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93BE61A-E1DC-4203-97DA-A643236729E3}" type="datetimeFigureOut">
              <a:rPr lang="sr-Latn-BA" smtClean="0"/>
              <a:t>22.3.2020.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81E978C-F77A-4854-BC13-26D1A40644EB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0152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E61A-E1DC-4203-97DA-A643236729E3}" type="datetimeFigureOut">
              <a:rPr lang="sr-Latn-BA" smtClean="0"/>
              <a:t>22.3.2020.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978C-F77A-4854-BC13-26D1A40644EB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33976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E61A-E1DC-4203-97DA-A643236729E3}" type="datetimeFigureOut">
              <a:rPr lang="sr-Latn-BA" smtClean="0"/>
              <a:t>22.3.2020.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978C-F77A-4854-BC13-26D1A40644EB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79896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E61A-E1DC-4203-97DA-A643236729E3}" type="datetimeFigureOut">
              <a:rPr lang="sr-Latn-BA" smtClean="0"/>
              <a:t>22.3.2020.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978C-F77A-4854-BC13-26D1A40644EB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40893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E61A-E1DC-4203-97DA-A643236729E3}" type="datetimeFigureOut">
              <a:rPr lang="sr-Latn-BA" smtClean="0"/>
              <a:t>22.3.2020.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978C-F77A-4854-BC13-26D1A40644EB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811983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E61A-E1DC-4203-97DA-A643236729E3}" type="datetimeFigureOut">
              <a:rPr lang="sr-Latn-BA" smtClean="0"/>
              <a:t>22.3.2020.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978C-F77A-4854-BC13-26D1A40644EB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08935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E61A-E1DC-4203-97DA-A643236729E3}" type="datetimeFigureOut">
              <a:rPr lang="sr-Latn-BA" smtClean="0"/>
              <a:t>22.3.2020.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978C-F77A-4854-BC13-26D1A40644EB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06718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E61A-E1DC-4203-97DA-A643236729E3}" type="datetimeFigureOut">
              <a:rPr lang="sr-Latn-BA" smtClean="0"/>
              <a:t>22.3.2020.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978C-F77A-4854-BC13-26D1A40644EB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405234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E61A-E1DC-4203-97DA-A643236729E3}" type="datetimeFigureOut">
              <a:rPr lang="sr-Latn-BA" smtClean="0"/>
              <a:t>22.3.2020.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978C-F77A-4854-BC13-26D1A40644EB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425517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E61A-E1DC-4203-97DA-A643236729E3}" type="datetimeFigureOut">
              <a:rPr lang="sr-Latn-BA" smtClean="0"/>
              <a:t>22.3.2020.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81E978C-F77A-4854-BC13-26D1A40644EB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68051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93BE61A-E1DC-4203-97DA-A643236729E3}" type="datetimeFigureOut">
              <a:rPr lang="sr-Latn-BA" smtClean="0"/>
              <a:t>22.3.2020.</a:t>
            </a:fld>
            <a:endParaRPr lang="sr-Latn-B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81E978C-F77A-4854-BC13-26D1A40644EB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320694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93BE61A-E1DC-4203-97DA-A643236729E3}" type="datetimeFigureOut">
              <a:rPr lang="sr-Latn-BA" smtClean="0"/>
              <a:t>22.3.2020.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81E978C-F77A-4854-BC13-26D1A40644EB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87666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67512" y="206061"/>
            <a:ext cx="10782300" cy="736123"/>
          </a:xfrm>
        </p:spPr>
        <p:txBody>
          <a:bodyPr/>
          <a:lstStyle/>
          <a:p>
            <a:r>
              <a:rPr lang="sr-Latn-BA" sz="3200" b="1" dirty="0" smtClean="0">
                <a:solidFill>
                  <a:schemeClr val="tx1"/>
                </a:solidFill>
              </a:rPr>
              <a:t>                                                  </a:t>
            </a:r>
            <a:r>
              <a:rPr lang="sr-Latn-BA" sz="5400" b="1" dirty="0" smtClean="0">
                <a:solidFill>
                  <a:schemeClr val="tx1"/>
                </a:solidFill>
              </a:rPr>
              <a:t>S N A G A</a:t>
            </a:r>
            <a:endParaRPr lang="sr-Latn-BA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odnaslov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0" y="1326524"/>
                <a:ext cx="12192000" cy="5531476"/>
              </a:xfrm>
            </p:spPr>
            <p:txBody>
              <a:bodyPr>
                <a:normAutofit/>
              </a:bodyPr>
              <a:lstStyle/>
              <a:p>
                <a:r>
                  <a:rPr lang="sr-Latn-BA" sz="2400" b="1" dirty="0" smtClean="0">
                    <a:solidFill>
                      <a:schemeClr val="tx1"/>
                    </a:solidFill>
                  </a:rPr>
                  <a:t>                                         Različite mašine ili </a:t>
                </a:r>
                <a:r>
                  <a:rPr lang="sr-Latn-BA" sz="2400" b="1" dirty="0" err="1" smtClean="0">
                    <a:solidFill>
                      <a:schemeClr val="tx1"/>
                    </a:solidFill>
                  </a:rPr>
                  <a:t>ljudi</a:t>
                </a:r>
                <a:r>
                  <a:rPr lang="sr-Latn-BA" sz="2400" b="1" dirty="0" smtClean="0">
                    <a:solidFill>
                      <a:schemeClr val="tx1"/>
                    </a:solidFill>
                  </a:rPr>
                  <a:t>  isti rad izvrše za različito vrijeme.</a:t>
                </a:r>
              </a:p>
              <a:p>
                <a:r>
                  <a:rPr lang="sr-Latn-BA" sz="2400" b="1" dirty="0">
                    <a:solidFill>
                      <a:schemeClr val="tx1"/>
                    </a:solidFill>
                  </a:rPr>
                  <a:t> </a:t>
                </a:r>
                <a:r>
                  <a:rPr lang="sr-Latn-BA" sz="2400" b="1" dirty="0" smtClean="0">
                    <a:solidFill>
                      <a:schemeClr val="tx1"/>
                    </a:solidFill>
                  </a:rPr>
                  <a:t>                                        Da bi se uočila razlika u brzini vršenja  rada uvodi se pojam</a:t>
                </a:r>
              </a:p>
              <a:p>
                <a:r>
                  <a:rPr lang="sr-Latn-BA" sz="2400" b="1" dirty="0">
                    <a:solidFill>
                      <a:schemeClr val="tx1"/>
                    </a:solidFill>
                  </a:rPr>
                  <a:t> </a:t>
                </a:r>
                <a:r>
                  <a:rPr lang="sr-Latn-BA" sz="2400" b="1" dirty="0" smtClean="0">
                    <a:solidFill>
                      <a:schemeClr val="tx1"/>
                    </a:solidFill>
                  </a:rPr>
                  <a:t>                                                                            </a:t>
                </a:r>
                <a:r>
                  <a:rPr lang="sr-Latn-BA" sz="2400" b="1" u="sng" dirty="0" smtClean="0">
                    <a:solidFill>
                      <a:srgbClr val="FF0000"/>
                    </a:solidFill>
                  </a:rPr>
                  <a:t>SNAGA</a:t>
                </a:r>
              </a:p>
              <a:p>
                <a:r>
                  <a:rPr lang="sr-Latn-BA" sz="2400" b="1" u="sng" dirty="0">
                    <a:solidFill>
                      <a:srgbClr val="FF0000"/>
                    </a:solidFill>
                  </a:rPr>
                  <a:t> </a:t>
                </a:r>
                <a:r>
                  <a:rPr lang="sr-Latn-BA" sz="2400" b="1" u="sng" dirty="0" smtClean="0">
                    <a:solidFill>
                      <a:srgbClr val="FF0000"/>
                    </a:solidFill>
                  </a:rPr>
                  <a:t>                                        </a:t>
                </a:r>
                <a:r>
                  <a:rPr lang="sr-Latn-BA" sz="2400" b="1" dirty="0" smtClean="0">
                    <a:solidFill>
                      <a:schemeClr val="tx1"/>
                    </a:solidFill>
                  </a:rPr>
                  <a:t>Simbol za snagu kao fizičku veličinu je P (</a:t>
                </a:r>
                <a:r>
                  <a:rPr lang="sr-Latn-BA" sz="2400" b="1" dirty="0" err="1" smtClean="0">
                    <a:solidFill>
                      <a:schemeClr val="tx1"/>
                    </a:solidFill>
                  </a:rPr>
                  <a:t>power</a:t>
                </a:r>
                <a:r>
                  <a:rPr lang="sr-Latn-BA" sz="2400" b="1" dirty="0" smtClean="0">
                    <a:solidFill>
                      <a:schemeClr val="tx1"/>
                    </a:solidFill>
                  </a:rPr>
                  <a:t>)</a:t>
                </a:r>
                <a:endParaRPr lang="sr-Latn-BA" sz="2400" b="1" u="sng" dirty="0" smtClean="0">
                  <a:solidFill>
                    <a:srgbClr val="FF0000"/>
                  </a:solidFill>
                </a:endParaRPr>
              </a:p>
              <a:p>
                <a:endParaRPr lang="sr-Latn-BA" sz="2400" b="1" u="sng" dirty="0">
                  <a:solidFill>
                    <a:srgbClr val="FF0000"/>
                  </a:solidFill>
                </a:endParaRPr>
              </a:p>
              <a:p>
                <a:r>
                  <a:rPr lang="sr-Latn-BA" sz="2400" b="1" dirty="0" smtClean="0">
                    <a:solidFill>
                      <a:schemeClr val="tx1"/>
                    </a:solidFill>
                  </a:rPr>
                  <a:t>Snaga je brojno jednaka izvršenom radu u jedinici </a:t>
                </a:r>
                <a:r>
                  <a:rPr lang="sr-Latn-BA" sz="2400" b="1" dirty="0" err="1" smtClean="0">
                    <a:solidFill>
                      <a:schemeClr val="tx1"/>
                    </a:solidFill>
                  </a:rPr>
                  <a:t>vremena</a:t>
                </a:r>
                <a:r>
                  <a:rPr lang="sr-Latn-BA" sz="2400" b="1" dirty="0" smtClean="0">
                    <a:solidFill>
                      <a:schemeClr val="tx1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sr-Latn-BA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sr-Latn-BA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num>
                      <m:den>
                        <m:r>
                          <a:rPr lang="sr-Latn-BA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den>
                    </m:f>
                  </m:oMath>
                </a14:m>
                <a:r>
                  <a:rPr lang="sr-Latn-BA" sz="2800" b="1" dirty="0" smtClean="0">
                    <a:solidFill>
                      <a:schemeClr val="tx1"/>
                    </a:solidFill>
                  </a:rPr>
                  <a:t>  [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𝑱</m:t>
                        </m:r>
                      </m:num>
                      <m:den>
                        <m:r>
                          <a:rPr lang="sr-Latn-BA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den>
                    </m:f>
                  </m:oMath>
                </a14:m>
                <a:r>
                  <a:rPr lang="sr-Latn-BA" sz="2800" b="1" dirty="0" smtClean="0">
                    <a:solidFill>
                      <a:schemeClr val="tx1"/>
                    </a:solidFill>
                  </a:rPr>
                  <a:t> =W]</a:t>
                </a:r>
              </a:p>
              <a:p>
                <a:endParaRPr lang="sr-Latn-BA" sz="2400" b="1" dirty="0" smtClean="0">
                  <a:solidFill>
                    <a:schemeClr val="tx1"/>
                  </a:solidFill>
                </a:endParaRPr>
              </a:p>
              <a:p>
                <a:r>
                  <a:rPr lang="sr-Latn-BA" sz="2400" b="1" dirty="0" smtClean="0">
                    <a:solidFill>
                      <a:schemeClr val="tx1"/>
                    </a:solidFill>
                  </a:rPr>
                  <a:t>Snagu možemo definisati i kao brzinu vršenja rada  </a:t>
                </a:r>
                <a14:m>
                  <m:oMath xmlns:m="http://schemas.openxmlformats.org/officeDocument/2006/math">
                    <m:r>
                      <a:rPr lang="sr-Latn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sr-Latn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𝑭</m:t>
                    </m:r>
                    <m:r>
                      <a:rPr lang="sr-Latn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r-Latn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𝒱</m:t>
                    </m:r>
                  </m:oMath>
                </a14:m>
                <a:r>
                  <a:rPr lang="sr-Latn-BA" sz="2400" b="1" dirty="0" smtClean="0">
                    <a:solidFill>
                      <a:schemeClr val="tx1"/>
                    </a:solidFill>
                  </a:rPr>
                  <a:t> [</a:t>
                </a:r>
                <a14:m>
                  <m:oMath xmlns:m="http://schemas.openxmlformats.org/officeDocument/2006/math">
                    <m:r>
                      <a:rPr lang="sr-Latn-BA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𝑵</m:t>
                    </m:r>
                    <m:r>
                      <a:rPr lang="sr-Latn-BA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Latn-BA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sr-Latn-BA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</m:den>
                    </m:f>
                  </m:oMath>
                </a14:m>
                <a:r>
                  <a:rPr lang="sr-Latn-BA" sz="2400" b="1" dirty="0" smtClean="0">
                    <a:solidFill>
                      <a:schemeClr val="tx1"/>
                    </a:solidFill>
                  </a:rPr>
                  <a:t> =W]</a:t>
                </a:r>
              </a:p>
              <a:p>
                <a:endParaRPr lang="sr-Latn-BA" sz="2400" b="1" dirty="0" smtClean="0">
                  <a:solidFill>
                    <a:schemeClr val="tx1"/>
                  </a:solidFill>
                </a:endParaRPr>
              </a:p>
              <a:p>
                <a:r>
                  <a:rPr lang="sr-Latn-BA" sz="2400" b="1" dirty="0" smtClean="0">
                    <a:solidFill>
                      <a:schemeClr val="tx1"/>
                    </a:solidFill>
                  </a:rPr>
                  <a:t>Jedinica mjere za snagu je Vat.</a:t>
                </a:r>
                <a:endParaRPr lang="sr-Latn-BA" sz="2400" b="1" dirty="0">
                  <a:solidFill>
                    <a:schemeClr val="tx1"/>
                  </a:solidFill>
                </a:endParaRPr>
              </a:p>
              <a:p>
                <a:endParaRPr lang="sr-Latn-BA" sz="2400" b="1" dirty="0" smtClean="0">
                  <a:solidFill>
                    <a:schemeClr val="tx1"/>
                  </a:solidFill>
                </a:endParaRPr>
              </a:p>
              <a:p>
                <a:endParaRPr lang="sr-Latn-BA" sz="2400" b="1" dirty="0">
                  <a:solidFill>
                    <a:schemeClr val="tx1"/>
                  </a:solidFill>
                </a:endParaRPr>
              </a:p>
              <a:p>
                <a:endParaRPr lang="sr-Latn-BA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Podnaslov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0" y="1326524"/>
                <a:ext cx="12192000" cy="5531476"/>
              </a:xfrm>
              <a:blipFill rotWithShape="0">
                <a:blip r:embed="rId2"/>
                <a:stretch>
                  <a:fillRect l="-750" t="-1874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6524"/>
            <a:ext cx="2619375" cy="174307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262" y="1326524"/>
            <a:ext cx="1695450" cy="174307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262" y="4379619"/>
            <a:ext cx="1756500" cy="220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8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45172" y="0"/>
            <a:ext cx="10782300" cy="401510"/>
          </a:xfrm>
        </p:spPr>
        <p:txBody>
          <a:bodyPr/>
          <a:lstStyle/>
          <a:p>
            <a:endParaRPr lang="sr-Latn-BA" sz="9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odnaslov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0" y="401510"/>
                <a:ext cx="12192000" cy="6456490"/>
              </a:xfrm>
            </p:spPr>
            <p:txBody>
              <a:bodyPr>
                <a:normAutofit/>
              </a:bodyPr>
              <a:lstStyle/>
              <a:p>
                <a:r>
                  <a:rPr lang="sr-Latn-BA" sz="2400" b="1" dirty="0" smtClean="0">
                    <a:solidFill>
                      <a:schemeClr val="tx1"/>
                    </a:solidFill>
                  </a:rPr>
                  <a:t>Veće jedinice mjere                                                                         Manje jedinice mjere</a:t>
                </a:r>
              </a:p>
              <a:p>
                <a:r>
                  <a:rPr lang="sr-Latn-BA" sz="2400" b="1" dirty="0" smtClean="0">
                    <a:solidFill>
                      <a:schemeClr val="tx1"/>
                    </a:solidFill>
                  </a:rPr>
                  <a:t>KILOVAT  -  1kW = 1 000 W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sr-Latn-B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sr-Latn-BA" sz="2400" b="1" dirty="0" smtClean="0">
                    <a:solidFill>
                      <a:schemeClr val="tx1"/>
                    </a:solidFill>
                  </a:rPr>
                  <a:t> W                                 MILIVAT  - 1mW = 0,001W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sr-Latn-B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B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sr-Latn-BA" sz="2400" b="1" dirty="0" smtClean="0">
                    <a:solidFill>
                      <a:schemeClr val="tx1"/>
                    </a:solidFill>
                  </a:rPr>
                  <a:t>W</a:t>
                </a:r>
              </a:p>
              <a:p>
                <a:r>
                  <a:rPr lang="sr-Latn-BA" sz="2400" b="1" dirty="0" smtClean="0">
                    <a:solidFill>
                      <a:schemeClr val="tx1"/>
                    </a:solidFill>
                  </a:rPr>
                  <a:t>MEGAVAT  -  1MW = 1 000 000 W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sr-Latn-B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sr-Latn-BA" sz="2400" b="1" dirty="0" smtClean="0">
                    <a:solidFill>
                      <a:schemeClr val="tx1"/>
                    </a:solidFill>
                  </a:rPr>
                  <a:t> W</a:t>
                </a:r>
              </a:p>
              <a:p>
                <a:r>
                  <a:rPr lang="sr-Latn-BA" sz="2400" b="1" dirty="0" smtClean="0">
                    <a:solidFill>
                      <a:schemeClr val="tx1"/>
                    </a:solidFill>
                  </a:rPr>
                  <a:t>GIGAWAT  -  1GW = 1 000 000 000 W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sr-Latn-B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sup>
                    </m:sSup>
                  </m:oMath>
                </a14:m>
                <a:r>
                  <a:rPr lang="sr-Latn-BA" sz="2400" b="1" dirty="0" smtClean="0">
                    <a:solidFill>
                      <a:schemeClr val="tx1"/>
                    </a:solidFill>
                  </a:rPr>
                  <a:t>W</a:t>
                </a:r>
              </a:p>
              <a:p>
                <a:endParaRPr lang="sr-Latn-BA" sz="2400" b="1" dirty="0">
                  <a:solidFill>
                    <a:schemeClr val="tx1"/>
                  </a:solidFill>
                </a:endParaRPr>
              </a:p>
              <a:p>
                <a:r>
                  <a:rPr lang="sr-Latn-BA" sz="2400" b="1" dirty="0" smtClean="0">
                    <a:solidFill>
                      <a:schemeClr val="tx1"/>
                    </a:solidFill>
                  </a:rPr>
                  <a:t>Osim Vata, kao jedinica mjere nekad se koristila</a:t>
                </a:r>
              </a:p>
              <a:p>
                <a:r>
                  <a:rPr lang="sr-Latn-BA" sz="2400" b="1" dirty="0" smtClean="0">
                    <a:solidFill>
                      <a:schemeClr val="tx1"/>
                    </a:solidFill>
                  </a:rPr>
                  <a:t>(a i danas) jedinica </a:t>
                </a:r>
                <a:r>
                  <a:rPr lang="sr-Latn-BA" sz="2400" b="1" u="sng" dirty="0" smtClean="0">
                    <a:solidFill>
                      <a:schemeClr val="tx1"/>
                    </a:solidFill>
                  </a:rPr>
                  <a:t>konjska snaga </a:t>
                </a:r>
                <a:r>
                  <a:rPr lang="sr-Latn-BA" sz="2400" b="1" dirty="0" smtClean="0">
                    <a:solidFill>
                      <a:schemeClr val="tx1"/>
                    </a:solidFill>
                  </a:rPr>
                  <a:t>(KS)</a:t>
                </a:r>
              </a:p>
              <a:p>
                <a:endParaRPr lang="sr-Latn-BA" sz="2400" b="1" dirty="0">
                  <a:solidFill>
                    <a:schemeClr val="tx1"/>
                  </a:solidFill>
                </a:endParaRPr>
              </a:p>
              <a:p>
                <a:r>
                  <a:rPr lang="sr-Latn-BA" sz="2400" b="1" dirty="0" smtClean="0">
                    <a:solidFill>
                      <a:schemeClr val="tx1"/>
                    </a:solidFill>
                  </a:rPr>
                  <a:t>1KS = 736 W</a:t>
                </a:r>
              </a:p>
              <a:p>
                <a:r>
                  <a:rPr lang="sr-Latn-BA" sz="2400" b="1" dirty="0" smtClean="0">
                    <a:solidFill>
                      <a:schemeClr val="tx1"/>
                    </a:solidFill>
                  </a:rPr>
                  <a:t>1kW = 1,36 KS</a:t>
                </a:r>
              </a:p>
              <a:p>
                <a:endParaRPr lang="sr-Latn-BA" sz="2400" b="1" dirty="0" smtClean="0">
                  <a:solidFill>
                    <a:schemeClr val="tx1"/>
                  </a:solidFill>
                </a:endParaRPr>
              </a:p>
              <a:p>
                <a:endParaRPr lang="sr-Latn-BA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Podnaslov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0" y="401510"/>
                <a:ext cx="12192000" cy="6456490"/>
              </a:xfrm>
              <a:blipFill rotWithShape="0">
                <a:blip r:embed="rId2"/>
                <a:stretch>
                  <a:fillRect l="-750" t="-1605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136" y="2237847"/>
            <a:ext cx="4919864" cy="272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48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 flipV="1">
            <a:off x="487594" y="360609"/>
            <a:ext cx="10562479" cy="165160"/>
          </a:xfrm>
        </p:spPr>
        <p:txBody>
          <a:bodyPr/>
          <a:lstStyle/>
          <a:p>
            <a:r>
              <a:rPr lang="sr-Latn-BA" sz="2800" dirty="0" smtClean="0">
                <a:solidFill>
                  <a:schemeClr val="tx1"/>
                </a:solidFill>
              </a:rPr>
              <a:t> </a:t>
            </a:r>
            <a:br>
              <a:rPr lang="sr-Latn-BA" sz="2800" dirty="0" smtClean="0">
                <a:solidFill>
                  <a:schemeClr val="tx1"/>
                </a:solidFill>
              </a:rPr>
            </a:br>
            <a:endParaRPr lang="sr-Latn-BA" sz="2800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03504" y="1442434"/>
            <a:ext cx="11013240" cy="5183095"/>
          </a:xfrm>
        </p:spPr>
        <p:txBody>
          <a:bodyPr>
            <a:normAutofit/>
          </a:bodyPr>
          <a:lstStyle/>
          <a:p>
            <a:r>
              <a:rPr lang="sr-Latn-BA" sz="2800" dirty="0" smtClean="0">
                <a:solidFill>
                  <a:schemeClr val="tx1"/>
                </a:solidFill>
              </a:rPr>
              <a:t>Za vježbu:</a:t>
            </a:r>
          </a:p>
          <a:p>
            <a:r>
              <a:rPr lang="sr-Latn-BA" sz="2800" dirty="0" smtClean="0">
                <a:solidFill>
                  <a:schemeClr val="tx1"/>
                </a:solidFill>
              </a:rPr>
              <a:t>28</a:t>
            </a:r>
          </a:p>
          <a:p>
            <a:r>
              <a:rPr lang="sr-Latn-BA" sz="2800" dirty="0" smtClean="0">
                <a:solidFill>
                  <a:schemeClr val="tx1"/>
                </a:solidFill>
              </a:rPr>
              <a:t>29</a:t>
            </a:r>
          </a:p>
          <a:p>
            <a:r>
              <a:rPr lang="sr-Latn-BA" sz="2800" dirty="0" smtClean="0">
                <a:solidFill>
                  <a:schemeClr val="tx1"/>
                </a:solidFill>
              </a:rPr>
              <a:t>30</a:t>
            </a:r>
            <a:endParaRPr lang="sr-Latn-BA" sz="2800" dirty="0">
              <a:solidFill>
                <a:schemeClr val="tx1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242" y="29300"/>
            <a:ext cx="7645758" cy="669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450047"/>
      </p:ext>
    </p:extLst>
  </p:cSld>
  <p:clrMapOvr>
    <a:masterClrMapping/>
  </p:clrMapOvr>
</p:sld>
</file>

<file path=ppt/theme/theme1.xml><?xml version="1.0" encoding="utf-8"?>
<a:theme xmlns:a="http://schemas.openxmlformats.org/drawingml/2006/main" name="Gradsko">
  <a:themeElements>
    <a:clrScheme name="Gradsk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Gradsk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radsk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TM03457491[[fn=Gradsko]]</Template>
  <TotalTime>87</TotalTime>
  <Words>79</Words>
  <Application>Microsoft Office PowerPoint</Application>
  <PresentationFormat>Široki zaslon</PresentationFormat>
  <Paragraphs>27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 Light</vt:lpstr>
      <vt:lpstr>Cambria Math</vt:lpstr>
      <vt:lpstr>Gradsko</vt:lpstr>
      <vt:lpstr>                                                  S N A G A</vt:lpstr>
      <vt:lpstr>PowerPointova prezentacija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 N A G A</dc:title>
  <dc:creator>Nastavnik</dc:creator>
  <cp:lastModifiedBy>Nastavnik</cp:lastModifiedBy>
  <cp:revision>10</cp:revision>
  <dcterms:created xsi:type="dcterms:W3CDTF">2020-03-22T20:14:39Z</dcterms:created>
  <dcterms:modified xsi:type="dcterms:W3CDTF">2020-03-22T21:42:28Z</dcterms:modified>
</cp:coreProperties>
</file>