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2" r:id="rId4"/>
    <p:sldId id="258" r:id="rId5"/>
    <p:sldId id="259" r:id="rId6"/>
    <p:sldId id="261" r:id="rId7"/>
    <p:sldId id="263" r:id="rId8"/>
    <p:sldId id="271" r:id="rId9"/>
    <p:sldId id="265" r:id="rId10"/>
    <p:sldId id="267" r:id="rId11"/>
  </p:sldIdLst>
  <p:sldSz cx="9144000" cy="5143500" type="screen16x9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E82C"/>
    <a:srgbClr val="005C2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02" y="-27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C9CC-95F4-4F32-B255-04CE04C9ACF8}" type="datetimeFigureOut">
              <a:rPr lang="sr-Latn-CS" smtClean="0"/>
              <a:pPr/>
              <a:t>22.4.2020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7EE8-AFF4-4D8A-BBEA-E245C357FD57}" type="slidenum">
              <a:rPr lang="sr-Cyrl-BA" smtClean="0"/>
              <a:pPr/>
              <a:t>‹#›</a:t>
            </a:fld>
            <a:endParaRPr lang="sr-Cyrl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C9CC-95F4-4F32-B255-04CE04C9ACF8}" type="datetimeFigureOut">
              <a:rPr lang="sr-Latn-CS" smtClean="0"/>
              <a:pPr/>
              <a:t>22.4.2020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7EE8-AFF4-4D8A-BBEA-E245C357FD57}" type="slidenum">
              <a:rPr lang="sr-Cyrl-BA" smtClean="0"/>
              <a:pPr/>
              <a:t>‹#›</a:t>
            </a:fld>
            <a:endParaRPr lang="sr-Cyrl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C9CC-95F4-4F32-B255-04CE04C9ACF8}" type="datetimeFigureOut">
              <a:rPr lang="sr-Latn-CS" smtClean="0"/>
              <a:pPr/>
              <a:t>22.4.2020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7EE8-AFF4-4D8A-BBEA-E245C357FD57}" type="slidenum">
              <a:rPr lang="sr-Cyrl-BA" smtClean="0"/>
              <a:pPr/>
              <a:t>‹#›</a:t>
            </a:fld>
            <a:endParaRPr lang="sr-Cyrl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C9CC-95F4-4F32-B255-04CE04C9ACF8}" type="datetimeFigureOut">
              <a:rPr lang="sr-Latn-CS" smtClean="0"/>
              <a:pPr/>
              <a:t>22.4.2020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7EE8-AFF4-4D8A-BBEA-E245C357FD57}" type="slidenum">
              <a:rPr lang="sr-Cyrl-BA" smtClean="0"/>
              <a:pPr/>
              <a:t>‹#›</a:t>
            </a:fld>
            <a:endParaRPr lang="sr-Cyrl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C9CC-95F4-4F32-B255-04CE04C9ACF8}" type="datetimeFigureOut">
              <a:rPr lang="sr-Latn-CS" smtClean="0"/>
              <a:pPr/>
              <a:t>22.4.2020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7EE8-AFF4-4D8A-BBEA-E245C357FD57}" type="slidenum">
              <a:rPr lang="sr-Cyrl-BA" smtClean="0"/>
              <a:pPr/>
              <a:t>‹#›</a:t>
            </a:fld>
            <a:endParaRPr lang="sr-Cyrl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C9CC-95F4-4F32-B255-04CE04C9ACF8}" type="datetimeFigureOut">
              <a:rPr lang="sr-Latn-CS" smtClean="0"/>
              <a:pPr/>
              <a:t>22.4.2020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7EE8-AFF4-4D8A-BBEA-E245C357FD57}" type="slidenum">
              <a:rPr lang="sr-Cyrl-BA" smtClean="0"/>
              <a:pPr/>
              <a:t>‹#›</a:t>
            </a:fld>
            <a:endParaRPr lang="sr-Cyrl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C9CC-95F4-4F32-B255-04CE04C9ACF8}" type="datetimeFigureOut">
              <a:rPr lang="sr-Latn-CS" smtClean="0"/>
              <a:pPr/>
              <a:t>22.4.2020</a:t>
            </a:fld>
            <a:endParaRPr lang="sr-Cyrl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7EE8-AFF4-4D8A-BBEA-E245C357FD57}" type="slidenum">
              <a:rPr lang="sr-Cyrl-BA" smtClean="0"/>
              <a:pPr/>
              <a:t>‹#›</a:t>
            </a:fld>
            <a:endParaRPr lang="sr-Cyrl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C9CC-95F4-4F32-B255-04CE04C9ACF8}" type="datetimeFigureOut">
              <a:rPr lang="sr-Latn-CS" smtClean="0"/>
              <a:pPr/>
              <a:t>22.4.2020</a:t>
            </a:fld>
            <a:endParaRPr lang="sr-Cyrl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7EE8-AFF4-4D8A-BBEA-E245C357FD57}" type="slidenum">
              <a:rPr lang="sr-Cyrl-BA" smtClean="0"/>
              <a:pPr/>
              <a:t>‹#›</a:t>
            </a:fld>
            <a:endParaRPr lang="sr-Cyrl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C9CC-95F4-4F32-B255-04CE04C9ACF8}" type="datetimeFigureOut">
              <a:rPr lang="sr-Latn-CS" smtClean="0"/>
              <a:pPr/>
              <a:t>22.4.2020</a:t>
            </a:fld>
            <a:endParaRPr lang="sr-Cyrl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7EE8-AFF4-4D8A-BBEA-E245C357FD57}" type="slidenum">
              <a:rPr lang="sr-Cyrl-BA" smtClean="0"/>
              <a:pPr/>
              <a:t>‹#›</a:t>
            </a:fld>
            <a:endParaRPr lang="sr-Cyrl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C9CC-95F4-4F32-B255-04CE04C9ACF8}" type="datetimeFigureOut">
              <a:rPr lang="sr-Latn-CS" smtClean="0"/>
              <a:pPr/>
              <a:t>22.4.2020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7EE8-AFF4-4D8A-BBEA-E245C357FD57}" type="slidenum">
              <a:rPr lang="sr-Cyrl-BA" smtClean="0"/>
              <a:pPr/>
              <a:t>‹#›</a:t>
            </a:fld>
            <a:endParaRPr lang="sr-Cyrl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C9CC-95F4-4F32-B255-04CE04C9ACF8}" type="datetimeFigureOut">
              <a:rPr lang="sr-Latn-CS" smtClean="0"/>
              <a:pPr/>
              <a:t>22.4.2020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97EE8-AFF4-4D8A-BBEA-E245C357FD57}" type="slidenum">
              <a:rPr lang="sr-Cyrl-BA" smtClean="0"/>
              <a:pPr/>
              <a:t>‹#›</a:t>
            </a:fld>
            <a:endParaRPr lang="sr-Cyrl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C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Cyrl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7C9CC-95F4-4F32-B255-04CE04C9ACF8}" type="datetimeFigureOut">
              <a:rPr lang="sr-Latn-CS" smtClean="0"/>
              <a:pPr/>
              <a:t>22.4.2020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97EE8-AFF4-4D8A-BBEA-E245C357FD57}" type="slidenum">
              <a:rPr lang="sr-Cyrl-BA" smtClean="0"/>
              <a:pPr/>
              <a:t>‹#›</a:t>
            </a:fld>
            <a:endParaRPr lang="sr-Cyrl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1071552"/>
            <a:ext cx="7772400" cy="3107552"/>
          </a:xfrm>
        </p:spPr>
        <p:txBody>
          <a:bodyPr/>
          <a:lstStyle/>
          <a:p>
            <a:r>
              <a:rPr lang="sr-Latn-RS" dirty="0" smtClean="0">
                <a:solidFill>
                  <a:schemeClr val="bg1"/>
                </a:solidFill>
              </a:rPr>
              <a:t>ENGLISH IS FUN 4</a:t>
            </a:r>
            <a:endParaRPr lang="sr-Cyrl-B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071553"/>
            <a:ext cx="6858048" cy="2946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696502"/>
            <a:ext cx="7643866" cy="3804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704838"/>
          </a:xfrm>
        </p:spPr>
        <p:txBody>
          <a:bodyPr>
            <a:normAutofit/>
          </a:bodyPr>
          <a:lstStyle/>
          <a:p>
            <a:r>
              <a:rPr lang="sr-Latn-RS" sz="3600" dirty="0" smtClean="0">
                <a:solidFill>
                  <a:schemeClr val="bg1"/>
                </a:solidFill>
              </a:rPr>
              <a:t>Student</a:t>
            </a:r>
            <a:r>
              <a:rPr lang="en-US" sz="3600" dirty="0" smtClean="0">
                <a:solidFill>
                  <a:schemeClr val="bg1"/>
                </a:solidFill>
              </a:rPr>
              <a:t>’s</a:t>
            </a:r>
            <a:r>
              <a:rPr lang="sr-Latn-RS" sz="3600" dirty="0" smtClean="0">
                <a:solidFill>
                  <a:schemeClr val="bg1"/>
                </a:solidFill>
              </a:rPr>
              <a:t> book, page 62. </a:t>
            </a:r>
            <a:endParaRPr lang="sr-Cyrl-BA" sz="36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200150"/>
            <a:ext cx="6572296" cy="3782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600" dirty="0" smtClean="0">
                <a:solidFill>
                  <a:schemeClr val="bg1"/>
                </a:solidFill>
              </a:rPr>
              <a:t>New vocabulary :</a:t>
            </a:r>
            <a:endParaRPr lang="sr-Cyrl-BA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BA" sz="2400" dirty="0">
                <a:solidFill>
                  <a:schemeClr val="bg1"/>
                </a:solidFill>
              </a:rPr>
              <a:t>a</a:t>
            </a:r>
            <a:r>
              <a:rPr lang="sr-Latn-RS" sz="2400" dirty="0" smtClean="0">
                <a:solidFill>
                  <a:schemeClr val="bg1"/>
                </a:solidFill>
              </a:rPr>
              <a:t>pplication letter – </a:t>
            </a:r>
            <a:r>
              <a:rPr lang="sr-Latn-RS" sz="2400" i="1" dirty="0" smtClean="0">
                <a:solidFill>
                  <a:schemeClr val="bg1"/>
                </a:solidFill>
              </a:rPr>
              <a:t>a letter you write to a company when you are  </a:t>
            </a:r>
          </a:p>
          <a:p>
            <a:r>
              <a:rPr lang="sr-Latn-RS" sz="2400" i="1" dirty="0" smtClean="0">
                <a:solidFill>
                  <a:schemeClr val="bg1"/>
                </a:solidFill>
              </a:rPr>
              <a:t>                                   looking for a job    </a:t>
            </a:r>
          </a:p>
          <a:p>
            <a:r>
              <a:rPr lang="sr-Latn-BA" sz="2400" dirty="0" smtClean="0">
                <a:solidFill>
                  <a:schemeClr val="bg1"/>
                </a:solidFill>
              </a:rPr>
              <a:t> a</a:t>
            </a:r>
            <a:r>
              <a:rPr lang="sr-Latn-RS" sz="2400" dirty="0" smtClean="0">
                <a:solidFill>
                  <a:schemeClr val="bg1"/>
                </a:solidFill>
              </a:rPr>
              <a:t>ccept – </a:t>
            </a:r>
            <a:r>
              <a:rPr lang="sr-Latn-RS" sz="2400" i="1" dirty="0" smtClean="0">
                <a:solidFill>
                  <a:schemeClr val="bg1"/>
                </a:solidFill>
              </a:rPr>
              <a:t>to take something that someone offers you  </a:t>
            </a:r>
            <a:endParaRPr lang="en-US" sz="2400" i="1" dirty="0" smtClean="0">
              <a:solidFill>
                <a:schemeClr val="bg1"/>
              </a:solidFill>
            </a:endParaRPr>
          </a:p>
          <a:p>
            <a:r>
              <a:rPr lang="sr-Latn-RS" sz="2400" dirty="0">
                <a:solidFill>
                  <a:schemeClr val="bg1"/>
                </a:solidFill>
              </a:rPr>
              <a:t>m</a:t>
            </a:r>
            <a:r>
              <a:rPr lang="en-US" sz="2400" dirty="0" smtClean="0">
                <a:solidFill>
                  <a:schemeClr val="bg1"/>
                </a:solidFill>
              </a:rPr>
              <a:t>p3 </a:t>
            </a:r>
            <a:r>
              <a:rPr lang="sr-Latn-R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pla</a:t>
            </a:r>
            <a:r>
              <a:rPr lang="sr-Latn-RS" sz="2400" dirty="0" smtClean="0">
                <a:solidFill>
                  <a:schemeClr val="bg1"/>
                </a:solidFill>
              </a:rPr>
              <a:t>yer  - </a:t>
            </a:r>
            <a:r>
              <a:rPr lang="sr-Latn-RS" sz="2200" i="1" dirty="0" smtClean="0">
                <a:solidFill>
                  <a:schemeClr val="bg1"/>
                </a:solidFill>
              </a:rPr>
              <a:t>a small piece of eletronic equipment that plays music</a:t>
            </a:r>
          </a:p>
          <a:p>
            <a:r>
              <a:rPr lang="sr-Latn-RS" sz="2200" dirty="0" smtClean="0">
                <a:solidFill>
                  <a:schemeClr val="bg1"/>
                </a:solidFill>
              </a:rPr>
              <a:t>CD (compact disc) - </a:t>
            </a:r>
            <a:r>
              <a:rPr lang="sr-Latn-RS" sz="2200" i="1" dirty="0" smtClean="0">
                <a:solidFill>
                  <a:schemeClr val="bg1"/>
                </a:solidFill>
              </a:rPr>
              <a:t>a small circular piece of hard plastic on which </a:t>
            </a:r>
          </a:p>
          <a:p>
            <a:r>
              <a:rPr lang="sr-Latn-RS" sz="2200" i="1" dirty="0" smtClean="0">
                <a:solidFill>
                  <a:schemeClr val="bg1"/>
                </a:solidFill>
              </a:rPr>
              <a:t>                                    high-quality recorded sound  can be stored</a:t>
            </a:r>
          </a:p>
          <a:p>
            <a:r>
              <a:rPr lang="sr-Latn-BA" sz="2400" dirty="0">
                <a:solidFill>
                  <a:schemeClr val="bg1"/>
                </a:solidFill>
              </a:rPr>
              <a:t>v</a:t>
            </a:r>
            <a:r>
              <a:rPr lang="sr-Latn-RS" sz="2400" dirty="0" smtClean="0">
                <a:solidFill>
                  <a:schemeClr val="bg1"/>
                </a:solidFill>
              </a:rPr>
              <a:t>ideo – </a:t>
            </a:r>
            <a:r>
              <a:rPr lang="sr-Latn-RS" sz="2200" i="1" dirty="0" smtClean="0">
                <a:solidFill>
                  <a:schemeClr val="bg1"/>
                </a:solidFill>
              </a:rPr>
              <a:t>a short film that is made to go with a particular piece of music</a:t>
            </a:r>
          </a:p>
          <a:p>
            <a:r>
              <a:rPr lang="sr-Latn-BA" sz="2400" dirty="0">
                <a:solidFill>
                  <a:schemeClr val="bg1"/>
                </a:solidFill>
              </a:rPr>
              <a:t>k</a:t>
            </a:r>
            <a:r>
              <a:rPr lang="sr-Latn-RS" sz="2400" dirty="0" smtClean="0">
                <a:solidFill>
                  <a:schemeClr val="bg1"/>
                </a:solidFill>
              </a:rPr>
              <a:t>eep one</a:t>
            </a:r>
            <a:r>
              <a:rPr lang="en-US" sz="2400" dirty="0" smtClean="0">
                <a:solidFill>
                  <a:schemeClr val="bg1"/>
                </a:solidFill>
              </a:rPr>
              <a:t>’</a:t>
            </a:r>
            <a:r>
              <a:rPr lang="sr-Latn-RS" sz="2400" dirty="0" smtClean="0">
                <a:solidFill>
                  <a:schemeClr val="bg1"/>
                </a:solidFill>
              </a:rPr>
              <a:t>s fingers crossed –  </a:t>
            </a:r>
            <a:r>
              <a:rPr lang="sr-Latn-RS" sz="2200" i="1" dirty="0" smtClean="0">
                <a:solidFill>
                  <a:schemeClr val="bg1"/>
                </a:solidFill>
              </a:rPr>
              <a:t>to hope that something will happen the     </a:t>
            </a:r>
          </a:p>
          <a:p>
            <a:r>
              <a:rPr lang="sr-Latn-RS" sz="2200" i="1" dirty="0" smtClean="0">
                <a:solidFill>
                  <a:schemeClr val="bg1"/>
                </a:solidFill>
              </a:rPr>
              <a:t>                                                          way you want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321454"/>
            <a:ext cx="8029604" cy="1714511"/>
          </a:xfrm>
        </p:spPr>
        <p:txBody>
          <a:bodyPr>
            <a:normAutofit/>
          </a:bodyPr>
          <a:lstStyle/>
          <a:p>
            <a:pPr algn="l"/>
            <a:r>
              <a:rPr lang="sr-Latn-RS" sz="3200" dirty="0" smtClean="0">
                <a:solidFill>
                  <a:schemeClr val="bg1"/>
                </a:solidFill>
              </a:rPr>
              <a:t>1. Match the words with the pictures :</a:t>
            </a:r>
            <a:br>
              <a:rPr lang="sr-Latn-RS" sz="3200" dirty="0" smtClean="0">
                <a:solidFill>
                  <a:schemeClr val="bg1"/>
                </a:solidFill>
              </a:rPr>
            </a:br>
            <a:endParaRPr lang="sr-Cyrl-BA" sz="3200" dirty="0">
              <a:solidFill>
                <a:schemeClr val="bg1"/>
              </a:solidFill>
            </a:endParaRP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285720" y="1821651"/>
            <a:ext cx="8501122" cy="1071570"/>
          </a:xfrm>
        </p:spPr>
        <p:txBody>
          <a:bodyPr>
            <a:normAutofit/>
          </a:bodyPr>
          <a:lstStyle/>
          <a:p>
            <a:pPr algn="l"/>
            <a:r>
              <a:rPr lang="sr-Latn-BA" sz="2800" dirty="0">
                <a:solidFill>
                  <a:schemeClr val="bg1"/>
                </a:solidFill>
              </a:rPr>
              <a:t>g</a:t>
            </a:r>
            <a:r>
              <a:rPr lang="sr-Latn-RS" sz="2800" dirty="0" smtClean="0">
                <a:solidFill>
                  <a:schemeClr val="bg1"/>
                </a:solidFill>
              </a:rPr>
              <a:t>uitar       mp3 player        tablet        smartphone       CDs</a:t>
            </a:r>
            <a:endParaRPr lang="sr-Cyrl-BA" sz="2800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589735"/>
            <a:ext cx="1571636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7" y="3804056"/>
            <a:ext cx="1457325" cy="946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71934" y="3696898"/>
            <a:ext cx="1357322" cy="80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8" y="3964792"/>
            <a:ext cx="1357322" cy="767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58082" y="3589742"/>
            <a:ext cx="1428760" cy="75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Straight Arrow Connector 11"/>
          <p:cNvCxnSpPr/>
          <p:nvPr/>
        </p:nvCxnSpPr>
        <p:spPr>
          <a:xfrm>
            <a:off x="928662" y="2250279"/>
            <a:ext cx="7358114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714612" y="2303858"/>
            <a:ext cx="1928826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 flipV="1">
            <a:off x="1214414" y="2303858"/>
            <a:ext cx="3500462" cy="11787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6200000" flipH="1">
            <a:off x="5643570" y="3071816"/>
            <a:ext cx="150019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 flipV="1">
            <a:off x="3286116" y="2250279"/>
            <a:ext cx="4786346" cy="15001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r-Latn-RS" sz="2800" dirty="0" smtClean="0">
                <a:solidFill>
                  <a:schemeClr val="bg1"/>
                </a:solidFill>
              </a:rPr>
              <a:t>2. Match the words on the left and right. </a:t>
            </a:r>
            <a:br>
              <a:rPr lang="sr-Latn-RS" sz="2800" dirty="0" smtClean="0">
                <a:solidFill>
                  <a:schemeClr val="bg1"/>
                </a:solidFill>
              </a:rPr>
            </a:br>
            <a:r>
              <a:rPr lang="sr-Latn-RS" sz="2800" dirty="0">
                <a:solidFill>
                  <a:schemeClr val="bg1"/>
                </a:solidFill>
              </a:rPr>
              <a:t> </a:t>
            </a:r>
            <a:r>
              <a:rPr lang="sr-Latn-RS" sz="2800" dirty="0" smtClean="0">
                <a:solidFill>
                  <a:schemeClr val="bg1"/>
                </a:solidFill>
              </a:rPr>
              <a:t>    Make sure you find a pair for each one :</a:t>
            </a:r>
            <a:endParaRPr lang="sr-Cyrl-BA" sz="2800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r-Latn-BA" dirty="0">
                <a:solidFill>
                  <a:schemeClr val="bg1"/>
                </a:solidFill>
              </a:rPr>
              <a:t>c</a:t>
            </a:r>
            <a:r>
              <a:rPr lang="sr-Latn-RS" dirty="0" smtClean="0">
                <a:solidFill>
                  <a:schemeClr val="bg1"/>
                </a:solidFill>
              </a:rPr>
              <a:t>lassical </a:t>
            </a:r>
            <a:r>
              <a:rPr lang="sr-Latn-RS" dirty="0" smtClean="0">
                <a:solidFill>
                  <a:schemeClr val="bg1"/>
                </a:solidFill>
                <a:sym typeface="Wingdings"/>
              </a:rPr>
              <a:t></a:t>
            </a:r>
          </a:p>
          <a:p>
            <a:pPr>
              <a:buNone/>
            </a:pPr>
            <a:endParaRPr lang="sr-Latn-RS" dirty="0" smtClean="0">
              <a:solidFill>
                <a:schemeClr val="bg1"/>
              </a:solidFill>
              <a:sym typeface="Wingdings"/>
            </a:endParaRPr>
          </a:p>
          <a:p>
            <a:pPr>
              <a:buNone/>
            </a:pPr>
            <a:r>
              <a:rPr lang="sr-Latn-BA" dirty="0">
                <a:solidFill>
                  <a:schemeClr val="bg1"/>
                </a:solidFill>
                <a:sym typeface="Wingdings"/>
              </a:rPr>
              <a:t>r</a:t>
            </a:r>
            <a:r>
              <a:rPr lang="sr-Latn-RS" dirty="0" smtClean="0">
                <a:solidFill>
                  <a:schemeClr val="bg1"/>
                </a:solidFill>
                <a:sym typeface="Wingdings"/>
              </a:rPr>
              <a:t>ock </a:t>
            </a:r>
          </a:p>
          <a:p>
            <a:pPr>
              <a:buNone/>
            </a:pPr>
            <a:endParaRPr lang="sr-Latn-RS" dirty="0" smtClean="0">
              <a:solidFill>
                <a:schemeClr val="bg1"/>
              </a:solidFill>
              <a:sym typeface="Wingdings"/>
            </a:endParaRPr>
          </a:p>
          <a:p>
            <a:pPr>
              <a:buNone/>
            </a:pPr>
            <a:r>
              <a:rPr lang="sr-Latn-BA" dirty="0">
                <a:solidFill>
                  <a:schemeClr val="bg1"/>
                </a:solidFill>
                <a:sym typeface="Wingdings"/>
              </a:rPr>
              <a:t>g</a:t>
            </a:r>
            <a:r>
              <a:rPr lang="sr-Latn-RS" dirty="0" smtClean="0">
                <a:solidFill>
                  <a:schemeClr val="bg1"/>
                </a:solidFill>
                <a:sym typeface="Wingdings"/>
              </a:rPr>
              <a:t>uitar  </a:t>
            </a:r>
          </a:p>
          <a:p>
            <a:pPr>
              <a:buNone/>
            </a:pPr>
            <a:endParaRPr lang="sr-Latn-RS" dirty="0" smtClean="0">
              <a:solidFill>
                <a:schemeClr val="bg1"/>
              </a:solidFill>
              <a:sym typeface="Wingdings"/>
            </a:endParaRPr>
          </a:p>
          <a:p>
            <a:pPr>
              <a:buNone/>
            </a:pPr>
            <a:r>
              <a:rPr lang="sr-Latn-BA" dirty="0">
                <a:solidFill>
                  <a:schemeClr val="bg1"/>
                </a:solidFill>
                <a:sym typeface="Wingdings"/>
              </a:rPr>
              <a:t>s</a:t>
            </a:r>
            <a:r>
              <a:rPr lang="sr-Latn-RS" dirty="0" smtClean="0">
                <a:solidFill>
                  <a:schemeClr val="bg1"/>
                </a:solidFill>
                <a:sym typeface="Wingdings"/>
              </a:rPr>
              <a:t>ummer  </a:t>
            </a:r>
          </a:p>
          <a:p>
            <a:pPr>
              <a:buNone/>
            </a:pPr>
            <a:endParaRPr lang="sr-Latn-RS" dirty="0" smtClean="0">
              <a:solidFill>
                <a:schemeClr val="bg1"/>
              </a:solidFill>
              <a:sym typeface="Wingdings"/>
            </a:endParaRPr>
          </a:p>
          <a:p>
            <a:pPr>
              <a:buNone/>
            </a:pPr>
            <a:r>
              <a:rPr lang="sr-Latn-BA" dirty="0">
                <a:solidFill>
                  <a:schemeClr val="bg1"/>
                </a:solidFill>
                <a:sym typeface="Wingdings"/>
              </a:rPr>
              <a:t>a</a:t>
            </a:r>
            <a:r>
              <a:rPr lang="sr-Latn-RS" dirty="0" smtClean="0">
                <a:solidFill>
                  <a:schemeClr val="bg1"/>
                </a:solidFill>
                <a:sym typeface="Wingdings"/>
              </a:rPr>
              <a:t>pplication  </a:t>
            </a:r>
            <a:endParaRPr lang="sr-Cyrl-BA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r-Latn-BA" dirty="0" smtClean="0">
                <a:solidFill>
                  <a:schemeClr val="bg1"/>
                </a:solidFill>
                <a:sym typeface="Wingdings"/>
              </a:rPr>
              <a:t>  </a:t>
            </a:r>
            <a:r>
              <a:rPr lang="sr-Latn-BA" dirty="0" smtClean="0">
                <a:solidFill>
                  <a:schemeClr val="bg1"/>
                </a:solidFill>
              </a:rPr>
              <a:t>p</a:t>
            </a:r>
            <a:r>
              <a:rPr lang="sr-Latn-RS" dirty="0" smtClean="0">
                <a:solidFill>
                  <a:schemeClr val="bg1"/>
                </a:solidFill>
              </a:rPr>
              <a:t>layer</a:t>
            </a:r>
          </a:p>
          <a:p>
            <a:pPr>
              <a:buNone/>
            </a:pPr>
            <a:endParaRPr lang="sr-Latn-RS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Latn-RS" dirty="0" smtClean="0">
                <a:solidFill>
                  <a:schemeClr val="bg1"/>
                </a:solidFill>
                <a:sym typeface="Wingdings"/>
              </a:rPr>
              <a:t>  </a:t>
            </a:r>
            <a:r>
              <a:rPr lang="sr-Latn-RS" dirty="0" smtClean="0">
                <a:solidFill>
                  <a:schemeClr val="bg1"/>
                </a:solidFill>
              </a:rPr>
              <a:t>music</a:t>
            </a:r>
          </a:p>
          <a:p>
            <a:pPr>
              <a:buNone/>
            </a:pPr>
            <a:endParaRPr lang="sr-Latn-R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Latn-BA" dirty="0" smtClean="0">
                <a:solidFill>
                  <a:schemeClr val="bg1"/>
                </a:solidFill>
                <a:sym typeface="Wingdings"/>
              </a:rPr>
              <a:t>  </a:t>
            </a:r>
            <a:r>
              <a:rPr lang="sr-Latn-BA" dirty="0" smtClean="0">
                <a:solidFill>
                  <a:schemeClr val="bg1"/>
                </a:solidFill>
              </a:rPr>
              <a:t>c</a:t>
            </a:r>
            <a:r>
              <a:rPr lang="sr-Latn-RS" dirty="0" smtClean="0">
                <a:solidFill>
                  <a:schemeClr val="bg1"/>
                </a:solidFill>
              </a:rPr>
              <a:t>amp</a:t>
            </a:r>
          </a:p>
          <a:p>
            <a:pPr>
              <a:buNone/>
            </a:pPr>
            <a:endParaRPr lang="sr-Latn-R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Latn-BA" dirty="0" smtClean="0">
                <a:solidFill>
                  <a:schemeClr val="bg1"/>
                </a:solidFill>
                <a:sym typeface="Wingdings"/>
              </a:rPr>
              <a:t>  </a:t>
            </a:r>
            <a:r>
              <a:rPr lang="sr-Latn-BA" dirty="0" smtClean="0">
                <a:solidFill>
                  <a:schemeClr val="bg1"/>
                </a:solidFill>
              </a:rPr>
              <a:t>l</a:t>
            </a:r>
            <a:r>
              <a:rPr lang="sr-Latn-RS" dirty="0" smtClean="0">
                <a:solidFill>
                  <a:schemeClr val="bg1"/>
                </a:solidFill>
              </a:rPr>
              <a:t>etter</a:t>
            </a:r>
          </a:p>
          <a:p>
            <a:pPr>
              <a:buNone/>
            </a:pPr>
            <a:endParaRPr lang="sr-Latn-R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Latn-BA" dirty="0" smtClean="0">
                <a:solidFill>
                  <a:schemeClr val="bg1"/>
                </a:solidFill>
                <a:sym typeface="Wingdings"/>
              </a:rPr>
              <a:t>  </a:t>
            </a:r>
            <a:r>
              <a:rPr lang="sr-Latn-BA" dirty="0" smtClean="0">
                <a:solidFill>
                  <a:schemeClr val="bg1"/>
                </a:solidFill>
              </a:rPr>
              <a:t>a</a:t>
            </a:r>
            <a:r>
              <a:rPr lang="sr-Latn-RS" dirty="0" smtClean="0">
                <a:solidFill>
                  <a:schemeClr val="bg1"/>
                </a:solidFill>
              </a:rPr>
              <a:t>nd roll</a:t>
            </a:r>
            <a:endParaRPr lang="sr-Cyrl-BA" dirty="0">
              <a:solidFill>
                <a:schemeClr val="bg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857356" y="1393023"/>
            <a:ext cx="2928958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285852" y="2035965"/>
            <a:ext cx="3571900" cy="21431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643042" y="1339444"/>
            <a:ext cx="3214710" cy="14466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928794" y="2786064"/>
            <a:ext cx="2857520" cy="6965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428860" y="3482584"/>
            <a:ext cx="2428892" cy="6965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sr-Latn-BA" b="1" dirty="0" smtClean="0"/>
              <a:t>H</a:t>
            </a:r>
            <a:r>
              <a:rPr lang="sr-Latn-RS" b="1" dirty="0" smtClean="0"/>
              <a:t>ave to</a:t>
            </a:r>
            <a:endParaRPr lang="sr-Cyrl-BA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0034" y="1151335"/>
            <a:ext cx="3643338" cy="479822"/>
          </a:xfrm>
          <a:solidFill>
            <a:srgbClr val="C9E82C"/>
          </a:solidFill>
        </p:spPr>
        <p:txBody>
          <a:bodyPr>
            <a:normAutofit/>
          </a:bodyPr>
          <a:lstStyle/>
          <a:p>
            <a:pPr algn="ctr"/>
            <a:r>
              <a:rPr lang="sr-Latn-BA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</a:t>
            </a:r>
            <a:r>
              <a:rPr lang="sr-Latn-R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ositive form</a:t>
            </a:r>
            <a:endParaRPr lang="sr-Cyrl-BA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r-Latn-RS" dirty="0">
                <a:solidFill>
                  <a:srgbClr val="FFFF00"/>
                </a:solidFill>
              </a:rPr>
              <a:t> </a:t>
            </a:r>
            <a:r>
              <a:rPr lang="sr-Latn-RS" dirty="0" smtClean="0">
                <a:solidFill>
                  <a:srgbClr val="FFFF00"/>
                </a:solidFill>
              </a:rPr>
              <a:t>        </a:t>
            </a:r>
            <a:r>
              <a:rPr lang="sr-Latn-RS" dirty="0" smtClean="0">
                <a:solidFill>
                  <a:srgbClr val="FFFF00"/>
                </a:solidFill>
                <a:sym typeface="Wingdings"/>
              </a:rPr>
              <a:t></a:t>
            </a:r>
            <a:r>
              <a:rPr lang="sr-Latn-RS" dirty="0" smtClean="0">
                <a:solidFill>
                  <a:srgbClr val="FFFF00"/>
                </a:solidFill>
              </a:rPr>
              <a:t> obligation (obaveza)</a:t>
            </a:r>
            <a:endParaRPr lang="sr-Latn-RS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sr-Latn-R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I </a:t>
            </a:r>
          </a:p>
          <a:p>
            <a:pPr>
              <a:buNone/>
            </a:pPr>
            <a:r>
              <a:rPr lang="sr-Latn-BA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Y</a:t>
            </a:r>
            <a:r>
              <a:rPr lang="sr-Latn-R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ou      </a:t>
            </a:r>
          </a:p>
          <a:p>
            <a:pPr>
              <a:buNone/>
            </a:pPr>
            <a:r>
              <a:rPr lang="sr-Latn-BA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We        </a:t>
            </a:r>
            <a:r>
              <a:rPr lang="sr-Latn-R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    </a:t>
            </a:r>
            <a:r>
              <a:rPr lang="sr-Latn-RS" sz="2000" dirty="0" smtClean="0">
                <a:solidFill>
                  <a:srgbClr val="FF0000"/>
                </a:solidFill>
              </a:rPr>
              <a:t>HAVE TO</a:t>
            </a:r>
            <a:r>
              <a:rPr lang="sr-Latn-R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stay at home.</a:t>
            </a:r>
          </a:p>
          <a:p>
            <a:pPr>
              <a:buNone/>
            </a:pPr>
            <a:r>
              <a:rPr lang="sr-Latn-R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They</a:t>
            </a:r>
          </a:p>
          <a:p>
            <a:pPr>
              <a:buNone/>
            </a:pPr>
            <a:endParaRPr lang="sr-Latn-RS" sz="2000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>
              <a:buNone/>
            </a:pPr>
            <a:r>
              <a:rPr lang="sr-Latn-R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He</a:t>
            </a:r>
          </a:p>
          <a:p>
            <a:pPr>
              <a:buNone/>
            </a:pPr>
            <a:r>
              <a:rPr lang="sr-Latn-BA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</a:t>
            </a:r>
            <a:r>
              <a:rPr lang="sr-Latn-R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he             </a:t>
            </a:r>
            <a:r>
              <a:rPr lang="sr-Latn-RS" sz="2000" dirty="0" smtClean="0">
                <a:solidFill>
                  <a:srgbClr val="FF0000"/>
                </a:solidFill>
              </a:rPr>
              <a:t>HAS TO</a:t>
            </a:r>
            <a:r>
              <a:rPr lang="sr-Latn-R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stay at home.</a:t>
            </a:r>
          </a:p>
          <a:p>
            <a:pPr>
              <a:buNone/>
            </a:pPr>
            <a:r>
              <a:rPr lang="sr-Latn-R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It</a:t>
            </a:r>
            <a:endParaRPr lang="sr-Cyrl-BA" sz="2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714876" y="1151335"/>
            <a:ext cx="3929090" cy="479822"/>
          </a:xfrm>
          <a:solidFill>
            <a:srgbClr val="C9E82C"/>
          </a:solidFill>
        </p:spPr>
        <p:txBody>
          <a:bodyPr>
            <a:normAutofit/>
          </a:bodyPr>
          <a:lstStyle/>
          <a:p>
            <a:pPr algn="ctr"/>
            <a:r>
              <a:rPr lang="sr-Latn-BA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</a:t>
            </a:r>
            <a:r>
              <a:rPr lang="sr-Latn-R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egative form</a:t>
            </a:r>
            <a:endParaRPr lang="sr-Cyrl-BA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sr-Latn-R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sr-Latn-RS" dirty="0" smtClean="0">
                <a:solidFill>
                  <a:srgbClr val="FFFF00"/>
                </a:solidFill>
                <a:sym typeface="Wingdings"/>
              </a:rPr>
              <a:t></a:t>
            </a:r>
            <a:r>
              <a:rPr lang="sr-Latn-RS" dirty="0" smtClean="0">
                <a:solidFill>
                  <a:srgbClr val="FFFF00"/>
                </a:solidFill>
              </a:rPr>
              <a:t>choice ( odsustvo obaveze )</a:t>
            </a:r>
          </a:p>
          <a:p>
            <a:pPr>
              <a:buNone/>
            </a:pPr>
            <a:r>
              <a:rPr lang="sr-Latn-R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I</a:t>
            </a:r>
          </a:p>
          <a:p>
            <a:pPr>
              <a:buNone/>
            </a:pPr>
            <a:r>
              <a:rPr lang="sr-Latn-R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You          </a:t>
            </a:r>
            <a:endParaRPr lang="sr-Latn-RS" sz="2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Latn-R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We          </a:t>
            </a:r>
            <a:r>
              <a:rPr lang="sr-Latn-RS" sz="2000" dirty="0" smtClean="0">
                <a:solidFill>
                  <a:schemeClr val="accent6">
                    <a:lumMod val="75000"/>
                  </a:schemeClr>
                </a:solidFill>
              </a:rPr>
              <a:t>DON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’</a:t>
            </a:r>
            <a:r>
              <a:rPr lang="sr-Latn-RS" sz="2000" dirty="0" smtClean="0">
                <a:solidFill>
                  <a:schemeClr val="accent6">
                    <a:lumMod val="75000"/>
                  </a:schemeClr>
                </a:solidFill>
              </a:rPr>
              <a:t>T</a:t>
            </a:r>
            <a:r>
              <a:rPr lang="sr-Latn-R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sr-Latn-RS" sz="2000" dirty="0" smtClean="0">
                <a:solidFill>
                  <a:srgbClr val="FF0000"/>
                </a:solidFill>
              </a:rPr>
              <a:t>HAVE TO </a:t>
            </a:r>
            <a:r>
              <a:rPr lang="sr-Latn-RS" sz="2000" dirty="0" smtClean="0">
                <a:solidFill>
                  <a:schemeClr val="bg1"/>
                </a:solidFill>
              </a:rPr>
              <a:t>eat.</a:t>
            </a:r>
            <a:endParaRPr lang="sr-Latn-RS" sz="2000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>
              <a:buNone/>
            </a:pPr>
            <a:r>
              <a:rPr lang="sr-Latn-R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They</a:t>
            </a:r>
          </a:p>
          <a:p>
            <a:pPr>
              <a:buNone/>
            </a:pPr>
            <a:endParaRPr lang="sr-Latn-RS" sz="2000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>
              <a:buNone/>
            </a:pPr>
            <a:r>
              <a:rPr lang="sr-Latn-BA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He</a:t>
            </a:r>
            <a:endParaRPr lang="sr-Latn-RS" sz="2000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>
              <a:buNone/>
            </a:pPr>
            <a:r>
              <a:rPr lang="sr-Latn-BA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S</a:t>
            </a:r>
            <a:r>
              <a:rPr lang="sr-Latn-R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he    </a:t>
            </a:r>
            <a:r>
              <a:rPr lang="sr-Latn-RS" sz="2000" dirty="0" smtClean="0">
                <a:solidFill>
                  <a:schemeClr val="accent6">
                    <a:lumMod val="75000"/>
                  </a:schemeClr>
                </a:solidFill>
              </a:rPr>
              <a:t>DOESN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’</a:t>
            </a:r>
            <a:r>
              <a:rPr lang="sr-Latn-RS" sz="2000" dirty="0" smtClean="0">
                <a:solidFill>
                  <a:schemeClr val="accent6">
                    <a:lumMod val="75000"/>
                  </a:schemeClr>
                </a:solidFill>
              </a:rPr>
              <a:t>T</a:t>
            </a:r>
            <a:r>
              <a:rPr lang="sr-Latn-R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sr-Latn-RS" sz="2000" dirty="0" smtClean="0">
                <a:solidFill>
                  <a:srgbClr val="FF0000"/>
                </a:solidFill>
              </a:rPr>
              <a:t>HAVE TO </a:t>
            </a:r>
            <a:r>
              <a:rPr lang="sr-Latn-RS" sz="2000" dirty="0" smtClean="0">
                <a:solidFill>
                  <a:schemeClr val="bg1"/>
                </a:solidFill>
              </a:rPr>
              <a:t>eat.</a:t>
            </a:r>
          </a:p>
          <a:p>
            <a:pPr>
              <a:buNone/>
            </a:pPr>
            <a:r>
              <a:rPr lang="sr-Latn-BA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I</a:t>
            </a:r>
            <a:r>
              <a:rPr lang="sr-Latn-RS" sz="2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</a:t>
            </a:r>
          </a:p>
          <a:p>
            <a:pPr>
              <a:buNone/>
            </a:pPr>
            <a:endParaRPr lang="sr-Latn-RS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714348" y="2214560"/>
            <a:ext cx="78581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928662" y="2571750"/>
            <a:ext cx="57150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928662" y="285750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1071538" y="2857502"/>
            <a:ext cx="50006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857224" y="3786196"/>
            <a:ext cx="71438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928662" y="407194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714348" y="4143386"/>
            <a:ext cx="78581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4929190" y="2143122"/>
            <a:ext cx="64294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5072066" y="2500312"/>
            <a:ext cx="50006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5072066" y="2786064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5214942" y="2857502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5000628" y="3786196"/>
            <a:ext cx="28575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5072066" y="4071948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V="1">
            <a:off x="4857752" y="4143386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sz="3200" dirty="0" smtClean="0"/>
              <a:t>Student</a:t>
            </a:r>
            <a:r>
              <a:rPr lang="en-US" sz="3200" dirty="0" smtClean="0"/>
              <a:t>’s book, page 63.</a:t>
            </a:r>
            <a:r>
              <a:rPr lang="en-US" sz="2800" dirty="0" smtClean="0">
                <a:solidFill>
                  <a:srgbClr val="FF0000"/>
                </a:solidFill>
              </a:rPr>
              <a:t/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sr-Latn-RS" sz="2800" dirty="0" smtClean="0">
                <a:solidFill>
                  <a:schemeClr val="bg1"/>
                </a:solidFill>
              </a:rPr>
              <a:t>A) Look at the example. Then complete the sentences:</a:t>
            </a:r>
            <a:endParaRPr lang="sr-Cyrl-BA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8401080" cy="367547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Latn-RS" sz="2400" dirty="0" smtClean="0">
                <a:solidFill>
                  <a:schemeClr val="bg1"/>
                </a:solidFill>
              </a:rPr>
              <a:t>You </a:t>
            </a:r>
            <a:r>
              <a:rPr lang="sr-Latn-RS" sz="2400" i="1" u="sng" dirty="0" smtClean="0">
                <a:solidFill>
                  <a:srgbClr val="C00000"/>
                </a:solidFill>
              </a:rPr>
              <a:t>have to be </a:t>
            </a:r>
            <a:r>
              <a:rPr lang="sr-Latn-RS" sz="2400" dirty="0" smtClean="0">
                <a:solidFill>
                  <a:schemeClr val="bg1"/>
                </a:solidFill>
              </a:rPr>
              <a:t>under fifteen to apply but you </a:t>
            </a:r>
            <a:r>
              <a:rPr lang="sr-Latn-RS" sz="2400" i="1" u="sng" dirty="0" smtClean="0">
                <a:solidFill>
                  <a:srgbClr val="C00000"/>
                </a:solidFill>
              </a:rPr>
              <a:t>do not have to be </a:t>
            </a:r>
            <a:r>
              <a:rPr lang="sr-Latn-RS" sz="2400" dirty="0" smtClean="0">
                <a:solidFill>
                  <a:schemeClr val="bg1"/>
                </a:solidFill>
              </a:rPr>
              <a:t>experienced.</a:t>
            </a:r>
            <a:endParaRPr lang="en-US" sz="24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sr-Latn-RS" sz="2400" dirty="0" smtClean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r>
              <a:rPr lang="sr-Latn-RS" sz="2400" dirty="0" smtClean="0">
                <a:solidFill>
                  <a:schemeClr val="bg1"/>
                </a:solidFill>
              </a:rPr>
              <a:t>In many countries, you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sr-Latn-RS" sz="2400" u="sng" dirty="0" smtClean="0">
                <a:solidFill>
                  <a:srgbClr val="C00000"/>
                </a:solidFill>
              </a:rPr>
              <a:t>                        </a:t>
            </a:r>
            <a:r>
              <a:rPr lang="sr-Latn-RS" sz="2400" dirty="0" smtClean="0">
                <a:solidFill>
                  <a:schemeClr val="bg1"/>
                </a:solidFill>
              </a:rPr>
              <a:t> eighteen to get a driver</a:t>
            </a:r>
            <a:r>
              <a:rPr lang="en-US" sz="2400" dirty="0" smtClean="0">
                <a:solidFill>
                  <a:schemeClr val="bg1"/>
                </a:solidFill>
              </a:rPr>
              <a:t>’</a:t>
            </a:r>
            <a:r>
              <a:rPr lang="sr-Latn-RS" sz="2400" dirty="0" smtClean="0">
                <a:solidFill>
                  <a:schemeClr val="bg1"/>
                </a:solidFill>
              </a:rPr>
              <a:t>s license, but in the USA, you </a:t>
            </a:r>
            <a:r>
              <a:rPr lang="sr-Latn-RS" sz="2400" u="sng" dirty="0" smtClean="0">
                <a:solidFill>
                  <a:srgbClr val="C00000"/>
                </a:solidFill>
              </a:rPr>
              <a:t>_____________  </a:t>
            </a:r>
            <a:r>
              <a:rPr lang="sr-Latn-RS" sz="2400" dirty="0" smtClean="0">
                <a:solidFill>
                  <a:schemeClr val="bg1"/>
                </a:solidFill>
              </a:rPr>
              <a:t>eighteen. You can be sixteen.</a:t>
            </a:r>
          </a:p>
          <a:p>
            <a:pPr marL="457200" indent="-457200">
              <a:buAutoNum type="arabicPeriod"/>
            </a:pPr>
            <a:r>
              <a:rPr lang="sr-Latn-RS" sz="2400" dirty="0" smtClean="0">
                <a:solidFill>
                  <a:schemeClr val="bg1"/>
                </a:solidFill>
              </a:rPr>
              <a:t>In Canada, you </a:t>
            </a:r>
            <a:r>
              <a:rPr lang="sr-Latn-RS" sz="2400" dirty="0" smtClean="0">
                <a:solidFill>
                  <a:srgbClr val="C00000"/>
                </a:solidFill>
              </a:rPr>
              <a:t>_________ </a:t>
            </a:r>
            <a:r>
              <a:rPr lang="sr-Latn-RS" sz="2400" dirty="0" smtClean="0">
                <a:solidFill>
                  <a:schemeClr val="bg1"/>
                </a:solidFill>
              </a:rPr>
              <a:t>seventeen to be a pilot, but in the USA, you </a:t>
            </a:r>
            <a:r>
              <a:rPr lang="sr-Latn-RS" sz="2400" dirty="0" smtClean="0">
                <a:solidFill>
                  <a:srgbClr val="C00000"/>
                </a:solidFill>
              </a:rPr>
              <a:t>______________  </a:t>
            </a:r>
            <a:r>
              <a:rPr lang="sr-Latn-RS" sz="2400" dirty="0" smtClean="0">
                <a:solidFill>
                  <a:schemeClr val="bg1"/>
                </a:solidFill>
              </a:rPr>
              <a:t>seventeen. You can be sixteen.</a:t>
            </a:r>
            <a:endParaRPr lang="sr-Cyrl-BA" sz="2400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3306" y="2089543"/>
            <a:ext cx="3214710" cy="69652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Latn-BA" sz="2400" i="1" dirty="0" smtClean="0">
                <a:solidFill>
                  <a:srgbClr val="C00000"/>
                </a:solidFill>
              </a:rPr>
              <a:t>h</a:t>
            </a:r>
            <a:r>
              <a:rPr lang="sr-Latn-RS" sz="2400" i="1" dirty="0" smtClean="0">
                <a:solidFill>
                  <a:srgbClr val="C00000"/>
                </a:solidFill>
              </a:rPr>
              <a:t>ave to be   </a:t>
            </a:r>
          </a:p>
          <a:p>
            <a:pPr>
              <a:buNone/>
            </a:pPr>
            <a:r>
              <a:rPr lang="en-US" sz="2400" i="1" dirty="0" smtClean="0">
                <a:solidFill>
                  <a:srgbClr val="C00000"/>
                </a:solidFill>
              </a:rPr>
              <a:t>   </a:t>
            </a:r>
            <a:r>
              <a:rPr lang="sr-Latn-RS" sz="2400" i="1" dirty="0" smtClean="0">
                <a:solidFill>
                  <a:srgbClr val="C00000"/>
                </a:solidFill>
              </a:rPr>
              <a:t>    </a:t>
            </a:r>
            <a:r>
              <a:rPr lang="en-US" sz="2400" i="1" dirty="0" smtClean="0">
                <a:solidFill>
                  <a:srgbClr val="C00000"/>
                </a:solidFill>
              </a:rPr>
              <a:t>d</a:t>
            </a:r>
            <a:r>
              <a:rPr lang="sr-Latn-RS" sz="2400" i="1" dirty="0" smtClean="0">
                <a:solidFill>
                  <a:srgbClr val="C00000"/>
                </a:solidFill>
              </a:rPr>
              <a:t>on</a:t>
            </a:r>
            <a:r>
              <a:rPr lang="en-US" sz="2400" i="1" dirty="0" smtClean="0">
                <a:solidFill>
                  <a:srgbClr val="C00000"/>
                </a:solidFill>
              </a:rPr>
              <a:t>’t have to be</a:t>
            </a:r>
            <a:endParaRPr lang="sr-Cyrl-BA" sz="2400" i="1" dirty="0">
              <a:solidFill>
                <a:srgbClr val="C00000"/>
              </a:solidFill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1357290" y="3000378"/>
            <a:ext cx="6367506" cy="64294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r-Latn-BA" sz="2400" i="1" noProof="0" dirty="0" smtClean="0">
                <a:solidFill>
                  <a:srgbClr val="FF0000"/>
                </a:solidFill>
              </a:rPr>
              <a:t>                        </a:t>
            </a:r>
            <a:r>
              <a:rPr kumimoji="0" lang="sr-Latn-BA" sz="2400" i="1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</a:t>
            </a:r>
            <a:r>
              <a:rPr kumimoji="0" lang="sr-Latn-RS" sz="2400" i="1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ave to be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r-Latn-RS" sz="2400" i="1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US" sz="2400" i="1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sr-Latn-RS" sz="2400" i="1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</a:t>
            </a:r>
            <a:r>
              <a:rPr kumimoji="0" lang="en-US" sz="2400" i="1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’t have to b</a:t>
            </a:r>
            <a:r>
              <a:rPr kumimoji="0" lang="sr-Latn-RS" sz="2400" i="1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  <a:endParaRPr kumimoji="0" lang="sr-Cyrl-BA" sz="2400" i="1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>
                <a:solidFill>
                  <a:schemeClr val="bg1"/>
                </a:solidFill>
              </a:rPr>
              <a:t>HOMEWORK</a:t>
            </a:r>
            <a:endParaRPr lang="sr-Cyrl-BA" dirty="0">
              <a:solidFill>
                <a:schemeClr val="bg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85720" y="2914650"/>
            <a:ext cx="8572560" cy="1314450"/>
          </a:xfrm>
        </p:spPr>
        <p:txBody>
          <a:bodyPr>
            <a:normAutofit fontScale="92500" lnSpcReduction="10000"/>
          </a:bodyPr>
          <a:lstStyle/>
          <a:p>
            <a:r>
              <a:rPr lang="sr-Latn-BA" dirty="0" smtClean="0">
                <a:solidFill>
                  <a:srgbClr val="FFFF00"/>
                </a:solidFill>
              </a:rPr>
              <a:t>Student</a:t>
            </a:r>
            <a:r>
              <a:rPr lang="en-US" dirty="0" smtClean="0">
                <a:solidFill>
                  <a:srgbClr val="FFFF00"/>
                </a:solidFill>
              </a:rPr>
              <a:t>’</a:t>
            </a:r>
            <a:r>
              <a:rPr lang="sr-Latn-BA" dirty="0" smtClean="0">
                <a:solidFill>
                  <a:srgbClr val="FFFF00"/>
                </a:solidFill>
              </a:rPr>
              <a:t>s</a:t>
            </a:r>
            <a:r>
              <a:rPr lang="sr-Latn-RS" dirty="0" smtClean="0">
                <a:solidFill>
                  <a:srgbClr val="FFFF00"/>
                </a:solidFill>
              </a:rPr>
              <a:t> book (p</a:t>
            </a:r>
            <a:r>
              <a:rPr lang="en-US" dirty="0" smtClean="0">
                <a:solidFill>
                  <a:srgbClr val="FFFF00"/>
                </a:solidFill>
              </a:rPr>
              <a:t>age </a:t>
            </a:r>
            <a:r>
              <a:rPr lang="sr-Latn-RS" dirty="0" smtClean="0">
                <a:solidFill>
                  <a:srgbClr val="FFFF00"/>
                </a:solidFill>
              </a:rPr>
              <a:t>63)</a:t>
            </a:r>
          </a:p>
          <a:p>
            <a:r>
              <a:rPr lang="sr-Latn-RS" sz="2800" dirty="0" smtClean="0">
                <a:solidFill>
                  <a:schemeClr val="tx1"/>
                </a:solidFill>
              </a:rPr>
              <a:t>B) Look at the examples. Then complete the sentences. Use your best ideas.</a:t>
            </a:r>
            <a:endParaRPr lang="sr-Cyrl-BA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367</Words>
  <Application>Microsoft Office PowerPoint</Application>
  <PresentationFormat>On-screen Show (16:9)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ENGLISH IS FUN 4</vt:lpstr>
      <vt:lpstr>Slide 2</vt:lpstr>
      <vt:lpstr>Student’s book, page 62. </vt:lpstr>
      <vt:lpstr>New vocabulary :</vt:lpstr>
      <vt:lpstr>1. Match the words with the pictures : </vt:lpstr>
      <vt:lpstr>2. Match the words on the left and right.       Make sure you find a pair for each one :</vt:lpstr>
      <vt:lpstr>Have to</vt:lpstr>
      <vt:lpstr>Student’s book, page 63. A) Look at the example. Then complete the sentences:</vt:lpstr>
      <vt:lpstr>HOMEWORK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ThinkPad</dc:creator>
  <cp:lastModifiedBy>Kristina Mataruga</cp:lastModifiedBy>
  <cp:revision>68</cp:revision>
  <dcterms:created xsi:type="dcterms:W3CDTF">2020-04-16T17:09:42Z</dcterms:created>
  <dcterms:modified xsi:type="dcterms:W3CDTF">2020-04-22T07:22:17Z</dcterms:modified>
</cp:coreProperties>
</file>