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1D826-9A78-4053-AFE7-9AB9E07161D5}" type="datetimeFigureOut">
              <a:rPr lang="en-US" smtClean="0"/>
              <a:pPr/>
              <a:t>15/04/20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005C-2759-4E41-9E7A-0C07DF6A5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1470025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„</a:t>
            </a:r>
            <a:r>
              <a:rPr lang="en-GB" sz="4800" dirty="0" err="1">
                <a:solidFill>
                  <a:schemeClr val="bg1"/>
                </a:solidFill>
              </a:rPr>
              <a:t>Женидба</a:t>
            </a:r>
            <a:r>
              <a:rPr lang="en-GB" sz="4800" dirty="0">
                <a:solidFill>
                  <a:schemeClr val="bg1"/>
                </a:solidFill>
              </a:rPr>
              <a:t> </a:t>
            </a:r>
            <a:r>
              <a:rPr lang="en-GB" sz="4800" dirty="0" err="1">
                <a:solidFill>
                  <a:schemeClr val="bg1"/>
                </a:solidFill>
              </a:rPr>
              <a:t>Милића</a:t>
            </a:r>
            <a:r>
              <a:rPr lang="en-GB" sz="4800" dirty="0">
                <a:solidFill>
                  <a:schemeClr val="bg1"/>
                </a:solidFill>
              </a:rPr>
              <a:t> </a:t>
            </a:r>
            <a:r>
              <a:rPr lang="en-GB" sz="4800" dirty="0" err="1">
                <a:solidFill>
                  <a:schemeClr val="bg1"/>
                </a:solidFill>
              </a:rPr>
              <a:t>барјактара</a:t>
            </a:r>
            <a:r>
              <a:rPr lang="en-GB" sz="4800" dirty="0">
                <a:solidFill>
                  <a:schemeClr val="bg1"/>
                </a:solidFill>
              </a:rPr>
              <a:t>“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971800"/>
            <a:ext cx="6705600" cy="1752600"/>
          </a:xfrm>
        </p:spPr>
        <p:txBody>
          <a:bodyPr/>
          <a:lstStyle/>
          <a:p>
            <a:r>
              <a:rPr lang="en-GB" sz="4000" dirty="0" err="1">
                <a:solidFill>
                  <a:schemeClr val="bg1"/>
                </a:solidFill>
              </a:rPr>
              <a:t>Народна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епско-лирска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пјесма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6388" name="Picture 4" descr="женидба милића барјактара by Dragana Zeljkovic on Prez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52578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ЛИКОВИ У ПЈЕСМИ: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56350"/>
          </a:xfrm>
        </p:spPr>
        <p:txBody>
          <a:bodyPr>
            <a:normAutofit fontScale="77500" lnSpcReduction="20000"/>
          </a:bodyPr>
          <a:lstStyle/>
          <a:p>
            <a:endParaRPr lang="sr-Cyrl-RS" sz="3600" dirty="0" smtClean="0">
              <a:solidFill>
                <a:schemeClr val="bg1"/>
              </a:solidFill>
            </a:endParaRPr>
          </a:p>
          <a:p>
            <a:endParaRPr lang="sr-Cyrl-RS" sz="3600" dirty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Она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је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дата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врло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сликовито</a:t>
            </a:r>
            <a:r>
              <a:rPr lang="en-GB" sz="3600" dirty="0" smtClean="0">
                <a:solidFill>
                  <a:schemeClr val="bg1"/>
                </a:solidFill>
              </a:rPr>
              <a:t> -</a:t>
            </a:r>
            <a:r>
              <a:rPr lang="en-GB" sz="3600" dirty="0" err="1" smtClean="0">
                <a:solidFill>
                  <a:schemeClr val="bg1"/>
                </a:solidFill>
              </a:rPr>
              <a:t>поступком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поређења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„...</a:t>
            </a:r>
            <a:r>
              <a:rPr lang="en-GB" sz="3600" dirty="0" err="1" smtClean="0">
                <a:solidFill>
                  <a:schemeClr val="bg1"/>
                </a:solidFill>
              </a:rPr>
              <a:t>очи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су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јој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два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драга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камена</a:t>
            </a:r>
            <a:r>
              <a:rPr lang="en-GB" sz="3600" dirty="0" smtClean="0">
                <a:solidFill>
                  <a:schemeClr val="bg1"/>
                </a:solidFill>
              </a:rPr>
              <a:t>,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обрвице</a:t>
            </a:r>
            <a:r>
              <a:rPr lang="en-GB" sz="3600" dirty="0" smtClean="0">
                <a:solidFill>
                  <a:schemeClr val="bg1"/>
                </a:solidFill>
              </a:rPr>
              <a:t> с </a:t>
            </a:r>
            <a:r>
              <a:rPr lang="en-GB" sz="3600" dirty="0" err="1" smtClean="0">
                <a:solidFill>
                  <a:schemeClr val="bg1"/>
                </a:solidFill>
              </a:rPr>
              <a:t>мора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пијавице</a:t>
            </a:r>
            <a:r>
              <a:rPr lang="en-GB" sz="3600" dirty="0" smtClean="0">
                <a:solidFill>
                  <a:schemeClr val="bg1"/>
                </a:solidFill>
              </a:rPr>
              <a:t>,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сред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образа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румена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ружица</a:t>
            </a:r>
            <a:r>
              <a:rPr lang="en-GB" sz="3600" dirty="0" smtClean="0">
                <a:solidFill>
                  <a:schemeClr val="bg1"/>
                </a:solidFill>
              </a:rPr>
              <a:t>,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зуби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су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јој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два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низа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бисера</a:t>
            </a:r>
            <a:r>
              <a:rPr lang="en-GB" sz="3600" dirty="0" smtClean="0">
                <a:solidFill>
                  <a:schemeClr val="bg1"/>
                </a:solidFill>
              </a:rPr>
              <a:t>,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уста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су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јој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кутија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шећера</a:t>
            </a:r>
            <a:r>
              <a:rPr lang="en-GB" sz="3600" dirty="0" smtClean="0">
                <a:solidFill>
                  <a:schemeClr val="bg1"/>
                </a:solidFill>
              </a:rPr>
              <a:t>;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кад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говори-ка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да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голуб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гуче</a:t>
            </a:r>
            <a:r>
              <a:rPr lang="en-GB" sz="3600" dirty="0" smtClean="0">
                <a:solidFill>
                  <a:schemeClr val="bg1"/>
                </a:solidFill>
              </a:rPr>
              <a:t>,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кад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се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смије-ка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да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бисер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сије</a:t>
            </a:r>
            <a:r>
              <a:rPr lang="en-GB" sz="3600" dirty="0" smtClean="0">
                <a:solidFill>
                  <a:schemeClr val="bg1"/>
                </a:solidFill>
              </a:rPr>
              <a:t>;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кад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погледа-како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соко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сиви</a:t>
            </a:r>
            <a:r>
              <a:rPr lang="en-GB" sz="3600" dirty="0" smtClean="0">
                <a:solidFill>
                  <a:schemeClr val="bg1"/>
                </a:solidFill>
              </a:rPr>
              <a:t>,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GB" sz="3600" dirty="0" err="1" smtClean="0">
                <a:solidFill>
                  <a:schemeClr val="bg1"/>
                </a:solidFill>
              </a:rPr>
              <a:t>кад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се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шеће-као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</a:rPr>
              <a:t>пауница</a:t>
            </a:r>
            <a:r>
              <a:rPr lang="en-GB" sz="3600" dirty="0" smtClean="0">
                <a:solidFill>
                  <a:schemeClr val="bg1"/>
                </a:solidFill>
              </a:rPr>
              <a:t>...“</a:t>
            </a:r>
            <a:endParaRPr 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b="1" u="sng" dirty="0" err="1">
                <a:solidFill>
                  <a:schemeClr val="bg1"/>
                </a:solidFill>
              </a:rPr>
              <a:t>Љепосава</a:t>
            </a:r>
            <a:r>
              <a:rPr lang="en-GB" sz="3200" b="1" u="sng" dirty="0">
                <a:solidFill>
                  <a:schemeClr val="bg1"/>
                </a:solidFill>
              </a:rPr>
              <a:t> </a:t>
            </a:r>
            <a:r>
              <a:rPr lang="en-GB" sz="3200" dirty="0">
                <a:solidFill>
                  <a:schemeClr val="bg1"/>
                </a:solidFill>
              </a:rPr>
              <a:t>-</a:t>
            </a:r>
            <a:r>
              <a:rPr lang="en-GB" sz="3200" dirty="0" err="1">
                <a:solidFill>
                  <a:schemeClr val="bg1"/>
                </a:solidFill>
              </a:rPr>
              <a:t>већ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само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име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дјевојке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указује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на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једну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дјевојачку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err="1">
                <a:solidFill>
                  <a:schemeClr val="bg1"/>
                </a:solidFill>
              </a:rPr>
              <a:t>особину</a:t>
            </a:r>
            <a:r>
              <a:rPr lang="en-GB" sz="3200" dirty="0">
                <a:solidFill>
                  <a:schemeClr val="bg1"/>
                </a:solidFill>
              </a:rPr>
              <a:t>- </a:t>
            </a:r>
            <a:r>
              <a:rPr lang="en-GB" sz="3200" dirty="0" err="1">
                <a:solidFill>
                  <a:schemeClr val="bg1"/>
                </a:solidFill>
              </a:rPr>
              <a:t>љепоту</a:t>
            </a:r>
            <a:r>
              <a:rPr lang="en-GB" sz="2800" dirty="0"/>
              <a:t>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>
          <a:xfrm>
            <a:off x="228600" y="990600"/>
            <a:ext cx="5105400" cy="4800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000000">
                <a:alpha val="50000"/>
              </a:srgbClr>
            </a:prstShdw>
          </a:effectLst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>
          <a:xfrm>
            <a:off x="5638800" y="1828800"/>
            <a:ext cx="3200400" cy="2514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000000">
                <a:alpha val="50000"/>
              </a:srgbClr>
            </a:prstShdw>
          </a:effectLst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ИДЕАЛ ДЈЕВОЈАЧКЕ ЉЕПОТЕ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1661836"/>
            <a:ext cx="5181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струк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-----   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танак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стас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------    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висок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коса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------    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раскошна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чи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------     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два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драгуља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обрвице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---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лијепо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извучене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образи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----</a:t>
            </a:r>
            <a:r>
              <a:rPr kumimoji="0" lang="sr-Cyrl-R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румени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зуби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-------  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бијели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уста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------ </a:t>
            </a:r>
            <a:r>
              <a:rPr kumimoji="0" lang="sr-Cyrl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лијепо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обликована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ИДЕАЛ ДЈЕВОЈАЧКЕ ЉЕПОТЕ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Љепота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изазива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дивљење</a:t>
            </a:r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 err="1">
                <a:solidFill>
                  <a:schemeClr val="bg1"/>
                </a:solidFill>
              </a:rPr>
              <a:t>свих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изгледа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надстварна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Она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божански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дар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није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друге,она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ничија.Зато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све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сестре</a:t>
            </a:r>
            <a:r>
              <a:rPr lang="en-GB" dirty="0">
                <a:solidFill>
                  <a:schemeClr val="bg1"/>
                </a:solidFill>
              </a:rPr>
              <a:t> (</a:t>
            </a:r>
            <a:r>
              <a:rPr lang="en-GB" dirty="0" err="1">
                <a:solidFill>
                  <a:schemeClr val="bg1"/>
                </a:solidFill>
              </a:rPr>
              <a:t>њих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девет</a:t>
            </a:r>
            <a:r>
              <a:rPr lang="en-GB" dirty="0">
                <a:solidFill>
                  <a:schemeClr val="bg1"/>
                </a:solidFill>
              </a:rPr>
              <a:t>)</a:t>
            </a:r>
            <a:r>
              <a:rPr lang="en-GB" dirty="0" err="1">
                <a:solidFill>
                  <a:schemeClr val="bg1"/>
                </a:solidFill>
              </a:rPr>
              <a:t>умрле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нису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дочекале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срећу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неким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другим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Све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засновано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увјерењу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старих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велика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љепота</a:t>
            </a:r>
            <a:r>
              <a:rPr lang="en-GB" dirty="0">
                <a:solidFill>
                  <a:schemeClr val="bg1"/>
                </a:solidFill>
              </a:rPr>
              <a:t> „</a:t>
            </a:r>
            <a:r>
              <a:rPr lang="en-GB" dirty="0" err="1">
                <a:solidFill>
                  <a:schemeClr val="bg1"/>
                </a:solidFill>
              </a:rPr>
              <a:t>урокљива</a:t>
            </a:r>
            <a:r>
              <a:rPr lang="en-GB" dirty="0">
                <a:solidFill>
                  <a:schemeClr val="bg1"/>
                </a:solidFill>
              </a:rPr>
              <a:t>“, </a:t>
            </a:r>
            <a:r>
              <a:rPr lang="en-GB" dirty="0" err="1">
                <a:solidFill>
                  <a:schemeClr val="bg1"/>
                </a:solidFill>
              </a:rPr>
              <a:t>да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прати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зла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коб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да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као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таква</a:t>
            </a:r>
            <a:r>
              <a:rPr lang="en-GB" dirty="0">
                <a:solidFill>
                  <a:schemeClr val="bg1"/>
                </a:solidFill>
              </a:rPr>
              <a:t> , </a:t>
            </a:r>
            <a:r>
              <a:rPr lang="en-GB" dirty="0" err="1">
                <a:solidFill>
                  <a:schemeClr val="bg1"/>
                </a:solidFill>
              </a:rPr>
              <a:t>несрећа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друге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себе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/>
            </a:r>
            <a:br>
              <a:rPr lang="sr-Cyrl-RS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СТИЛСКА </a:t>
            </a:r>
            <a:r>
              <a:rPr lang="en-GB" dirty="0">
                <a:solidFill>
                  <a:schemeClr val="bg1"/>
                </a:solidFill>
              </a:rPr>
              <a:t>СРЕДСТВА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АНТИТЕЗА (КОНТРАСТ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r>
              <a:rPr lang="sr-Cyrl-RS" dirty="0" smtClean="0">
                <a:solidFill>
                  <a:schemeClr val="bg1"/>
                </a:solidFill>
              </a:rPr>
              <a:t>  </a:t>
            </a:r>
            <a:r>
              <a:rPr lang="en-GB" dirty="0" smtClean="0">
                <a:solidFill>
                  <a:schemeClr val="bg1"/>
                </a:solidFill>
              </a:rPr>
              <a:t>-</a:t>
            </a:r>
            <a:r>
              <a:rPr lang="sr-Cyrl-RS" dirty="0" smtClean="0">
                <a:solidFill>
                  <a:schemeClr val="bg1"/>
                </a:solidFill>
              </a:rPr>
              <a:t>   </a:t>
            </a:r>
            <a:r>
              <a:rPr lang="en-GB" dirty="0" err="1" smtClean="0">
                <a:solidFill>
                  <a:schemeClr val="bg1"/>
                </a:solidFill>
              </a:rPr>
              <a:t>облик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поређења</a:t>
            </a:r>
            <a:r>
              <a:rPr lang="en-GB" dirty="0" smtClean="0">
                <a:solidFill>
                  <a:schemeClr val="bg1"/>
                </a:solidFill>
              </a:rPr>
              <a:t>;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настаје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када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један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појам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доведе</a:t>
            </a:r>
            <a:r>
              <a:rPr lang="en-GB" dirty="0">
                <a:solidFill>
                  <a:schemeClr val="bg1"/>
                </a:solidFill>
              </a:rPr>
              <a:t> у </a:t>
            </a:r>
            <a:r>
              <a:rPr lang="en-GB" dirty="0" err="1">
                <a:solidFill>
                  <a:schemeClr val="bg1"/>
                </a:solidFill>
              </a:rPr>
              <a:t>везу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другим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основу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супротности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их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разликује</a:t>
            </a:r>
            <a:r>
              <a:rPr lang="en-GB" dirty="0">
                <a:solidFill>
                  <a:schemeClr val="bg1"/>
                </a:solidFill>
              </a:rPr>
              <a:t> : </a:t>
            </a:r>
            <a:r>
              <a:rPr lang="en-GB" dirty="0" err="1">
                <a:solidFill>
                  <a:schemeClr val="bg1"/>
                </a:solidFill>
              </a:rPr>
              <a:t>пролазно-вјечно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свјетлост-тама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весело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тужно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итд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Посебан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вид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антитезе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тзв</a:t>
            </a:r>
            <a:r>
              <a:rPr lang="en-GB" dirty="0">
                <a:solidFill>
                  <a:schemeClr val="bg1"/>
                </a:solidFill>
              </a:rPr>
              <a:t>. СЛОВЕНСКА АНТИТЕЗА </a:t>
            </a:r>
            <a:r>
              <a:rPr lang="en-GB" dirty="0" err="1">
                <a:solidFill>
                  <a:schemeClr val="bg1"/>
                </a:solidFill>
              </a:rPr>
              <a:t>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наилазимо</a:t>
            </a:r>
            <a:r>
              <a:rPr lang="en-GB" dirty="0">
                <a:solidFill>
                  <a:schemeClr val="bg1"/>
                </a:solidFill>
              </a:rPr>
              <a:t> у </a:t>
            </a:r>
            <a:r>
              <a:rPr lang="en-GB" dirty="0" err="1">
                <a:solidFill>
                  <a:schemeClr val="bg1"/>
                </a:solidFill>
              </a:rPr>
              <a:t>народним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епским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пјесмама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Словенску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антитезу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чине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три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дијела</a:t>
            </a:r>
            <a:r>
              <a:rPr lang="en-GB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 err="1">
                <a:solidFill>
                  <a:schemeClr val="bg1"/>
                </a:solidFill>
              </a:rPr>
              <a:t>питање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 err="1">
                <a:solidFill>
                  <a:schemeClr val="bg1"/>
                </a:solidFill>
              </a:rPr>
              <a:t>негација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 err="1">
                <a:solidFill>
                  <a:schemeClr val="bg1"/>
                </a:solidFill>
              </a:rPr>
              <a:t>одговор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СЛОВЕНСКА АНТИТЕЗА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1.Питање:  „  </a:t>
            </a:r>
            <a:r>
              <a:rPr lang="en-GB" dirty="0" err="1">
                <a:solidFill>
                  <a:schemeClr val="bg1"/>
                </a:solidFill>
              </a:rPr>
              <a:t>Ој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пунице,ђевојачка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мајко</a:t>
            </a:r>
            <a:r>
              <a:rPr lang="en-GB" dirty="0">
                <a:solidFill>
                  <a:schemeClr val="bg1"/>
                </a:solidFill>
              </a:rPr>
              <a:t>,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                       </a:t>
            </a:r>
            <a:r>
              <a:rPr lang="en-GB" dirty="0" err="1">
                <a:solidFill>
                  <a:schemeClr val="bg1"/>
                </a:solidFill>
              </a:rPr>
              <a:t>или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злата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салила</a:t>
            </a:r>
            <a:r>
              <a:rPr lang="en-GB" dirty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                       </a:t>
            </a:r>
            <a:r>
              <a:rPr lang="en-GB" dirty="0" err="1">
                <a:solidFill>
                  <a:schemeClr val="bg1"/>
                </a:solidFill>
              </a:rPr>
              <a:t>Или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сребра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сковала</a:t>
            </a:r>
            <a:r>
              <a:rPr lang="en-GB" dirty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                       </a:t>
            </a:r>
            <a:r>
              <a:rPr lang="en-GB" dirty="0" err="1">
                <a:solidFill>
                  <a:schemeClr val="bg1"/>
                </a:solidFill>
              </a:rPr>
              <a:t>Или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сунца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отела</a:t>
            </a:r>
            <a:r>
              <a:rPr lang="en-GB" dirty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                       </a:t>
            </a:r>
            <a:r>
              <a:rPr lang="en-GB" dirty="0" err="1">
                <a:solidFill>
                  <a:schemeClr val="bg1"/>
                </a:solidFill>
              </a:rPr>
              <a:t>Или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бог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срца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дао</a:t>
            </a:r>
            <a:r>
              <a:rPr lang="en-GB" dirty="0">
                <a:solidFill>
                  <a:schemeClr val="bg1"/>
                </a:solidFill>
              </a:rPr>
              <a:t>?“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2. </a:t>
            </a:r>
            <a:r>
              <a:rPr lang="en-GB" dirty="0" err="1">
                <a:solidFill>
                  <a:schemeClr val="bg1"/>
                </a:solidFill>
              </a:rPr>
              <a:t>Негација</a:t>
            </a:r>
            <a:r>
              <a:rPr lang="en-GB" dirty="0">
                <a:solidFill>
                  <a:schemeClr val="bg1"/>
                </a:solidFill>
              </a:rPr>
              <a:t>:  „ </a:t>
            </a:r>
            <a:r>
              <a:rPr lang="en-GB" dirty="0" err="1">
                <a:solidFill>
                  <a:schemeClr val="bg1"/>
                </a:solidFill>
              </a:rPr>
              <a:t>Мио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зете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Милић-барјактаре</a:t>
            </a:r>
            <a:r>
              <a:rPr lang="en-GB" dirty="0">
                <a:solidFill>
                  <a:schemeClr val="bg1"/>
                </a:solidFill>
              </a:rPr>
              <a:t>,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                           </a:t>
            </a:r>
            <a:r>
              <a:rPr lang="en-GB" dirty="0" err="1">
                <a:solidFill>
                  <a:schemeClr val="bg1"/>
                </a:solidFill>
              </a:rPr>
              <a:t>нити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злата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савила</a:t>
            </a:r>
            <a:r>
              <a:rPr lang="en-GB" dirty="0">
                <a:solidFill>
                  <a:schemeClr val="bg1"/>
                </a:solidFill>
              </a:rPr>
              <a:t>,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                           </a:t>
            </a:r>
            <a:r>
              <a:rPr lang="en-GB" dirty="0" err="1">
                <a:solidFill>
                  <a:schemeClr val="bg1"/>
                </a:solidFill>
              </a:rPr>
              <a:t>нити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сребра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сковала</a:t>
            </a:r>
            <a:r>
              <a:rPr lang="en-GB" dirty="0">
                <a:solidFill>
                  <a:schemeClr val="bg1"/>
                </a:solidFill>
              </a:rPr>
              <a:t>,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                           </a:t>
            </a:r>
            <a:r>
              <a:rPr lang="en-GB" dirty="0" err="1">
                <a:solidFill>
                  <a:schemeClr val="bg1"/>
                </a:solidFill>
              </a:rPr>
              <a:t>нити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сунца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отела</a:t>
            </a:r>
            <a:r>
              <a:rPr lang="en-GB" dirty="0">
                <a:solidFill>
                  <a:schemeClr val="bg1"/>
                </a:solidFill>
              </a:rPr>
              <a:t> ...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 err="1">
                <a:solidFill>
                  <a:schemeClr val="bg1"/>
                </a:solidFill>
              </a:rPr>
              <a:t>Одговор</a:t>
            </a:r>
            <a:r>
              <a:rPr lang="en-GB" dirty="0">
                <a:solidFill>
                  <a:schemeClr val="bg1"/>
                </a:solidFill>
              </a:rPr>
              <a:t>:     </a:t>
            </a:r>
            <a:r>
              <a:rPr lang="sr-Cyrl-RS" dirty="0" smtClean="0">
                <a:solidFill>
                  <a:schemeClr val="bg1"/>
                </a:solidFill>
              </a:rPr>
              <a:t>    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веће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бог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срца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дао</a:t>
            </a:r>
            <a:r>
              <a:rPr lang="en-GB" dirty="0">
                <a:solidFill>
                  <a:schemeClr val="bg1"/>
                </a:solidFill>
              </a:rPr>
              <a:t>.“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ПОРЕЂЕЊЕ (КОМПАРАЦИЈА)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Састоји се из </a:t>
            </a:r>
            <a:r>
              <a:rPr lang="en-GB" dirty="0" err="1">
                <a:solidFill>
                  <a:schemeClr val="bg1"/>
                </a:solidFill>
              </a:rPr>
              <a:t>из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три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члана</a:t>
            </a:r>
            <a:r>
              <a:rPr lang="en-GB" dirty="0">
                <a:solidFill>
                  <a:schemeClr val="bg1"/>
                </a:solidFill>
              </a:rPr>
              <a:t>: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b="1" dirty="0" err="1">
                <a:solidFill>
                  <a:schemeClr val="bg1"/>
                </a:solidFill>
              </a:rPr>
              <a:t>први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члан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– </a:t>
            </a:r>
            <a:r>
              <a:rPr lang="en-GB" dirty="0" err="1">
                <a:solidFill>
                  <a:schemeClr val="bg1"/>
                </a:solidFill>
              </a:rPr>
              <a:t>предмет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пореди</a:t>
            </a:r>
            <a:r>
              <a:rPr lang="en-GB" dirty="0">
                <a:solidFill>
                  <a:schemeClr val="bg1"/>
                </a:solidFill>
              </a:rPr>
              <a:t>; </a:t>
            </a:r>
            <a:r>
              <a:rPr lang="en-GB" b="1" dirty="0" err="1">
                <a:solidFill>
                  <a:schemeClr val="bg1"/>
                </a:solidFill>
              </a:rPr>
              <a:t>други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члан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– </a:t>
            </a:r>
            <a:r>
              <a:rPr lang="en-GB" dirty="0" err="1">
                <a:solidFill>
                  <a:schemeClr val="bg1"/>
                </a:solidFill>
              </a:rPr>
              <a:t>предмет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којим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нешто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пореди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b="1" dirty="0" err="1">
                <a:solidFill>
                  <a:schemeClr val="bg1"/>
                </a:solidFill>
              </a:rPr>
              <a:t>трећи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члан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– </a:t>
            </a:r>
            <a:r>
              <a:rPr lang="en-GB" dirty="0" err="1">
                <a:solidFill>
                  <a:schemeClr val="bg1"/>
                </a:solidFill>
              </a:rPr>
              <a:t>заједничка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особина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основу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два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предмета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пореде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Некада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поређење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може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бити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без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поредбеног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везника</a:t>
            </a:r>
            <a:r>
              <a:rPr lang="en-GB" dirty="0">
                <a:solidFill>
                  <a:schemeClr val="bg1"/>
                </a:solidFill>
              </a:rPr>
              <a:t> </a:t>
            </a: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КАО</a:t>
            </a:r>
            <a:r>
              <a:rPr lang="en-GB" dirty="0">
                <a:solidFill>
                  <a:schemeClr val="bg1"/>
                </a:solidFill>
              </a:rPr>
              <a:t>:   ...</a:t>
            </a:r>
            <a:r>
              <a:rPr lang="en-GB" dirty="0" err="1">
                <a:solidFill>
                  <a:schemeClr val="bg1"/>
                </a:solidFill>
              </a:rPr>
              <a:t>очи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јој</a:t>
            </a:r>
            <a:r>
              <a:rPr lang="en-GB" dirty="0">
                <a:solidFill>
                  <a:schemeClr val="bg1"/>
                </a:solidFill>
              </a:rPr>
              <a:t> (...) </a:t>
            </a:r>
            <a:r>
              <a:rPr lang="en-GB" dirty="0" err="1">
                <a:solidFill>
                  <a:schemeClr val="bg1"/>
                </a:solidFill>
              </a:rPr>
              <a:t>два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драга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камена</a:t>
            </a:r>
            <a:r>
              <a:rPr lang="en-GB" dirty="0">
                <a:solidFill>
                  <a:schemeClr val="bg1"/>
                </a:solidFill>
              </a:rPr>
              <a:t>,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              </a:t>
            </a:r>
            <a:r>
              <a:rPr lang="en-GB" dirty="0" err="1">
                <a:solidFill>
                  <a:schemeClr val="bg1"/>
                </a:solidFill>
              </a:rPr>
              <a:t>обрвице</a:t>
            </a:r>
            <a:r>
              <a:rPr lang="en-GB" dirty="0">
                <a:solidFill>
                  <a:schemeClr val="bg1"/>
                </a:solidFill>
              </a:rPr>
              <a:t> (...) с </a:t>
            </a:r>
            <a:r>
              <a:rPr lang="en-GB" dirty="0" err="1">
                <a:solidFill>
                  <a:schemeClr val="bg1"/>
                </a:solidFill>
              </a:rPr>
              <a:t>мора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пијавице</a:t>
            </a:r>
            <a:r>
              <a:rPr lang="en-GB" dirty="0">
                <a:solidFill>
                  <a:schemeClr val="bg1"/>
                </a:solidFill>
              </a:rPr>
              <a:t>...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ДОМАЋИ ЗАДАТАК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4000" dirty="0" err="1">
                <a:solidFill>
                  <a:schemeClr val="bg1"/>
                </a:solidFill>
              </a:rPr>
              <a:t>Наведи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појединости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на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којима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народни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пјевач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темељи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своју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представу</a:t>
            </a:r>
            <a:r>
              <a:rPr lang="en-GB" sz="4000" dirty="0">
                <a:solidFill>
                  <a:schemeClr val="bg1"/>
                </a:solidFill>
              </a:rPr>
              <a:t> о </a:t>
            </a:r>
            <a:r>
              <a:rPr lang="en-GB" sz="4000" dirty="0" err="1">
                <a:solidFill>
                  <a:schemeClr val="bg1"/>
                </a:solidFill>
              </a:rPr>
              <a:t>дјевојачкој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љепоти</a:t>
            </a:r>
            <a:r>
              <a:rPr lang="en-GB" sz="4000" dirty="0">
                <a:solidFill>
                  <a:schemeClr val="bg1"/>
                </a:solidFill>
              </a:rPr>
              <a:t> и </a:t>
            </a:r>
            <a:r>
              <a:rPr lang="en-GB" sz="4000" dirty="0" err="1">
                <a:solidFill>
                  <a:schemeClr val="bg1"/>
                </a:solidFill>
              </a:rPr>
              <a:t>објасни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зашто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узима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баш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те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појединости</a:t>
            </a:r>
            <a:endParaRPr lang="en-US" sz="4000" dirty="0">
              <a:solidFill>
                <a:schemeClr val="bg1"/>
              </a:solidFill>
            </a:endParaRPr>
          </a:p>
          <a:p>
            <a:pPr lvl="0"/>
            <a:r>
              <a:rPr lang="en-GB" sz="4000" dirty="0" err="1">
                <a:solidFill>
                  <a:schemeClr val="bg1"/>
                </a:solidFill>
              </a:rPr>
              <a:t>Које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стилске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фигуре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сусрећемо</a:t>
            </a:r>
            <a:r>
              <a:rPr lang="en-GB" sz="4000" dirty="0">
                <a:solidFill>
                  <a:schemeClr val="bg1"/>
                </a:solidFill>
              </a:rPr>
              <a:t> у </a:t>
            </a:r>
            <a:r>
              <a:rPr lang="en-GB" sz="4000" dirty="0" err="1">
                <a:solidFill>
                  <a:schemeClr val="bg1"/>
                </a:solidFill>
              </a:rPr>
              <a:t>пјесми</a:t>
            </a:r>
            <a:r>
              <a:rPr lang="en-GB" sz="4000" dirty="0">
                <a:solidFill>
                  <a:schemeClr val="bg1"/>
                </a:solidFill>
              </a:rPr>
              <a:t>? </a:t>
            </a:r>
            <a:r>
              <a:rPr lang="en-GB" sz="4000" dirty="0" err="1">
                <a:solidFill>
                  <a:schemeClr val="bg1"/>
                </a:solidFill>
              </a:rPr>
              <a:t>Издвој</a:t>
            </a:r>
            <a:r>
              <a:rPr lang="en-GB" sz="4000" dirty="0">
                <a:solidFill>
                  <a:schemeClr val="bg1"/>
                </a:solidFill>
              </a:rPr>
              <a:t> </a:t>
            </a:r>
            <a:r>
              <a:rPr lang="en-GB" sz="4000" dirty="0" err="1">
                <a:solidFill>
                  <a:schemeClr val="bg1"/>
                </a:solidFill>
              </a:rPr>
              <a:t>неке</a:t>
            </a:r>
            <a:r>
              <a:rPr lang="en-GB" sz="4000" dirty="0">
                <a:solidFill>
                  <a:schemeClr val="bg1"/>
                </a:solidFill>
              </a:rPr>
              <a:t>!</a:t>
            </a:r>
            <a:endParaRPr lang="en-US" sz="40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Analiza dela: Ženidba Milića barjakt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"/>
            <a:ext cx="24765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dirty="0">
                <a:solidFill>
                  <a:schemeClr val="bg1"/>
                </a:solidFill>
              </a:rPr>
              <a:t>ЕПСКО-ЛИРСКЕ ПЈЕСМЕ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3600" dirty="0">
                <a:solidFill>
                  <a:schemeClr val="bg1"/>
                </a:solidFill>
              </a:rPr>
              <a:t>ПОСТОЈИ ПРИПОВИЈЕДАЊЕ</a:t>
            </a:r>
            <a:endParaRPr lang="en-US" sz="3600" dirty="0">
              <a:solidFill>
                <a:schemeClr val="bg1"/>
              </a:solidFill>
            </a:endParaRPr>
          </a:p>
          <a:p>
            <a:pPr lvl="0"/>
            <a:r>
              <a:rPr lang="en-GB" sz="3600" dirty="0">
                <a:solidFill>
                  <a:schemeClr val="bg1"/>
                </a:solidFill>
              </a:rPr>
              <a:t>ИМА ДОГАЂАЈА</a:t>
            </a:r>
            <a:endParaRPr lang="en-US" sz="3600" dirty="0">
              <a:solidFill>
                <a:schemeClr val="bg1"/>
              </a:solidFill>
            </a:endParaRPr>
          </a:p>
          <a:p>
            <a:pPr lvl="0"/>
            <a:r>
              <a:rPr lang="en-GB" sz="3600" dirty="0">
                <a:solidFill>
                  <a:schemeClr val="bg1"/>
                </a:solidFill>
              </a:rPr>
              <a:t>ЈАВЉАЈУ СЕ ЛИКОВИ</a:t>
            </a:r>
            <a:endParaRPr lang="en-US" sz="3600" dirty="0">
              <a:solidFill>
                <a:schemeClr val="bg1"/>
              </a:solidFill>
            </a:endParaRPr>
          </a:p>
          <a:p>
            <a:pPr lvl="0"/>
            <a:r>
              <a:rPr lang="en-GB" sz="3600" dirty="0">
                <a:solidFill>
                  <a:schemeClr val="bg1"/>
                </a:solidFill>
              </a:rPr>
              <a:t>ПОСЈЕДУЈУ ЈАКА ОСЈЕЋАЊА</a:t>
            </a:r>
            <a:endParaRPr lang="en-US" sz="3600" dirty="0">
              <a:solidFill>
                <a:schemeClr val="bg1"/>
              </a:solidFill>
            </a:endParaRPr>
          </a:p>
          <a:p>
            <a:pPr lvl="0"/>
            <a:r>
              <a:rPr lang="en-GB" sz="3600" dirty="0">
                <a:solidFill>
                  <a:schemeClr val="bg1"/>
                </a:solidFill>
              </a:rPr>
              <a:t>ПРИПОВИЈЕДАЊЕ ТЕЧЕ УБРЗАНО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ЛИРСКО -ЕПСКЕ ПЈЕСМЕ ДИЈЕЛЕ СЕ НА: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</a:rPr>
              <a:t>БАЛАДЕ</a:t>
            </a:r>
          </a:p>
          <a:p>
            <a:r>
              <a:rPr lang="en-GB" sz="4000" dirty="0" smtClean="0">
                <a:solidFill>
                  <a:schemeClr val="bg1"/>
                </a:solidFill>
              </a:rPr>
              <a:t>РОМАНСЕ </a:t>
            </a:r>
            <a:r>
              <a:rPr lang="en-GB" sz="4000" dirty="0">
                <a:solidFill>
                  <a:schemeClr val="bg1"/>
                </a:solidFill>
              </a:rPr>
              <a:t>И </a:t>
            </a:r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4000" dirty="0" smtClean="0">
                <a:solidFill>
                  <a:schemeClr val="bg1"/>
                </a:solidFill>
              </a:rPr>
              <a:t>ПОЕМЕ</a:t>
            </a:r>
            <a:r>
              <a:rPr lang="en-GB" sz="4000" dirty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БАЛАДЕ СУ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bg1"/>
                </a:solidFill>
              </a:rPr>
              <a:t>ЛИРСКО-ЕПСКЕ ПЈЕСМЕ У КОЈИМА СЕ ПРИПОВИЈЕДА О НЕКОМ ДОГАЂАЈУ ИЛИ ЉУДСКОЈ СУДБИНИ НА ДРАМАТИЧАН НАЧИН И ПРАЋЕНА ЈЕ СНАЖНИМ ОСЈЕЋАЊИМА.ЗАВРШАВАЈУ СЕ ТРАГИЧНО.ПИСАНЕ СУ У ДЕСЕТЕРЦУ КАО И ЕПСКЕ НАРОДНЕ ПЈЕСМЕ.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>
                <a:solidFill>
                  <a:schemeClr val="bg1"/>
                </a:solidFill>
              </a:rPr>
              <a:t>ТУМАЧЕЊЕ </a:t>
            </a:r>
            <a:r>
              <a:rPr lang="en-GB" sz="4000" dirty="0">
                <a:solidFill>
                  <a:schemeClr val="bg1"/>
                </a:solidFill>
              </a:rPr>
              <a:t>ПЈЕСМЕ ЖЕНИДБА МИЛИЋА БАРЈАКТАРА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err="1">
                <a:solidFill>
                  <a:schemeClr val="bg1"/>
                </a:solidFill>
              </a:rPr>
              <a:t>Пјесма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епско-лирска</a:t>
            </a:r>
            <a:r>
              <a:rPr lang="en-GB" dirty="0" smtClean="0">
                <a:solidFill>
                  <a:schemeClr val="bg1"/>
                </a:solidFill>
              </a:rPr>
              <a:t>;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написана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у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десетерцу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 err="1">
                <a:solidFill>
                  <a:schemeClr val="bg1"/>
                </a:solidFill>
              </a:rPr>
              <a:t>Посједује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динамичку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радњу</a:t>
            </a:r>
            <a:r>
              <a:rPr lang="en-GB" dirty="0">
                <a:solidFill>
                  <a:schemeClr val="bg1"/>
                </a:solidFill>
              </a:rPr>
              <a:t> (</a:t>
            </a:r>
            <a:r>
              <a:rPr lang="en-GB" dirty="0" err="1">
                <a:solidFill>
                  <a:schemeClr val="bg1"/>
                </a:solidFill>
              </a:rPr>
              <a:t>нема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застоја,ситуације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догађаји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брзо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мијењају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У </a:t>
            </a:r>
            <a:r>
              <a:rPr lang="en-GB" dirty="0" err="1">
                <a:solidFill>
                  <a:schemeClr val="bg1"/>
                </a:solidFill>
              </a:rPr>
              <a:t>пјесми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пуно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емоција</a:t>
            </a:r>
            <a:r>
              <a:rPr lang="en-GB" dirty="0">
                <a:solidFill>
                  <a:schemeClr val="bg1"/>
                </a:solidFill>
              </a:rPr>
              <a:t> (</a:t>
            </a:r>
            <a:r>
              <a:rPr lang="en-GB" dirty="0" err="1">
                <a:solidFill>
                  <a:schemeClr val="bg1"/>
                </a:solidFill>
              </a:rPr>
              <a:t>то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лирско</a:t>
            </a:r>
            <a:r>
              <a:rPr lang="en-GB" dirty="0">
                <a:solidFill>
                  <a:schemeClr val="bg1"/>
                </a:solidFill>
              </a:rPr>
              <a:t> у </a:t>
            </a:r>
            <a:r>
              <a:rPr lang="en-GB" dirty="0" err="1">
                <a:solidFill>
                  <a:schemeClr val="bg1"/>
                </a:solidFill>
              </a:rPr>
              <a:t>њој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У </a:t>
            </a:r>
            <a:r>
              <a:rPr lang="en-GB" dirty="0" err="1">
                <a:solidFill>
                  <a:schemeClr val="bg1"/>
                </a:solidFill>
              </a:rPr>
              <a:t>пјесми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јављају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народна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вјеровања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о „</a:t>
            </a:r>
            <a:r>
              <a:rPr lang="en-GB" dirty="0" err="1">
                <a:solidFill>
                  <a:schemeClr val="bg1"/>
                </a:solidFill>
              </a:rPr>
              <a:t>уроку</a:t>
            </a:r>
            <a:r>
              <a:rPr lang="en-GB" dirty="0">
                <a:solidFill>
                  <a:schemeClr val="bg1"/>
                </a:solidFill>
              </a:rPr>
              <a:t>“ и </a:t>
            </a:r>
            <a:r>
              <a:rPr lang="en-GB" dirty="0" err="1">
                <a:solidFill>
                  <a:schemeClr val="bg1"/>
                </a:solidFill>
              </a:rPr>
              <a:t>злој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коби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омета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људску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срећу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 err="1">
                <a:solidFill>
                  <a:schemeClr val="bg1"/>
                </a:solidFill>
              </a:rPr>
              <a:t>Пјесма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завршава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трагично-умиру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момак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дјевојка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GB" dirty="0" err="1">
                <a:solidFill>
                  <a:schemeClr val="bg1"/>
                </a:solidFill>
              </a:rPr>
              <a:t>Пјесма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припада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баладама</a:t>
            </a:r>
            <a:r>
              <a:rPr lang="en-GB" b="1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en-GB" dirty="0" err="1" smtClean="0">
                <a:solidFill>
                  <a:schemeClr val="bg1"/>
                </a:solidFill>
              </a:rPr>
              <a:t>Кратак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садржај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Милић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барјактар</a:t>
            </a:r>
            <a:r>
              <a:rPr lang="en-GB" dirty="0" smtClean="0">
                <a:solidFill>
                  <a:schemeClr val="bg1"/>
                </a:solidFill>
              </a:rPr>
              <a:t>,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младић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изузетне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љепоте</a:t>
            </a:r>
            <a:r>
              <a:rPr lang="en-GB" dirty="0" smtClean="0">
                <a:solidFill>
                  <a:schemeClr val="bg1"/>
                </a:solidFill>
              </a:rPr>
              <a:t>,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јунак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угледа</a:t>
            </a:r>
            <a:r>
              <a:rPr lang="en-GB" dirty="0" smtClean="0">
                <a:solidFill>
                  <a:schemeClr val="bg1"/>
                </a:solidFill>
              </a:rPr>
              <a:t>,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тражи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себи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дјевојку</a:t>
            </a:r>
            <a:r>
              <a:rPr lang="en-GB" dirty="0" smtClean="0">
                <a:solidFill>
                  <a:schemeClr val="bg1"/>
                </a:solidFill>
              </a:rPr>
              <a:t>,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али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нема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такве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била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равна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Једног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дана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наилази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војводу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Малету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који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говори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све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најљепше</a:t>
            </a:r>
            <a:r>
              <a:rPr lang="en-GB" dirty="0">
                <a:solidFill>
                  <a:schemeClr val="bg1"/>
                </a:solidFill>
              </a:rPr>
              <a:t> о </a:t>
            </a:r>
            <a:r>
              <a:rPr lang="en-GB" dirty="0" err="1">
                <a:solidFill>
                  <a:schemeClr val="bg1"/>
                </a:solidFill>
              </a:rPr>
              <a:t>дјевојци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из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Загорја</a:t>
            </a:r>
            <a:r>
              <a:rPr lang="en-GB" dirty="0">
                <a:solidFill>
                  <a:schemeClr val="bg1"/>
                </a:solidFill>
              </a:rPr>
              <a:t> „</a:t>
            </a:r>
            <a:r>
              <a:rPr lang="en-GB" dirty="0" err="1">
                <a:solidFill>
                  <a:schemeClr val="bg1"/>
                </a:solidFill>
              </a:rPr>
              <a:t>украј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сиња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мора</a:t>
            </a:r>
            <a:r>
              <a:rPr lang="en-GB" dirty="0">
                <a:solidFill>
                  <a:schemeClr val="bg1"/>
                </a:solidFill>
              </a:rPr>
              <a:t>“ </a:t>
            </a:r>
            <a:r>
              <a:rPr lang="en-GB" dirty="0" err="1">
                <a:solidFill>
                  <a:schemeClr val="bg1"/>
                </a:solidFill>
              </a:rPr>
              <a:t>чији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отац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Вид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Маричић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Он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детаљно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описује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дјевојачку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љепоту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то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један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од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најљепших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описа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дјевојачке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љепоте</a:t>
            </a:r>
            <a:r>
              <a:rPr lang="en-GB" dirty="0">
                <a:solidFill>
                  <a:schemeClr val="bg1"/>
                </a:solidFill>
              </a:rPr>
              <a:t> у </a:t>
            </a:r>
            <a:r>
              <a:rPr lang="en-GB" dirty="0" err="1">
                <a:solidFill>
                  <a:schemeClr val="bg1"/>
                </a:solidFill>
              </a:rPr>
              <a:t>нашој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народној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поезији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Опчињен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причом</a:t>
            </a:r>
            <a:r>
              <a:rPr lang="en-GB" dirty="0">
                <a:solidFill>
                  <a:schemeClr val="bg1"/>
                </a:solidFill>
              </a:rPr>
              <a:t> о </a:t>
            </a:r>
            <a:r>
              <a:rPr lang="en-GB" dirty="0" err="1">
                <a:solidFill>
                  <a:schemeClr val="bg1"/>
                </a:solidFill>
              </a:rPr>
              <a:t>лијепој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дјевојци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Милић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барјактар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купи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сватове</a:t>
            </a:r>
            <a:r>
              <a:rPr lang="en-GB" dirty="0">
                <a:solidFill>
                  <a:schemeClr val="bg1"/>
                </a:solidFill>
              </a:rPr>
              <a:t> и </a:t>
            </a:r>
            <a:r>
              <a:rPr lang="en-GB" dirty="0" err="1">
                <a:solidFill>
                  <a:schemeClr val="bg1"/>
                </a:solidFill>
              </a:rPr>
              <a:t>креће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на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далеки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пут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chemeClr val="bg1"/>
                </a:solidFill>
              </a:rPr>
              <a:t>Кратак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садржај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 fontScale="55000" lnSpcReduction="20000"/>
          </a:bodyPr>
          <a:lstStyle/>
          <a:p>
            <a:r>
              <a:rPr lang="en-GB" sz="5100" dirty="0" err="1">
                <a:solidFill>
                  <a:schemeClr val="bg1"/>
                </a:solidFill>
              </a:rPr>
              <a:t>Кад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стигао</a:t>
            </a:r>
            <a:r>
              <a:rPr lang="en-GB" sz="5100" dirty="0">
                <a:solidFill>
                  <a:schemeClr val="bg1"/>
                </a:solidFill>
              </a:rPr>
              <a:t> и </a:t>
            </a:r>
            <a:r>
              <a:rPr lang="en-GB" sz="5100" dirty="0" err="1">
                <a:solidFill>
                  <a:schemeClr val="bg1"/>
                </a:solidFill>
              </a:rPr>
              <a:t>видио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дјевојку</a:t>
            </a:r>
            <a:r>
              <a:rPr lang="en-GB" sz="5100" dirty="0">
                <a:solidFill>
                  <a:schemeClr val="bg1"/>
                </a:solidFill>
              </a:rPr>
              <a:t> и </a:t>
            </a:r>
            <a:r>
              <a:rPr lang="en-GB" sz="5100" dirty="0" err="1">
                <a:solidFill>
                  <a:schemeClr val="bg1"/>
                </a:solidFill>
              </a:rPr>
              <a:t>сам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био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очаран</a:t>
            </a:r>
            <a:r>
              <a:rPr lang="en-GB" sz="5100" dirty="0">
                <a:solidFill>
                  <a:schemeClr val="bg1"/>
                </a:solidFill>
              </a:rPr>
              <a:t>.</a:t>
            </a:r>
            <a:endParaRPr lang="en-US" sz="5100" dirty="0">
              <a:solidFill>
                <a:schemeClr val="bg1"/>
              </a:solidFill>
            </a:endParaRPr>
          </a:p>
          <a:p>
            <a:r>
              <a:rPr lang="en-GB" sz="5100" dirty="0" err="1">
                <a:solidFill>
                  <a:schemeClr val="bg1"/>
                </a:solidFill>
              </a:rPr>
              <a:t>Међутим</a:t>
            </a:r>
            <a:r>
              <a:rPr lang="en-GB" sz="5100" dirty="0" smtClean="0">
                <a:solidFill>
                  <a:schemeClr val="bg1"/>
                </a:solidFill>
              </a:rPr>
              <a:t>,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од</a:t>
            </a:r>
            <a:r>
              <a:rPr lang="en-GB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дјевојачке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мајке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сазнао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имала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таквих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лијепих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ћерки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још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осам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smtClean="0">
                <a:solidFill>
                  <a:schemeClr val="bg1"/>
                </a:solidFill>
              </a:rPr>
              <a:t>,</a:t>
            </a:r>
            <a:r>
              <a:rPr lang="en-GB" sz="5100" dirty="0" err="1">
                <a:solidFill>
                  <a:schemeClr val="bg1"/>
                </a:solidFill>
              </a:rPr>
              <a:t>али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су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све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биле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урокљиве</a:t>
            </a:r>
            <a:r>
              <a:rPr lang="en-GB" sz="5100" dirty="0">
                <a:solidFill>
                  <a:schemeClr val="bg1"/>
                </a:solidFill>
              </a:rPr>
              <a:t>.</a:t>
            </a:r>
            <a:endParaRPr lang="en-US" sz="5100" dirty="0">
              <a:solidFill>
                <a:schemeClr val="bg1"/>
              </a:solidFill>
            </a:endParaRPr>
          </a:p>
          <a:p>
            <a:r>
              <a:rPr lang="en-GB" sz="5100" dirty="0" err="1">
                <a:solidFill>
                  <a:schemeClr val="bg1"/>
                </a:solidFill>
              </a:rPr>
              <a:t>Удавала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их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је,али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све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су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на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дан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свадбе,у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путу</a:t>
            </a:r>
            <a:r>
              <a:rPr lang="en-GB" sz="5100" dirty="0">
                <a:solidFill>
                  <a:schemeClr val="bg1"/>
                </a:solidFill>
              </a:rPr>
              <a:t>, </a:t>
            </a:r>
            <a:r>
              <a:rPr lang="en-GB" sz="5100" dirty="0" err="1">
                <a:solidFill>
                  <a:schemeClr val="bg1"/>
                </a:solidFill>
              </a:rPr>
              <a:t>умирале</a:t>
            </a:r>
            <a:r>
              <a:rPr lang="en-GB" sz="5100" dirty="0">
                <a:solidFill>
                  <a:schemeClr val="bg1"/>
                </a:solidFill>
              </a:rPr>
              <a:t>.</a:t>
            </a:r>
            <a:endParaRPr lang="en-US" sz="5100" dirty="0">
              <a:solidFill>
                <a:schemeClr val="bg1"/>
              </a:solidFill>
            </a:endParaRPr>
          </a:p>
          <a:p>
            <a:r>
              <a:rPr lang="en-GB" sz="5100" dirty="0" err="1">
                <a:solidFill>
                  <a:schemeClr val="bg1"/>
                </a:solidFill>
              </a:rPr>
              <a:t>Послије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гозбе</a:t>
            </a:r>
            <a:r>
              <a:rPr lang="en-GB" sz="5100" dirty="0">
                <a:solidFill>
                  <a:schemeClr val="bg1"/>
                </a:solidFill>
              </a:rPr>
              <a:t> и </a:t>
            </a:r>
            <a:r>
              <a:rPr lang="en-GB" sz="5100" dirty="0" err="1">
                <a:solidFill>
                  <a:schemeClr val="bg1"/>
                </a:solidFill>
              </a:rPr>
              <a:t>силних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дарова</a:t>
            </a:r>
            <a:r>
              <a:rPr lang="en-GB" sz="5100" dirty="0">
                <a:solidFill>
                  <a:schemeClr val="bg1"/>
                </a:solidFill>
              </a:rPr>
              <a:t>, </a:t>
            </a:r>
            <a:r>
              <a:rPr lang="en-GB" sz="5100" dirty="0" err="1">
                <a:solidFill>
                  <a:schemeClr val="bg1"/>
                </a:solidFill>
              </a:rPr>
              <a:t>сватови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су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повели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младу</a:t>
            </a:r>
            <a:r>
              <a:rPr lang="en-GB" sz="5100" dirty="0" smtClean="0">
                <a:solidFill>
                  <a:schemeClr val="bg1"/>
                </a:solidFill>
              </a:rPr>
              <a:t>.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Када</a:t>
            </a:r>
            <a:r>
              <a:rPr lang="en-GB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су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били</a:t>
            </a:r>
            <a:r>
              <a:rPr lang="en-GB" sz="5100" dirty="0">
                <a:solidFill>
                  <a:schemeClr val="bg1"/>
                </a:solidFill>
              </a:rPr>
              <a:t> у </a:t>
            </a:r>
            <a:r>
              <a:rPr lang="en-GB" sz="5100" dirty="0" err="1">
                <a:solidFill>
                  <a:schemeClr val="bg1"/>
                </a:solidFill>
              </a:rPr>
              <a:t>гори</a:t>
            </a:r>
            <a:r>
              <a:rPr lang="en-GB" sz="5100" dirty="0" smtClean="0">
                <a:solidFill>
                  <a:schemeClr val="bg1"/>
                </a:solidFill>
              </a:rPr>
              <a:t>,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урок</a:t>
            </a:r>
            <a:r>
              <a:rPr lang="en-GB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стигао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дјевојку</a:t>
            </a:r>
            <a:r>
              <a:rPr lang="en-GB" sz="5100" dirty="0">
                <a:solidFill>
                  <a:schemeClr val="bg1"/>
                </a:solidFill>
              </a:rPr>
              <a:t> и </a:t>
            </a:r>
            <a:r>
              <a:rPr lang="en-GB" sz="5100" dirty="0" err="1">
                <a:solidFill>
                  <a:schemeClr val="bg1"/>
                </a:solidFill>
              </a:rPr>
              <a:t>она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умрла</a:t>
            </a:r>
            <a:r>
              <a:rPr lang="en-GB" sz="5100" dirty="0" smtClean="0">
                <a:solidFill>
                  <a:schemeClr val="bg1"/>
                </a:solidFill>
              </a:rPr>
              <a:t>.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За</a:t>
            </a:r>
            <a:r>
              <a:rPr lang="en-GB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њом</a:t>
            </a:r>
            <a:r>
              <a:rPr lang="en-GB" sz="5100" dirty="0" smtClean="0">
                <a:solidFill>
                  <a:schemeClr val="bg1"/>
                </a:solidFill>
              </a:rPr>
              <a:t>,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њеном</a:t>
            </a:r>
            <a:r>
              <a:rPr lang="en-GB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љепотом</a:t>
            </a:r>
            <a:r>
              <a:rPr lang="en-GB" sz="5100" dirty="0">
                <a:solidFill>
                  <a:schemeClr val="bg1"/>
                </a:solidFill>
              </a:rPr>
              <a:t> и </a:t>
            </a:r>
            <a:r>
              <a:rPr lang="en-GB" sz="5100" dirty="0" err="1">
                <a:solidFill>
                  <a:schemeClr val="bg1"/>
                </a:solidFill>
              </a:rPr>
              <a:t>изгубљеном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срећом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тужи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Милић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барјактар</a:t>
            </a:r>
            <a:r>
              <a:rPr lang="en-GB" sz="5100" dirty="0" smtClean="0">
                <a:solidFill>
                  <a:schemeClr val="bg1"/>
                </a:solidFill>
              </a:rPr>
              <a:t>.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Стиже</a:t>
            </a:r>
            <a:r>
              <a:rPr lang="en-GB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кући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без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невјесте</a:t>
            </a:r>
            <a:r>
              <a:rPr lang="en-GB" sz="5100" dirty="0" smtClean="0">
                <a:solidFill>
                  <a:schemeClr val="bg1"/>
                </a:solidFill>
              </a:rPr>
              <a:t>.</a:t>
            </a:r>
            <a:r>
              <a:rPr lang="sr-Cyrl-RS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 smtClean="0">
                <a:solidFill>
                  <a:schemeClr val="bg1"/>
                </a:solidFill>
              </a:rPr>
              <a:t>Прича</a:t>
            </a:r>
            <a:r>
              <a:rPr lang="en-GB" sz="5100" dirty="0" smtClean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мајци</a:t>
            </a:r>
            <a:r>
              <a:rPr lang="en-GB" sz="5100" dirty="0">
                <a:solidFill>
                  <a:schemeClr val="bg1"/>
                </a:solidFill>
              </a:rPr>
              <a:t> о </a:t>
            </a:r>
            <a:r>
              <a:rPr lang="en-GB" sz="5100" dirty="0" err="1">
                <a:solidFill>
                  <a:schemeClr val="bg1"/>
                </a:solidFill>
              </a:rPr>
              <a:t>злој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судбини</a:t>
            </a:r>
            <a:r>
              <a:rPr lang="en-GB" sz="5100" dirty="0">
                <a:solidFill>
                  <a:schemeClr val="bg1"/>
                </a:solidFill>
              </a:rPr>
              <a:t> и </a:t>
            </a:r>
            <a:r>
              <a:rPr lang="en-GB" sz="5100" dirty="0" err="1">
                <a:solidFill>
                  <a:schemeClr val="bg1"/>
                </a:solidFill>
              </a:rPr>
              <a:t>од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бола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умире</a:t>
            </a:r>
            <a:r>
              <a:rPr lang="en-GB" sz="5100" dirty="0">
                <a:solidFill>
                  <a:schemeClr val="bg1"/>
                </a:solidFill>
              </a:rPr>
              <a:t>.</a:t>
            </a:r>
            <a:endParaRPr lang="en-US" sz="5100" dirty="0">
              <a:solidFill>
                <a:schemeClr val="bg1"/>
              </a:solidFill>
            </a:endParaRPr>
          </a:p>
          <a:p>
            <a:r>
              <a:rPr lang="en-GB" sz="5100" dirty="0" err="1">
                <a:solidFill>
                  <a:schemeClr val="bg1"/>
                </a:solidFill>
              </a:rPr>
              <a:t>Мајка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остаје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сама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да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цијелог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живота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јадикује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за</a:t>
            </a:r>
            <a:r>
              <a:rPr lang="en-GB" sz="5100" dirty="0">
                <a:solidFill>
                  <a:schemeClr val="bg1"/>
                </a:solidFill>
              </a:rPr>
              <a:t> </a:t>
            </a:r>
            <a:r>
              <a:rPr lang="en-GB" sz="5100" dirty="0" err="1">
                <a:solidFill>
                  <a:schemeClr val="bg1"/>
                </a:solidFill>
              </a:rPr>
              <a:t>сином</a:t>
            </a:r>
            <a:r>
              <a:rPr lang="en-GB" sz="5100" dirty="0">
                <a:solidFill>
                  <a:schemeClr val="bg1"/>
                </a:solidFill>
              </a:rPr>
              <a:t> и </a:t>
            </a:r>
            <a:r>
              <a:rPr lang="en-GB" sz="5100" dirty="0" err="1">
                <a:solidFill>
                  <a:schemeClr val="bg1"/>
                </a:solidFill>
              </a:rPr>
              <a:t>снахом</a:t>
            </a:r>
            <a:r>
              <a:rPr lang="en-GB" sz="5100" dirty="0">
                <a:solidFill>
                  <a:schemeClr val="bg1"/>
                </a:solidFill>
              </a:rPr>
              <a:t>.</a:t>
            </a:r>
            <a:endParaRPr lang="en-US" sz="51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/>
                </a:solidFill>
              </a:rPr>
              <a:t>ХРОНОЛОШКИ </a:t>
            </a:r>
            <a:r>
              <a:rPr lang="en-GB" dirty="0">
                <a:solidFill>
                  <a:schemeClr val="bg1"/>
                </a:solidFill>
              </a:rPr>
              <a:t>ТОК ДОГАЂАЈА У ПЈЕСМИ</a:t>
            </a:r>
            <a:r>
              <a:rPr lang="en-GB" sz="4000" dirty="0">
                <a:solidFill>
                  <a:schemeClr val="bg1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3300" dirty="0" err="1">
                <a:solidFill>
                  <a:schemeClr val="bg1"/>
                </a:solidFill>
              </a:rPr>
              <a:t>Милић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барјактар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одлучује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да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се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жени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Војвода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Милета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му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приповиједа</a:t>
            </a:r>
            <a:r>
              <a:rPr lang="en-GB" sz="3300" dirty="0">
                <a:solidFill>
                  <a:schemeClr val="bg1"/>
                </a:solidFill>
              </a:rPr>
              <a:t> о </a:t>
            </a:r>
            <a:r>
              <a:rPr lang="en-GB" sz="3300" dirty="0" err="1">
                <a:solidFill>
                  <a:schemeClr val="bg1"/>
                </a:solidFill>
              </a:rPr>
              <a:t>дјевојци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чувеној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по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љепоти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породичном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угледу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прикупљање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сватова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одлазак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по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дјевојку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дочек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велика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гозба</a:t>
            </a:r>
            <a:r>
              <a:rPr lang="en-GB" sz="3300" dirty="0">
                <a:solidFill>
                  <a:schemeClr val="bg1"/>
                </a:solidFill>
              </a:rPr>
              <a:t> у </a:t>
            </a:r>
            <a:r>
              <a:rPr lang="en-GB" sz="3300" dirty="0" err="1">
                <a:solidFill>
                  <a:schemeClr val="bg1"/>
                </a:solidFill>
              </a:rPr>
              <a:t>кући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дјевојке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извођење</a:t>
            </a:r>
            <a:r>
              <a:rPr lang="en-GB" sz="3300" dirty="0">
                <a:solidFill>
                  <a:schemeClr val="bg1"/>
                </a:solidFill>
              </a:rPr>
              <a:t>  </a:t>
            </a:r>
            <a:r>
              <a:rPr lang="en-GB" sz="3300" dirty="0" err="1">
                <a:solidFill>
                  <a:schemeClr val="bg1"/>
                </a:solidFill>
              </a:rPr>
              <a:t>дјевојке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дивљење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даривање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сватова,младожење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полазак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долазак</a:t>
            </a:r>
            <a:r>
              <a:rPr lang="en-GB" sz="3300" dirty="0">
                <a:solidFill>
                  <a:schemeClr val="bg1"/>
                </a:solidFill>
              </a:rPr>
              <a:t> у </a:t>
            </a:r>
            <a:r>
              <a:rPr lang="en-GB" sz="3300" dirty="0" err="1">
                <a:solidFill>
                  <a:schemeClr val="bg1"/>
                </a:solidFill>
              </a:rPr>
              <a:t>гору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смрт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Љепосаве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повратак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сватова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кући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смрт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Милића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барјактара</a:t>
            </a:r>
            <a:r>
              <a:rPr lang="en-GB" sz="3300" dirty="0">
                <a:solidFill>
                  <a:schemeClr val="bg1"/>
                </a:solidFill>
              </a:rPr>
              <a:t>;</a:t>
            </a:r>
            <a:endParaRPr lang="en-US" sz="3300" dirty="0">
              <a:solidFill>
                <a:schemeClr val="bg1"/>
              </a:solidFill>
            </a:endParaRPr>
          </a:p>
          <a:p>
            <a:pPr lvl="0"/>
            <a:r>
              <a:rPr lang="en-GB" sz="3300" dirty="0" err="1">
                <a:solidFill>
                  <a:schemeClr val="bg1"/>
                </a:solidFill>
              </a:rPr>
              <a:t>мајка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остаје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сама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да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тужи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дан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ноћ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за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изгубљеном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породичном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срећом</a:t>
            </a:r>
            <a:r>
              <a:rPr lang="en-GB" sz="3300" dirty="0">
                <a:solidFill>
                  <a:schemeClr val="bg1"/>
                </a:solidFill>
              </a:rPr>
              <a:t>.</a:t>
            </a:r>
            <a:endParaRPr lang="en-US" sz="33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ЛИКОВИ У ПЈЕСМИ: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563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sr-Cyrl-RS" sz="33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3300" dirty="0" err="1" smtClean="0">
                <a:solidFill>
                  <a:schemeClr val="bg1"/>
                </a:solidFill>
              </a:rPr>
              <a:t>Када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је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видио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младу,он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своју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очараност</a:t>
            </a:r>
            <a:r>
              <a:rPr lang="en-GB" sz="3300" dirty="0" smtClean="0">
                <a:solidFill>
                  <a:schemeClr val="bg1"/>
                </a:solidFill>
              </a:rPr>
              <a:t> и </a:t>
            </a:r>
            <a:r>
              <a:rPr lang="en-GB" sz="3300" dirty="0" err="1" smtClean="0">
                <a:solidFill>
                  <a:schemeClr val="bg1"/>
                </a:solidFill>
              </a:rPr>
              <a:t>усхићеност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јавно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испољава</a:t>
            </a:r>
            <a:r>
              <a:rPr lang="en-GB" sz="3300" dirty="0" smtClean="0">
                <a:solidFill>
                  <a:schemeClr val="bg1"/>
                </a:solidFill>
              </a:rPr>
              <a:t> у </a:t>
            </a:r>
            <a:r>
              <a:rPr lang="en-GB" sz="3300" dirty="0" err="1" smtClean="0">
                <a:solidFill>
                  <a:schemeClr val="bg1"/>
                </a:solidFill>
              </a:rPr>
              <a:t>виду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питања</a:t>
            </a:r>
            <a:r>
              <a:rPr lang="en-GB" sz="3300" dirty="0" smtClean="0">
                <a:solidFill>
                  <a:schemeClr val="bg1"/>
                </a:solidFill>
              </a:rPr>
              <a:t>:</a:t>
            </a:r>
            <a:endParaRPr lang="en-US" sz="3300" dirty="0" smtClean="0">
              <a:solidFill>
                <a:schemeClr val="bg1"/>
              </a:solidFill>
            </a:endParaRPr>
          </a:p>
          <a:p>
            <a:r>
              <a:rPr lang="en-GB" sz="3300" dirty="0" smtClean="0">
                <a:solidFill>
                  <a:schemeClr val="bg1"/>
                </a:solidFill>
              </a:rPr>
              <a:t>„</a:t>
            </a:r>
            <a:r>
              <a:rPr lang="en-GB" sz="3300" dirty="0" err="1" smtClean="0">
                <a:solidFill>
                  <a:schemeClr val="bg1"/>
                </a:solidFill>
              </a:rPr>
              <a:t>Ој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пунице,ђевојачка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мајко</a:t>
            </a:r>
            <a:r>
              <a:rPr lang="en-GB" sz="3300" dirty="0" smtClean="0">
                <a:solidFill>
                  <a:schemeClr val="bg1"/>
                </a:solidFill>
              </a:rPr>
              <a:t>,</a:t>
            </a:r>
            <a:endParaRPr lang="en-US" sz="3300" dirty="0" smtClean="0">
              <a:solidFill>
                <a:schemeClr val="bg1"/>
              </a:solidFill>
            </a:endParaRPr>
          </a:p>
          <a:p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или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је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од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злата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салила</a:t>
            </a:r>
            <a:r>
              <a:rPr lang="en-GB" sz="3300" dirty="0" smtClean="0">
                <a:solidFill>
                  <a:schemeClr val="bg1"/>
                </a:solidFill>
              </a:rPr>
              <a:t>?</a:t>
            </a:r>
            <a:endParaRPr lang="en-US" sz="3300" dirty="0" smtClean="0">
              <a:solidFill>
                <a:schemeClr val="bg1"/>
              </a:solidFill>
            </a:endParaRPr>
          </a:p>
          <a:p>
            <a:r>
              <a:rPr lang="en-GB" sz="3300" dirty="0" err="1" smtClean="0">
                <a:solidFill>
                  <a:schemeClr val="bg1"/>
                </a:solidFill>
              </a:rPr>
              <a:t>Или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је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од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сребра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сковала</a:t>
            </a:r>
            <a:r>
              <a:rPr lang="en-GB" sz="3300" dirty="0" smtClean="0">
                <a:solidFill>
                  <a:schemeClr val="bg1"/>
                </a:solidFill>
              </a:rPr>
              <a:t>?</a:t>
            </a:r>
            <a:endParaRPr lang="en-US" sz="3300" dirty="0" smtClean="0">
              <a:solidFill>
                <a:schemeClr val="bg1"/>
              </a:solidFill>
            </a:endParaRPr>
          </a:p>
          <a:p>
            <a:r>
              <a:rPr lang="en-GB" sz="3300" dirty="0" err="1" smtClean="0">
                <a:solidFill>
                  <a:schemeClr val="bg1"/>
                </a:solidFill>
              </a:rPr>
              <a:t>Или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је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од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сунца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отела</a:t>
            </a:r>
            <a:r>
              <a:rPr lang="en-GB" sz="3300" dirty="0" smtClean="0">
                <a:solidFill>
                  <a:schemeClr val="bg1"/>
                </a:solidFill>
              </a:rPr>
              <a:t>?</a:t>
            </a:r>
            <a:endParaRPr lang="en-US" sz="3300" dirty="0" smtClean="0">
              <a:solidFill>
                <a:schemeClr val="bg1"/>
              </a:solidFill>
            </a:endParaRPr>
          </a:p>
          <a:p>
            <a:r>
              <a:rPr lang="en-GB" sz="3300" dirty="0" err="1" smtClean="0">
                <a:solidFill>
                  <a:schemeClr val="bg1"/>
                </a:solidFill>
              </a:rPr>
              <a:t>Или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ти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је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бог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од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срца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 smtClean="0">
                <a:solidFill>
                  <a:schemeClr val="bg1"/>
                </a:solidFill>
              </a:rPr>
              <a:t>дао</a:t>
            </a:r>
            <a:r>
              <a:rPr lang="en-GB" sz="3300" dirty="0" smtClean="0">
                <a:solidFill>
                  <a:schemeClr val="bg1"/>
                </a:solidFill>
              </a:rPr>
              <a:t>?...</a:t>
            </a:r>
            <a:endParaRPr lang="en-US" sz="33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sz="33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3300" dirty="0" err="1" smtClean="0">
                <a:solidFill>
                  <a:schemeClr val="bg1"/>
                </a:solidFill>
              </a:rPr>
              <a:t>Када</a:t>
            </a:r>
            <a:r>
              <a:rPr lang="en-GB" sz="3300" dirty="0" smtClean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му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умире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невјеста,Милић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барјактар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плаче,сузе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лије</a:t>
            </a:r>
            <a:r>
              <a:rPr lang="en-GB" sz="3300" dirty="0">
                <a:solidFill>
                  <a:schemeClr val="bg1"/>
                </a:solidFill>
              </a:rPr>
              <a:t> и </a:t>
            </a:r>
            <a:r>
              <a:rPr lang="en-GB" sz="3300" dirty="0" err="1">
                <a:solidFill>
                  <a:schemeClr val="bg1"/>
                </a:solidFill>
              </a:rPr>
              <a:t>показује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своју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осјећајност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која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ће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га</a:t>
            </a:r>
            <a:r>
              <a:rPr lang="en-GB" sz="3300" dirty="0">
                <a:solidFill>
                  <a:schemeClr val="bg1"/>
                </a:solidFill>
              </a:rPr>
              <a:t> </a:t>
            </a:r>
            <a:r>
              <a:rPr lang="en-GB" sz="3300" dirty="0" err="1">
                <a:solidFill>
                  <a:schemeClr val="bg1"/>
                </a:solidFill>
              </a:rPr>
              <a:t>одвести</a:t>
            </a:r>
            <a:r>
              <a:rPr lang="en-GB" sz="3300" dirty="0">
                <a:solidFill>
                  <a:schemeClr val="bg1"/>
                </a:solidFill>
              </a:rPr>
              <a:t> у </a:t>
            </a:r>
            <a:r>
              <a:rPr lang="en-GB" sz="3300" dirty="0" err="1">
                <a:solidFill>
                  <a:schemeClr val="bg1"/>
                </a:solidFill>
              </a:rPr>
              <a:t>смрт</a:t>
            </a:r>
            <a:r>
              <a:rPr lang="en-GB" sz="3300" dirty="0">
                <a:solidFill>
                  <a:schemeClr val="bg1"/>
                </a:solidFill>
              </a:rPr>
              <a:t>.</a:t>
            </a:r>
            <a:endParaRPr lang="en-US" sz="33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sz="3200" b="1" u="sng" dirty="0" err="1" smtClean="0">
                <a:solidFill>
                  <a:schemeClr val="bg1"/>
                </a:solidFill>
              </a:rPr>
              <a:t>Милић</a:t>
            </a:r>
            <a:r>
              <a:rPr lang="en-GB" sz="3200" b="1" u="sng" dirty="0" smtClean="0">
                <a:solidFill>
                  <a:schemeClr val="bg1"/>
                </a:solidFill>
              </a:rPr>
              <a:t> </a:t>
            </a:r>
            <a:r>
              <a:rPr lang="en-GB" sz="3200" b="1" u="sng" dirty="0" err="1" smtClean="0">
                <a:solidFill>
                  <a:schemeClr val="bg1"/>
                </a:solidFill>
              </a:rPr>
              <a:t>барјактар</a:t>
            </a:r>
            <a:r>
              <a:rPr lang="sr-Cyrl-RS" sz="3200" b="1" u="sng" dirty="0" smtClean="0">
                <a:solidFill>
                  <a:schemeClr val="bg1"/>
                </a:solidFill>
              </a:rPr>
              <a:t> </a:t>
            </a:r>
            <a:r>
              <a:rPr lang="en-GB" sz="3200" dirty="0" smtClean="0">
                <a:solidFill>
                  <a:schemeClr val="bg1"/>
                </a:solidFill>
              </a:rPr>
              <a:t>-</a:t>
            </a:r>
            <a:r>
              <a:rPr lang="sr-Cyrl-RS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сама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чињеница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да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је</a:t>
            </a:r>
            <a:r>
              <a:rPr lang="en-GB" sz="3200" dirty="0" smtClean="0">
                <a:solidFill>
                  <a:schemeClr val="bg1"/>
                </a:solidFill>
              </a:rPr>
              <a:t> „</a:t>
            </a:r>
            <a:r>
              <a:rPr lang="en-GB" sz="3200" dirty="0" err="1" smtClean="0">
                <a:solidFill>
                  <a:schemeClr val="bg1"/>
                </a:solidFill>
              </a:rPr>
              <a:t>барјактар</a:t>
            </a:r>
            <a:r>
              <a:rPr lang="en-GB" sz="3200" dirty="0" smtClean="0">
                <a:solidFill>
                  <a:schemeClr val="bg1"/>
                </a:solidFill>
              </a:rPr>
              <a:t>“ </a:t>
            </a:r>
            <a:r>
              <a:rPr lang="en-GB" sz="3200" dirty="0" err="1" smtClean="0">
                <a:solidFill>
                  <a:schemeClr val="bg1"/>
                </a:solidFill>
              </a:rPr>
              <a:t>говори</a:t>
            </a:r>
            <a:r>
              <a:rPr lang="en-GB" sz="3200" dirty="0" smtClean="0">
                <a:solidFill>
                  <a:schemeClr val="bg1"/>
                </a:solidFill>
              </a:rPr>
              <a:t> о </a:t>
            </a:r>
            <a:r>
              <a:rPr lang="en-GB" sz="3200" dirty="0" err="1" smtClean="0">
                <a:solidFill>
                  <a:schemeClr val="bg1"/>
                </a:solidFill>
              </a:rPr>
              <a:t>његовом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јунаштву;о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некоме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ко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је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стасит</a:t>
            </a:r>
            <a:r>
              <a:rPr lang="en-GB" sz="3200" dirty="0" smtClean="0">
                <a:solidFill>
                  <a:schemeClr val="bg1"/>
                </a:solidFill>
              </a:rPr>
              <a:t> и </a:t>
            </a:r>
            <a:r>
              <a:rPr lang="en-GB" sz="3200" dirty="0" err="1" smtClean="0">
                <a:solidFill>
                  <a:schemeClr val="bg1"/>
                </a:solidFill>
              </a:rPr>
              <a:t>кршан</a:t>
            </a:r>
            <a:r>
              <a:rPr lang="en-GB" sz="3200" dirty="0" smtClean="0">
                <a:solidFill>
                  <a:schemeClr val="bg1"/>
                </a:solidFill>
              </a:rPr>
              <a:t>,</a:t>
            </a:r>
            <a:r>
              <a:rPr lang="sr-Cyrl-RS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горд</a:t>
            </a: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</a:rPr>
              <a:t>младић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874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„Женидба Милића барјактара“</vt:lpstr>
      <vt:lpstr>ЕПСКО-ЛИРСКЕ ПЈЕСМЕ </vt:lpstr>
      <vt:lpstr>ЛИРСКО -ЕПСКЕ ПЈЕСМЕ ДИЈЕЛЕ СЕ НА:</vt:lpstr>
      <vt:lpstr>БАЛАДЕ СУ</vt:lpstr>
      <vt:lpstr> ТУМАЧЕЊЕ ПЈЕСМЕ ЖЕНИДБА МИЛИЋА БАРЈАКТАРА </vt:lpstr>
      <vt:lpstr> Кратак садржај </vt:lpstr>
      <vt:lpstr> Кратак садржај </vt:lpstr>
      <vt:lpstr> ХРОНОЛОШКИ ТОК ДОГАЂАЈА У ПЈЕСМИ: </vt:lpstr>
      <vt:lpstr>ЛИКОВИ У ПЈЕСМИ:</vt:lpstr>
      <vt:lpstr>ЛИКОВИ У ПЈЕСМИ:</vt:lpstr>
      <vt:lpstr>Slide 11</vt:lpstr>
      <vt:lpstr>ИДЕАЛ ДЈЕВОЈАЧКЕ ЉЕПОТЕ</vt:lpstr>
      <vt:lpstr> СТИЛСКА СРЕДСТВА </vt:lpstr>
      <vt:lpstr>СЛОВЕНСКА АНТИТЕЗА</vt:lpstr>
      <vt:lpstr>ПОРЕЂЕЊЕ (КОМПАРАЦИЈА) </vt:lpstr>
      <vt:lpstr>ДОМАЋИ ЗАДАТАК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„Женидба Милића барјактара“</dc:title>
  <dc:creator>User</dc:creator>
  <cp:lastModifiedBy>User</cp:lastModifiedBy>
  <cp:revision>5</cp:revision>
  <dcterms:created xsi:type="dcterms:W3CDTF">2020-04-15T16:09:17Z</dcterms:created>
  <dcterms:modified xsi:type="dcterms:W3CDTF">2020-04-15T16:51:59Z</dcterms:modified>
</cp:coreProperties>
</file>