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"/>
  </p:notesMasterIdLst>
  <p:handoutMasterIdLst>
    <p:handoutMasterId r:id="rId19"/>
  </p:handoutMasterIdLst>
  <p:sldIdLst>
    <p:sldId id="323" r:id="rId2"/>
    <p:sldId id="320" r:id="rId3"/>
    <p:sldId id="321" r:id="rId4"/>
    <p:sldId id="324" r:id="rId5"/>
    <p:sldId id="314" r:id="rId6"/>
    <p:sldId id="316" r:id="rId7"/>
    <p:sldId id="299" r:id="rId8"/>
    <p:sldId id="300" r:id="rId9"/>
    <p:sldId id="301" r:id="rId10"/>
    <p:sldId id="303" r:id="rId11"/>
    <p:sldId id="276" r:id="rId12"/>
    <p:sldId id="268" r:id="rId13"/>
    <p:sldId id="286" r:id="rId14"/>
    <p:sldId id="288" r:id="rId15"/>
    <p:sldId id="291" r:id="rId16"/>
    <p:sldId id="293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5/4/2020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147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03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428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67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349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846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3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56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8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17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50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r-Latn-R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r-Latn-RS" smtClean="0"/>
              <a:t>Образец текста</a:t>
            </a:r>
          </a:p>
          <a:p>
            <a:pPr lvl="1"/>
            <a:r>
              <a:rPr lang="ru-RU" altLang="sr-Latn-RS" smtClean="0"/>
              <a:t>Второй уровень</a:t>
            </a:r>
          </a:p>
          <a:p>
            <a:pPr lvl="2"/>
            <a:r>
              <a:rPr lang="ru-RU" altLang="sr-Latn-RS" smtClean="0"/>
              <a:t>Третий уровень</a:t>
            </a:r>
          </a:p>
          <a:p>
            <a:pPr lvl="3"/>
            <a:r>
              <a:rPr lang="ru-RU" altLang="sr-Latn-RS" smtClean="0"/>
              <a:t>Четвертый уровень</a:t>
            </a:r>
          </a:p>
          <a:p>
            <a:pPr lvl="4"/>
            <a:r>
              <a:rPr lang="ru-RU" altLang="sr-Latn-R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E8C8C"/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267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612" y="2286000"/>
            <a:ext cx="8458200" cy="1828800"/>
          </a:xfrm>
        </p:spPr>
        <p:txBody>
          <a:bodyPr/>
          <a:lstStyle/>
          <a:p>
            <a:r>
              <a:rPr lang="sr-Cyrl-R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Понављање и утврђивање</a:t>
            </a:r>
            <a:r>
              <a:rPr lang="sr-Latn-R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sr-Latn-R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Немањићи</a:t>
            </a:r>
            <a:r>
              <a:rPr lang="en-US" sz="4000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 и </a:t>
            </a:r>
            <a:r>
              <a:rPr lang="en-US" sz="4000" dirty="0" err="1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њихове</a:t>
            </a:r>
            <a:r>
              <a:rPr lang="en-US" sz="4000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задужбине</a:t>
            </a:r>
            <a:r>
              <a:rPr lang="en-US" sz="4000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VI </a:t>
            </a:r>
            <a:r>
              <a:rPr lang="sr-Cyrl-RS" sz="4000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разред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7"/>
          <p:cNvSpPr>
            <a:spLocks noGrp="1"/>
          </p:cNvSpPr>
          <p:nvPr>
            <p:ph type="ctrTitle"/>
          </p:nvPr>
        </p:nvSpPr>
        <p:spPr>
          <a:xfrm>
            <a:off x="684212" y="2057400"/>
            <a:ext cx="6197671" cy="2447926"/>
          </a:xfrm>
        </p:spPr>
        <p:txBody>
          <a:bodyPr/>
          <a:lstStyle/>
          <a:p>
            <a:pPr algn="l"/>
            <a:r>
              <a:rPr lang="sr-Cyrl-BA" sz="2400" dirty="0" smtClean="0">
                <a:solidFill>
                  <a:srgbClr val="FF0000"/>
                </a:solidFill>
              </a:rPr>
              <a:t>Краљ Стефан Дечански ( 1321-1331)</a:t>
            </a:r>
            <a:br>
              <a:rPr lang="sr-Cyrl-BA" sz="2400" dirty="0" smtClean="0">
                <a:solidFill>
                  <a:srgbClr val="FF0000"/>
                </a:solidFill>
              </a:rPr>
            </a:br>
            <a:r>
              <a:rPr lang="sr-Cyrl-BA" sz="2400" dirty="0" smtClean="0">
                <a:solidFill>
                  <a:srgbClr val="FF0000"/>
                </a:solidFill>
              </a:rPr>
              <a:t/>
            </a:r>
            <a:br>
              <a:rPr lang="sr-Cyrl-BA" sz="2400" dirty="0" smtClean="0">
                <a:solidFill>
                  <a:srgbClr val="FF0000"/>
                </a:solidFill>
              </a:rPr>
            </a:br>
            <a:r>
              <a:rPr lang="sr-Cyrl-BA" sz="2400" dirty="0" smtClean="0">
                <a:solidFill>
                  <a:srgbClr val="0070C0"/>
                </a:solidFill>
              </a:rPr>
              <a:t>- Био је син краља Милутина, а отац цара Душана.</a:t>
            </a:r>
            <a:br>
              <a:rPr lang="sr-Cyrl-BA" sz="2400" dirty="0" smtClean="0">
                <a:solidFill>
                  <a:srgbClr val="0070C0"/>
                </a:solidFill>
              </a:rPr>
            </a:br>
            <a:r>
              <a:rPr lang="sr-Cyrl-BA" sz="2400" dirty="0" smtClean="0">
                <a:solidFill>
                  <a:srgbClr val="0070C0"/>
                </a:solidFill>
              </a:rPr>
              <a:t> - Његова најпознатија задужбина је манастир Високи Дечани. </a:t>
            </a:r>
            <a:br>
              <a:rPr lang="sr-Cyrl-BA" sz="2400" dirty="0" smtClean="0">
                <a:solidFill>
                  <a:srgbClr val="0070C0"/>
                </a:solidFill>
              </a:rPr>
            </a:br>
            <a:endParaRPr lang="sr-Latn-BA" sz="2400" dirty="0" smtClean="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9812" y="2209800"/>
            <a:ext cx="3933729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13893" y="332656"/>
            <a:ext cx="10225136" cy="1296144"/>
          </a:xfrm>
        </p:spPr>
        <p:txBody>
          <a:bodyPr/>
          <a:lstStyle/>
          <a:p>
            <a:r>
              <a:rPr lang="ru-RU" dirty="0" smtClean="0"/>
              <a:t>Душан </a:t>
            </a:r>
            <a:r>
              <a:rPr lang="ru-RU" dirty="0"/>
              <a:t>Силни </a:t>
            </a:r>
            <a:r>
              <a:rPr lang="ru-RU" sz="4000" dirty="0" smtClean="0"/>
              <a:t>(</a:t>
            </a:r>
            <a:r>
              <a:rPr lang="ru-RU" sz="3200" dirty="0" smtClean="0"/>
              <a:t>краљ </a:t>
            </a:r>
            <a:r>
              <a:rPr lang="ru-RU" sz="3200" dirty="0"/>
              <a:t>1331 – 1346; цар 1346 -1355)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1701800"/>
            <a:ext cx="6840760" cy="2260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Стефан Урош </a:t>
            </a:r>
            <a:r>
              <a:rPr lang="sr-Latn-RS" b="1" dirty="0" smtClean="0"/>
              <a:t>IV</a:t>
            </a:r>
            <a:r>
              <a:rPr lang="sr-Cyrl-RS" b="1" dirty="0" smtClean="0"/>
              <a:t> </a:t>
            </a:r>
            <a:r>
              <a:rPr lang="ru-RU" b="1" dirty="0" smtClean="0"/>
              <a:t>Душан </a:t>
            </a:r>
            <a:r>
              <a:rPr lang="ru-RU" b="1" dirty="0"/>
              <a:t>Немањић</a:t>
            </a:r>
            <a:r>
              <a:rPr lang="ru-RU" dirty="0"/>
              <a:t>, познатији као </a:t>
            </a:r>
            <a:r>
              <a:rPr lang="ru-RU" dirty="0" smtClean="0"/>
              <a:t>Душан </a:t>
            </a:r>
            <a:r>
              <a:rPr lang="ru-RU" dirty="0"/>
              <a:t>Силни био је српски </a:t>
            </a:r>
            <a:r>
              <a:rPr lang="ru-RU" b="1" dirty="0"/>
              <a:t>краљ од 1331. </a:t>
            </a:r>
            <a:r>
              <a:rPr lang="ru-RU" b="1" dirty="0" smtClean="0"/>
              <a:t>до</a:t>
            </a:r>
            <a:r>
              <a:rPr lang="sr-Latn-RS" b="1" dirty="0" smtClean="0"/>
              <a:t> </a:t>
            </a:r>
            <a:r>
              <a:rPr lang="ru-RU" b="1" dirty="0" smtClean="0"/>
              <a:t>1346</a:t>
            </a:r>
            <a:r>
              <a:rPr lang="ru-RU" b="1" dirty="0"/>
              <a:t>. </a:t>
            </a:r>
            <a:r>
              <a:rPr lang="ru-RU" dirty="0"/>
              <a:t>године и први српски </a:t>
            </a:r>
            <a:r>
              <a:rPr lang="ru-RU" b="1" dirty="0"/>
              <a:t>цар од 1346. </a:t>
            </a:r>
            <a:r>
              <a:rPr lang="ru-RU" b="1" dirty="0" smtClean="0"/>
              <a:t>до</a:t>
            </a:r>
            <a:r>
              <a:rPr lang="sr-Latn-RS" b="1" dirty="0" smtClean="0"/>
              <a:t> 1</a:t>
            </a:r>
            <a:r>
              <a:rPr lang="ru-RU" b="1" dirty="0" smtClean="0"/>
              <a:t>355</a:t>
            </a:r>
            <a:r>
              <a:rPr lang="ru-RU" b="1" dirty="0"/>
              <a:t>. </a:t>
            </a:r>
            <a:r>
              <a:rPr lang="ru-RU" dirty="0" smtClean="0"/>
              <a:t>год.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6579" y="1701800"/>
            <a:ext cx="3319191" cy="454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8812" y="4074199"/>
            <a:ext cx="3843596" cy="2326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497" y="265573"/>
            <a:ext cx="10157354" cy="83252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ЦАР ДУШАН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1804" y="1072682"/>
            <a:ext cx="4320480" cy="512064"/>
          </a:xfrm>
        </p:spPr>
        <p:txBody>
          <a:bodyPr/>
          <a:lstStyle/>
          <a:p>
            <a:pPr algn="ctr"/>
            <a:r>
              <a:rPr lang="sr-Cyrl-RS" dirty="0" smtClean="0"/>
              <a:t>ЦРКВА = ПАТРИЈАРШИЈА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1812" y="1600200"/>
            <a:ext cx="5299249" cy="2012108"/>
          </a:xfrm>
        </p:spPr>
        <p:txBody>
          <a:bodyPr>
            <a:noAutofit/>
          </a:bodyPr>
          <a:lstStyle/>
          <a:p>
            <a:r>
              <a:rPr lang="sr-Cyrl-BA" sz="2400" dirty="0"/>
              <a:t>Након освајања </a:t>
            </a:r>
            <a:r>
              <a:rPr lang="sr-Cyrl-BA" sz="2400" dirty="0" smtClean="0"/>
              <a:t>дијела византијске територије, </a:t>
            </a:r>
            <a:r>
              <a:rPr lang="sr-Cyrl-BA" sz="2400" dirty="0"/>
              <a:t>Душан је </a:t>
            </a:r>
            <a:r>
              <a:rPr lang="sr-Cyrl-BA" sz="2400" dirty="0" smtClean="0"/>
              <a:t>Српску архиепископију уздигао </a:t>
            </a:r>
            <a:r>
              <a:rPr lang="sr-Cyrl-BA" sz="2400" dirty="0"/>
              <a:t>на степен </a:t>
            </a:r>
            <a:r>
              <a:rPr lang="sr-Cyrl-BA" b="1" dirty="0" smtClean="0"/>
              <a:t>П</a:t>
            </a:r>
            <a:r>
              <a:rPr lang="sr-Cyrl-BA" sz="2400" b="1" dirty="0" smtClean="0"/>
              <a:t>атријаршије, </a:t>
            </a:r>
            <a:r>
              <a:rPr lang="ru-RU" sz="2400" dirty="0"/>
              <a:t>па су </a:t>
            </a:r>
            <a:r>
              <a:rPr lang="ru-RU" sz="2400" dirty="0" smtClean="0"/>
              <a:t>га, </a:t>
            </a:r>
            <a:r>
              <a:rPr lang="ru-RU" sz="2400" dirty="0"/>
              <a:t>први српски</a:t>
            </a:r>
            <a:r>
              <a:rPr lang="ru-RU" sz="2400" b="1" dirty="0"/>
              <a:t> </a:t>
            </a:r>
            <a:r>
              <a:rPr lang="ru-RU" b="1" dirty="0" smtClean="0"/>
              <a:t>П</a:t>
            </a:r>
            <a:r>
              <a:rPr lang="ru-RU" sz="2400" b="1" dirty="0" smtClean="0"/>
              <a:t>атријарх </a:t>
            </a:r>
            <a:r>
              <a:rPr lang="ru-RU" sz="2400" b="1" dirty="0" smtClean="0"/>
              <a:t>Јоаникије </a:t>
            </a:r>
            <a:r>
              <a:rPr lang="ru-RU" sz="2400" dirty="0" smtClean="0"/>
              <a:t>и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754639" y="1234794"/>
            <a:ext cx="4973041" cy="259971"/>
          </a:xfrm>
        </p:spPr>
        <p:txBody>
          <a:bodyPr/>
          <a:lstStyle/>
          <a:p>
            <a:pPr algn="ctr"/>
            <a:r>
              <a:rPr lang="sr-Cyrl-RS" dirty="0" smtClean="0"/>
              <a:t>ДУШАН = ЦАР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92747" y="1584746"/>
            <a:ext cx="5198165" cy="1844254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/>
              <a:t>бугарски П</a:t>
            </a:r>
            <a:r>
              <a:rPr lang="sr-Cyrl-BA" sz="2400" dirty="0" smtClean="0"/>
              <a:t>атријарх Симеон, </a:t>
            </a:r>
            <a:r>
              <a:rPr lang="sr-Cyrl-BA" sz="2400" dirty="0"/>
              <a:t>крунисали за цара Срба и </a:t>
            </a:r>
            <a:r>
              <a:rPr lang="sr-Cyrl-BA" sz="2400" dirty="0" smtClean="0"/>
              <a:t>Грка, </a:t>
            </a:r>
            <a:r>
              <a:rPr lang="sr-Cyrl-BA" sz="2400" dirty="0"/>
              <a:t>на </a:t>
            </a:r>
            <a:r>
              <a:rPr lang="sr-Cyrl-BA" sz="2400" b="1" dirty="0"/>
              <a:t>Васкрс 16. априла 1346. </a:t>
            </a:r>
            <a:r>
              <a:rPr lang="sr-Cyrl-BA" sz="2400" b="1" dirty="0" smtClean="0"/>
              <a:t>године, </a:t>
            </a:r>
            <a:r>
              <a:rPr lang="sr-Cyrl-BA" sz="2400" b="1" dirty="0"/>
              <a:t>у Скопљу</a:t>
            </a:r>
            <a:r>
              <a:rPr lang="sr-Cyrl-BA" sz="2400" dirty="0"/>
              <a:t>, главном граду Душанове државе.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8212" y="3581400"/>
            <a:ext cx="4780564" cy="26634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72767" y="3251567"/>
            <a:ext cx="3754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Његова жена </a:t>
            </a:r>
            <a:r>
              <a:rPr lang="ru-RU" b="1" dirty="0"/>
              <a:t>Јелена</a:t>
            </a:r>
            <a:r>
              <a:rPr lang="ru-RU" dirty="0"/>
              <a:t>, поријеклом бугарска принцеза, била је тада крунисана </a:t>
            </a:r>
            <a:r>
              <a:rPr lang="ru-RU" b="1" dirty="0"/>
              <a:t>царском круном</a:t>
            </a:r>
            <a:r>
              <a:rPr lang="ru-RU" dirty="0"/>
              <a:t>, а њихов деветогодишњи син </a:t>
            </a:r>
            <a:r>
              <a:rPr lang="ru-RU" b="1" dirty="0"/>
              <a:t>Урош</a:t>
            </a:r>
            <a:r>
              <a:rPr lang="ru-RU" dirty="0"/>
              <a:t> крунисан је </a:t>
            </a:r>
            <a:r>
              <a:rPr lang="ru-RU" b="1" dirty="0"/>
              <a:t>краљевском круном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mph" presetSubtype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25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989609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КНЕЗ ЛАЗАР ХРЕБЕЉАНОВИЋ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241" y="1264247"/>
            <a:ext cx="5581271" cy="1292040"/>
          </a:xfrm>
        </p:spPr>
        <p:txBody>
          <a:bodyPr/>
          <a:lstStyle/>
          <a:p>
            <a:r>
              <a:rPr lang="ru-RU" sz="2800" dirty="0"/>
              <a:t>Он је владао областима: П</a:t>
            </a:r>
            <a:r>
              <a:rPr lang="ru-RU" sz="2800" dirty="0" smtClean="0"/>
              <a:t>оморавља</a:t>
            </a:r>
            <a:r>
              <a:rPr lang="ru-RU" sz="2800" dirty="0"/>
              <a:t>, Браничева и </a:t>
            </a:r>
            <a:r>
              <a:rPr lang="ru-RU" sz="2800" dirty="0" smtClean="0"/>
              <a:t>Мачве, </a:t>
            </a:r>
            <a:r>
              <a:rPr lang="ru-RU" sz="2800" dirty="0"/>
              <a:t>све до Саве и </a:t>
            </a:r>
            <a:r>
              <a:rPr lang="ru-RU" sz="2800" dirty="0" smtClean="0"/>
              <a:t>Дунава.</a:t>
            </a:r>
            <a:endParaRPr lang="sr-Latn-R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468" y="1264246"/>
            <a:ext cx="4980916" cy="5136553"/>
          </a:xfrm>
        </p:spPr>
        <p:txBody>
          <a:bodyPr/>
          <a:lstStyle/>
          <a:p>
            <a:pPr marL="0" indent="0">
              <a:buNone/>
            </a:pPr>
            <a:r>
              <a:rPr lang="sr-Cyrl-BA" sz="2800" dirty="0" smtClean="0"/>
              <a:t>Трудио </a:t>
            </a:r>
            <a:r>
              <a:rPr lang="sr-Cyrl-BA" sz="2800" dirty="0"/>
              <a:t>се да створи јак </a:t>
            </a:r>
            <a:r>
              <a:rPr lang="sr-Cyrl-BA" sz="2800" b="1" dirty="0"/>
              <a:t>породични савез</a:t>
            </a:r>
            <a:r>
              <a:rPr lang="sr-Cyrl-BA" sz="2800" dirty="0"/>
              <a:t> </a:t>
            </a:r>
            <a:r>
              <a:rPr lang="sr-Cyrl-BA" sz="2800" dirty="0" smtClean="0"/>
              <a:t>окупивши </a:t>
            </a:r>
            <a:r>
              <a:rPr lang="sr-Cyrl-BA" sz="2800" dirty="0"/>
              <a:t>око себе зетове: </a:t>
            </a:r>
            <a:r>
              <a:rPr lang="sr-Cyrl-BA" sz="2800" b="1" dirty="0"/>
              <a:t>Вука Бранковића</a:t>
            </a:r>
            <a:r>
              <a:rPr lang="sr-Cyrl-BA" sz="2800" dirty="0"/>
              <a:t>, </a:t>
            </a:r>
            <a:r>
              <a:rPr lang="sr-Cyrl-BA" sz="2800" b="1" dirty="0" smtClean="0"/>
              <a:t>Ђурђа </a:t>
            </a:r>
            <a:r>
              <a:rPr lang="sr-Latn-RS" sz="2800" b="1" dirty="0" smtClean="0"/>
              <a:t>II </a:t>
            </a:r>
            <a:r>
              <a:rPr lang="sr-Cyrl-BA" sz="2800" b="1" dirty="0" err="1"/>
              <a:t>Страцимировића</a:t>
            </a:r>
            <a:r>
              <a:rPr lang="sr-Cyrl-BA" sz="2800" b="1" dirty="0"/>
              <a:t> - </a:t>
            </a:r>
            <a:r>
              <a:rPr lang="sr-Cyrl-BA" sz="2800" b="1" dirty="0" err="1"/>
              <a:t>Балшића</a:t>
            </a:r>
            <a:r>
              <a:rPr lang="sr-Cyrl-BA" sz="2800" b="1" dirty="0"/>
              <a:t> </a:t>
            </a:r>
            <a:r>
              <a:rPr lang="sr-Cyrl-BA" sz="2800" dirty="0"/>
              <a:t>и </a:t>
            </a:r>
            <a:r>
              <a:rPr lang="sr-Cyrl-BA" sz="2800" dirty="0" smtClean="0"/>
              <a:t>бугарског цара </a:t>
            </a:r>
            <a:r>
              <a:rPr lang="sr-Cyrl-BA" sz="2800" b="1" dirty="0"/>
              <a:t>Јована </a:t>
            </a:r>
            <a:r>
              <a:rPr lang="sr-Cyrl-BA" sz="2800" b="1" dirty="0" err="1" smtClean="0"/>
              <a:t>Шишмана</a:t>
            </a:r>
            <a:r>
              <a:rPr lang="sr-Cyrl-BA" sz="2800" dirty="0" smtClean="0"/>
              <a:t>. </a:t>
            </a:r>
            <a:r>
              <a:rPr lang="ru-RU" sz="2800" dirty="0"/>
              <a:t>У неколико наврата Турци су нападали Србију у XIV вијеку, али </a:t>
            </a:r>
            <a:r>
              <a:rPr lang="ru-RU" sz="2800" dirty="0" smtClean="0"/>
              <a:t>су Срби </a:t>
            </a:r>
            <a:r>
              <a:rPr lang="ru-RU" sz="2800" dirty="0"/>
              <a:t>успијевали да се одбране, а понекад и да нанесу знатне губитке турској војсци. </a:t>
            </a:r>
            <a:endParaRPr lang="sr-Latn-R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3321" y="2869244"/>
            <a:ext cx="3505147" cy="3584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797" y="2875106"/>
            <a:ext cx="2761524" cy="3589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144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2" y="1447801"/>
            <a:ext cx="51125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Чувена Косовска битка вођена је на </a:t>
            </a:r>
            <a:r>
              <a:rPr lang="ru-RU" sz="2000" b="1" dirty="0"/>
              <a:t>Косову пољу</a:t>
            </a:r>
            <a:r>
              <a:rPr lang="ru-RU" sz="2000" dirty="0"/>
              <a:t>, између </a:t>
            </a:r>
            <a:r>
              <a:rPr lang="ru-RU" sz="2000" dirty="0" smtClean="0"/>
              <a:t>Приштине и </a:t>
            </a:r>
            <a:r>
              <a:rPr lang="ru-RU" sz="2000" dirty="0"/>
              <a:t>ријеке Лаба, на Видовдан </a:t>
            </a:r>
            <a:r>
              <a:rPr lang="ru-RU" sz="2000" b="1" dirty="0"/>
              <a:t>28. јуна 1389. </a:t>
            </a:r>
            <a:r>
              <a:rPr lang="ru-RU" sz="2000" dirty="0" smtClean="0"/>
              <a:t>године. 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ru-RU" sz="2000" b="1" dirty="0" smtClean="0"/>
              <a:t>Милош Обилић је </a:t>
            </a:r>
            <a:r>
              <a:rPr lang="ru-RU" sz="2000" dirty="0" smtClean="0"/>
              <a:t>смртно ранио султана Мурата</a:t>
            </a:r>
            <a:r>
              <a:rPr lang="sr-Cyrl-RS" sz="2000" dirty="0" smtClean="0"/>
              <a:t>. Битка се одвијала веома повољно за Србе, али је Турака било много и </a:t>
            </a:r>
            <a:r>
              <a:rPr lang="ru-RU" sz="2000" dirty="0" smtClean="0"/>
              <a:t>Муратов син, напада са одморном војском.</a:t>
            </a:r>
            <a:endParaRPr lang="sr-Latn-R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427412" y="381000"/>
            <a:ext cx="4919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Косовска </a:t>
            </a:r>
            <a:r>
              <a:rPr lang="sr-Cyrl-B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битка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0612" y="1600200"/>
            <a:ext cx="5074526" cy="4098135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0012" y="2514600"/>
            <a:ext cx="3072383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4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685800"/>
            <a:ext cx="5385514" cy="639762"/>
          </a:xfrm>
        </p:spPr>
        <p:txBody>
          <a:bodyPr/>
          <a:lstStyle/>
          <a:p>
            <a:r>
              <a:rPr lang="en-US" b="0" dirty="0" smtClean="0"/>
              <a:t>	</a:t>
            </a:r>
            <a:r>
              <a:rPr lang="sr-Cyrl-RS" b="0" dirty="0" smtClean="0"/>
              <a:t>МАНАСТИР РАВАНИЦА</a:t>
            </a:r>
            <a:endParaRPr lang="sr-Latn-RS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0411" y="1371600"/>
            <a:ext cx="5610901" cy="3733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1212" y="1295400"/>
            <a:ext cx="3733800" cy="3886200"/>
          </a:xfrm>
        </p:spPr>
        <p:txBody>
          <a:bodyPr/>
          <a:lstStyle/>
          <a:p>
            <a:pPr algn="ctr"/>
            <a:r>
              <a:rPr lang="ru-RU" sz="3200" dirty="0" smtClean="0"/>
              <a:t>Мошти Светог </a:t>
            </a:r>
            <a:r>
              <a:rPr lang="ru-RU" sz="3200" dirty="0"/>
              <a:t>кнеза Лазара данас се налазе у његовој </a:t>
            </a:r>
            <a:r>
              <a:rPr lang="ru-RU" sz="3200" dirty="0" smtClean="0"/>
              <a:t>задужбини, у </a:t>
            </a:r>
            <a:r>
              <a:rPr lang="ru-RU" sz="3200" b="1" dirty="0" smtClean="0"/>
              <a:t>манастиру Раваници</a:t>
            </a:r>
            <a:r>
              <a:rPr lang="ru-RU" sz="3200" dirty="0"/>
              <a:t>.</a:t>
            </a:r>
            <a:endParaRPr lang="sr-Latn-RS" sz="3200" dirty="0"/>
          </a:p>
        </p:txBody>
      </p:sp>
    </p:spTree>
    <p:extLst>
      <p:ext uri="{BB962C8B-B14F-4D97-AF65-F5344CB8AC3E}">
        <p14:creationId xmlns="" xmlns:p14="http://schemas.microsoft.com/office/powerpoint/2010/main" val="5498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609600"/>
            <a:ext cx="4363728" cy="538124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/>
              <a:t>Косовско опредјељење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303" y="1322576"/>
            <a:ext cx="5275476" cy="3401824"/>
          </a:xfrm>
        </p:spPr>
        <p:txBody>
          <a:bodyPr/>
          <a:lstStyle/>
          <a:p>
            <a:pPr algn="ctr"/>
            <a:r>
              <a:rPr lang="sr-Cyrl-RS" sz="2800" dirty="0" smtClean="0"/>
              <a:t>Косово и Метохија                     средиште нашег           народног и црквеног живота.</a:t>
            </a:r>
          </a:p>
          <a:p>
            <a:pPr algn="ctr"/>
            <a:endParaRPr lang="sr-Cyrl-RS" sz="2800" dirty="0" smtClean="0"/>
          </a:p>
          <a:p>
            <a:pPr algn="ctr"/>
            <a:r>
              <a:rPr lang="sr-Cyrl-RS" sz="2800" dirty="0" smtClean="0"/>
              <a:t>     На Косову и Метохији   налази се око 1300 цркава и манастира.</a:t>
            </a:r>
          </a:p>
          <a:p>
            <a:pPr algn="ctr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2436" y="1014413"/>
            <a:ext cx="4551764" cy="4857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0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0 vjeronauka snimanje rtrs\6 razred . ponavljanje i utvrdjivanje nast tema 6\stefan-nemanja-e1455113997101-890x395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12" y="685800"/>
            <a:ext cx="4123481" cy="248163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6612" y="838200"/>
            <a:ext cx="5410200" cy="5334000"/>
          </a:xfrm>
          <a:prstGeom prst="rect">
            <a:avLst/>
          </a:prstGeom>
        </p:spPr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Cyrl-RS" sz="32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sr-Cyrl-RS" sz="2800" noProof="0" dirty="0" smtClean="0">
                <a:latin typeface="+mj-lt"/>
                <a:ea typeface="+mj-ea"/>
                <a:cs typeface="+mj-cs"/>
              </a:rPr>
              <a:t>Стефан Немања (1113-1200)</a:t>
            </a:r>
            <a:r>
              <a:rPr lang="sr-Cyrl-RS" sz="2800" dirty="0" smtClean="0"/>
              <a:t> - син Завиде, а отац: Вукана, Стефана и Растка.</a:t>
            </a:r>
            <a:r>
              <a:rPr lang="sr-Cyrl-RS" sz="2800" noProof="0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Cyrl-RS" sz="2800" dirty="0" smtClean="0">
                <a:latin typeface="+mj-lt"/>
                <a:ea typeface="+mj-ea"/>
                <a:cs typeface="+mj-cs"/>
              </a:rPr>
              <a:t> Б</a:t>
            </a:r>
            <a:r>
              <a:rPr lang="sr-Cyrl-RS" sz="2800" noProof="0" dirty="0" smtClean="0">
                <a:latin typeface="+mj-lt"/>
                <a:ea typeface="+mj-ea"/>
                <a:cs typeface="+mj-cs"/>
              </a:rPr>
              <a:t>ио је велики жупан Рашке и родоначелник лозе </a:t>
            </a:r>
            <a:r>
              <a:rPr lang="sr-Cyrl-RS" sz="2800" dirty="0" smtClean="0">
                <a:latin typeface="+mj-lt"/>
                <a:ea typeface="+mj-ea"/>
                <a:cs typeface="+mj-cs"/>
              </a:rPr>
              <a:t>Н</a:t>
            </a:r>
            <a:r>
              <a:rPr lang="sr-Cyrl-RS" sz="2800" noProof="0" dirty="0" smtClean="0">
                <a:latin typeface="+mj-lt"/>
                <a:ea typeface="+mj-ea"/>
                <a:cs typeface="+mj-cs"/>
              </a:rPr>
              <a:t>емањића.</a:t>
            </a:r>
            <a:endParaRPr kumimoji="0" lang="sr-Cyrl-RS" sz="28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2800" baseline="0" noProof="0" dirty="0" smtClean="0">
                <a:latin typeface="+mj-lt"/>
                <a:ea typeface="+mj-ea"/>
                <a:cs typeface="+mj-cs"/>
              </a:rPr>
              <a:t> Подигао</a:t>
            </a:r>
            <a:r>
              <a:rPr lang="sr-Cyrl-RS" sz="2800" noProof="0" dirty="0" smtClean="0">
                <a:latin typeface="+mj-lt"/>
                <a:ea typeface="+mj-ea"/>
                <a:cs typeface="+mj-cs"/>
              </a:rPr>
              <a:t> је многе задужбине (нпр. манастир Студеница, </a:t>
            </a:r>
            <a:r>
              <a:rPr lang="sr-Cyrl-RS" sz="2800" dirty="0" smtClean="0">
                <a:latin typeface="+mj-lt"/>
                <a:ea typeface="+mj-ea"/>
                <a:cs typeface="+mj-cs"/>
              </a:rPr>
              <a:t>манастир </a:t>
            </a:r>
            <a:r>
              <a:rPr lang="sr-Cyrl-RS" sz="2800" noProof="0" dirty="0" smtClean="0">
                <a:latin typeface="+mj-lt"/>
                <a:ea typeface="+mj-ea"/>
                <a:cs typeface="+mj-cs"/>
              </a:rPr>
              <a:t>Хиландар итд.).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Упокојио се у манастиру Хиландару (1200), а његове мошти је Свети Сава пренио у манастир Студеницу.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D:\0 vjeronauka snimanje rtrs\6 razred . ponavljanje i utvrdjivanje nast tema 6\Monastir_Studenica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12" y="3429000"/>
            <a:ext cx="4114800" cy="257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4212" y="838200"/>
            <a:ext cx="6248400" cy="510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6612" y="838200"/>
            <a:ext cx="6096000" cy="5029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3200" noProof="0" dirty="0" smtClean="0">
                <a:latin typeface="+mj-lt"/>
                <a:ea typeface="+mj-ea"/>
                <a:cs typeface="+mj-cs"/>
              </a:rPr>
              <a:t> Принц Растко, син Стефана Немање, је са 15 година добио на управу Хум (Херцеговина).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3200" noProof="0" dirty="0" smtClean="0">
                <a:latin typeface="+mj-lt"/>
                <a:ea typeface="+mj-ea"/>
                <a:cs typeface="+mj-cs"/>
              </a:rPr>
              <a:t> Са светогорским монасима побјегао на Свету Гору и замонашио се.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3200" dirty="0" smtClean="0">
                <a:latin typeface="+mj-lt"/>
                <a:ea typeface="+mj-ea"/>
                <a:cs typeface="+mj-cs"/>
              </a:rPr>
              <a:t> Н</a:t>
            </a:r>
            <a:r>
              <a:rPr lang="sr-Cyrl-RS" sz="3200" noProof="0" dirty="0" smtClean="0">
                <a:latin typeface="+mj-lt"/>
                <a:ea typeface="+mj-ea"/>
                <a:cs typeface="+mj-cs"/>
              </a:rPr>
              <a:t>а монашењу је узео име Сава.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sr-Cyrl-R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sr-Cyrl-RS" sz="3200" dirty="0" smtClean="0"/>
              <a:t>Са оцем, монахом Симеоном, обновио је манастир Хиландар 1199. године.</a:t>
            </a:r>
            <a:endParaRPr kumimoji="0" lang="sr-Cyrl-RS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s.lukic\Desktop\01-manastir-c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9812" y="1981200"/>
            <a:ext cx="421983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ALO! vam poklanja ikonu Sv. Save - alo.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s.lukic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212" y="990600"/>
            <a:ext cx="3771138" cy="46672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2812" y="1524000"/>
            <a:ext cx="6934200" cy="3505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3200" dirty="0" smtClean="0">
                <a:latin typeface="+mj-lt"/>
                <a:ea typeface="+mj-ea"/>
                <a:cs typeface="+mj-cs"/>
              </a:rPr>
              <a:t> Најзначајнија писана дјела Светог Саве су: Номоканон (Законоправило), Типици (Карејски, Хиландарски и Студенички), Житије Светог Симеона, Служба Светог Симеона итд.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3200" dirty="0" smtClean="0">
                <a:latin typeface="+mj-lt"/>
                <a:ea typeface="+mj-ea"/>
                <a:cs typeface="+mj-cs"/>
              </a:rPr>
              <a:t> Два пута је путовао у Свету Земљу.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12" y="304800"/>
            <a:ext cx="80772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Самосталност Српске православне Цркве </a:t>
            </a:r>
            <a:br>
              <a:rPr lang="sr-Cyrl-RS" sz="2800" b="1" dirty="0" smtClean="0">
                <a:solidFill>
                  <a:srgbClr val="FF0000"/>
                </a:solidFill>
              </a:rPr>
            </a:br>
            <a:r>
              <a:rPr lang="sr-Cyrl-RS" sz="2800" b="1" dirty="0" smtClean="0">
                <a:solidFill>
                  <a:srgbClr val="FF0000"/>
                </a:solidFill>
              </a:rPr>
              <a:t>– Свети Сава први српски архиепископ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1981200"/>
            <a:ext cx="6705600" cy="3048000"/>
          </a:xfrm>
        </p:spPr>
        <p:txBody>
          <a:bodyPr>
            <a:normAutofit fontScale="85000" lnSpcReduction="10000"/>
          </a:bodyPr>
          <a:lstStyle/>
          <a:p>
            <a:r>
              <a:rPr lang="sr-Cyrl-RS" b="1" dirty="0" smtClean="0"/>
              <a:t>Свети Сава 1219. године добија самосталност Српске православне </a:t>
            </a:r>
            <a:r>
              <a:rPr lang="sr-Cyrl-RS" b="1" dirty="0" smtClean="0"/>
              <a:t>Цркве </a:t>
            </a:r>
            <a:r>
              <a:rPr lang="sr-Cyrl-RS" b="1" dirty="0" smtClean="0"/>
              <a:t>у Никеји.</a:t>
            </a:r>
          </a:p>
          <a:p>
            <a:r>
              <a:rPr lang="sr-Cyrl-RS" b="1" dirty="0" smtClean="0"/>
              <a:t>Српска православна Црква постаје</a:t>
            </a:r>
            <a:r>
              <a:rPr lang="en-US" b="1" dirty="0" smtClean="0"/>
              <a:t>                </a:t>
            </a:r>
            <a:r>
              <a:rPr lang="sr-Cyrl-RS" b="1" dirty="0" smtClean="0"/>
              <a:t>самостална архиепископија са </a:t>
            </a:r>
            <a:r>
              <a:rPr lang="en-US" b="1" dirty="0" smtClean="0"/>
              <a:t>                       </a:t>
            </a:r>
            <a:r>
              <a:rPr lang="sr-Cyrl-RS" b="1" dirty="0" smtClean="0"/>
              <a:t>правом сазивања архијерејског</a:t>
            </a:r>
            <a:r>
              <a:rPr lang="en-US" b="1" dirty="0" smtClean="0"/>
              <a:t> </a:t>
            </a:r>
            <a:r>
              <a:rPr lang="sr-Cyrl-RS" b="1" dirty="0" smtClean="0"/>
              <a:t>сабора - самостално бира своје епископе.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8012" y="1676400"/>
            <a:ext cx="2866974" cy="4441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8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417" y="942109"/>
            <a:ext cx="7424778" cy="51353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2400" b="1" dirty="0" smtClean="0">
                <a:solidFill>
                  <a:srgbClr val="FF0000"/>
                </a:solidFill>
              </a:rPr>
              <a:t>Манастир Жича – сједиште архиепископије</a:t>
            </a:r>
          </a:p>
          <a:p>
            <a:pPr>
              <a:buNone/>
            </a:pPr>
            <a:endParaRPr lang="sr-Cyrl-RS" sz="2400" b="1" dirty="0" smtClean="0">
              <a:solidFill>
                <a:srgbClr val="FF0000"/>
              </a:solidFill>
            </a:endParaRPr>
          </a:p>
          <a:p>
            <a:r>
              <a:rPr lang="sr-Cyrl-RS" sz="2000" b="1" dirty="0" smtClean="0"/>
              <a:t>Манастир Жича, задужбина Стефана Немањића, на основу Стефанове и Савине повеље постаје сједиште Српске архиепископије.</a:t>
            </a:r>
          </a:p>
          <a:p>
            <a:r>
              <a:rPr lang="sr-Cyrl-RS" sz="2000" b="1" dirty="0"/>
              <a:t> </a:t>
            </a:r>
            <a:r>
              <a:rPr lang="sr-Cyrl-RS" sz="2000" b="1" dirty="0" smtClean="0"/>
              <a:t>На сабору у Жичи Сава је од својих ученика изабрао најбоље и поставио их за епископе.</a:t>
            </a:r>
          </a:p>
          <a:p>
            <a:pPr marL="0" indent="0">
              <a:buNone/>
            </a:pPr>
            <a:r>
              <a:rPr lang="sr-Cyrl-RS" sz="2000" b="1" dirty="0" smtClean="0"/>
              <a:t>      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FF0000"/>
                </a:solidFill>
              </a:rPr>
              <a:t>Свети Сава крунише Стефана</a:t>
            </a:r>
          </a:p>
          <a:p>
            <a:pPr marL="0" indent="0">
              <a:buNone/>
            </a:pPr>
            <a:endParaRPr lang="sr-Cyrl-RS" sz="2000" b="1" dirty="0">
              <a:solidFill>
                <a:srgbClr val="FF0000"/>
              </a:solidFill>
            </a:endParaRPr>
          </a:p>
          <a:p>
            <a:pPr marL="0" indent="0"/>
            <a:r>
              <a:rPr lang="sr-Cyrl-RS" sz="2000" b="1" dirty="0"/>
              <a:t> </a:t>
            </a:r>
            <a:r>
              <a:rPr lang="sr-Cyrl-RS" sz="2000" b="1" dirty="0" smtClean="0"/>
              <a:t>Архиепископ Сава крунисао је Стефана Немањића за краља по православном обреду на Спасовдан 1220. године.</a:t>
            </a:r>
          </a:p>
          <a:p>
            <a:pPr marL="0" indent="0"/>
            <a:r>
              <a:rPr lang="sr-Cyrl-RS" sz="2000" b="1" dirty="0" smtClean="0"/>
              <a:t> Од тада се Стефан потписује као „првовјенчани краљ“.</a:t>
            </a:r>
          </a:p>
          <a:p>
            <a:pPr marL="0" indent="0"/>
            <a:r>
              <a:rPr lang="sr-Cyrl-RS" sz="2000" b="1" dirty="0" smtClean="0"/>
              <a:t> Свети Сава се упокојио 1236. године  у Трнову (Бугарска), а наслиједио га је архиепископ Св. Арсеније Сремац.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3055" y="1193182"/>
            <a:ext cx="3188417" cy="4382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8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8013" y="838200"/>
            <a:ext cx="6629399" cy="47244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sz="2400" dirty="0" smtClean="0">
                <a:solidFill>
                  <a:srgbClr val="FF0000"/>
                </a:solidFill>
              </a:rPr>
              <a:t>Краљ Урош </a:t>
            </a:r>
            <a:r>
              <a:rPr lang="en-US" sz="2400" dirty="0" smtClean="0">
                <a:solidFill>
                  <a:srgbClr val="FF0000"/>
                </a:solidFill>
              </a:rPr>
              <a:t>I </a:t>
            </a:r>
            <a:r>
              <a:rPr lang="sr-Cyrl-BA" sz="2400" dirty="0" smtClean="0">
                <a:solidFill>
                  <a:srgbClr val="FF0000"/>
                </a:solidFill>
              </a:rPr>
              <a:t>(1243-1276)</a:t>
            </a:r>
            <a:br>
              <a:rPr lang="sr-Cyrl-BA" sz="2400" dirty="0" smtClean="0">
                <a:solidFill>
                  <a:srgbClr val="FF0000"/>
                </a:solidFill>
              </a:rPr>
            </a:br>
            <a:r>
              <a:rPr lang="sr-Cyrl-BA" sz="2400" dirty="0" smtClean="0"/>
              <a:t/>
            </a:r>
            <a:br>
              <a:rPr lang="sr-Cyrl-BA" sz="2400" dirty="0" smtClean="0"/>
            </a:br>
            <a:r>
              <a:rPr lang="sr-Cyrl-BA" sz="24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400" dirty="0" smtClean="0"/>
              <a:t> </a:t>
            </a:r>
            <a:r>
              <a:rPr lang="sr-Cyrl-BA" sz="2400" dirty="0" smtClean="0">
                <a:solidFill>
                  <a:srgbClr val="0070C0"/>
                </a:solidFill>
              </a:rPr>
              <a:t>Син краља Стефана Првовјенчаног и Ане Дандоло.</a:t>
            </a:r>
            <a:br>
              <a:rPr lang="sr-Cyrl-BA" sz="2400" dirty="0" smtClean="0">
                <a:solidFill>
                  <a:srgbClr val="0070C0"/>
                </a:solidFill>
              </a:rPr>
            </a:br>
            <a:r>
              <a:rPr lang="sr-Cyrl-BA" sz="2400" dirty="0" smtClean="0">
                <a:solidFill>
                  <a:srgbClr val="0070C0"/>
                </a:solidFill>
              </a:rPr>
              <a:t/>
            </a:r>
            <a:br>
              <a:rPr lang="sr-Cyrl-BA" sz="2400" dirty="0" smtClean="0">
                <a:solidFill>
                  <a:srgbClr val="0070C0"/>
                </a:solidFill>
              </a:rPr>
            </a:br>
            <a:r>
              <a:rPr lang="sr-Cyrl-BA" sz="2400" dirty="0" smtClean="0">
                <a:solidFill>
                  <a:srgbClr val="0070C0"/>
                </a:solidFill>
              </a:rPr>
              <a:t>-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sr-Cyrl-BA" sz="2400" dirty="0" smtClean="0">
                <a:solidFill>
                  <a:srgbClr val="0070C0"/>
                </a:solidFill>
              </a:rPr>
              <a:t>Био </a:t>
            </a:r>
            <a:r>
              <a:rPr lang="en-US" sz="2400" dirty="0" smtClean="0">
                <a:solidFill>
                  <a:srgbClr val="0070C0"/>
                </a:solidFill>
              </a:rPr>
              <a:t>je </a:t>
            </a:r>
            <a:r>
              <a:rPr lang="sr-Cyrl-BA" sz="2400" dirty="0" smtClean="0">
                <a:solidFill>
                  <a:srgbClr val="0070C0"/>
                </a:solidFill>
              </a:rPr>
              <a:t>ожењен Јеленом Анжујском.</a:t>
            </a:r>
            <a:br>
              <a:rPr lang="sr-Cyrl-BA" sz="2400" dirty="0" smtClean="0">
                <a:solidFill>
                  <a:srgbClr val="0070C0"/>
                </a:solidFill>
              </a:rPr>
            </a:br>
            <a:r>
              <a:rPr lang="sr-Cyrl-BA" sz="2400" dirty="0" smtClean="0">
                <a:solidFill>
                  <a:srgbClr val="0070C0"/>
                </a:solidFill>
              </a:rPr>
              <a:t/>
            </a:r>
            <a:br>
              <a:rPr lang="sr-Cyrl-BA" sz="2400" dirty="0" smtClean="0">
                <a:solidFill>
                  <a:srgbClr val="0070C0"/>
                </a:solidFill>
              </a:rPr>
            </a:br>
            <a:r>
              <a:rPr lang="sr-Cyrl-BA" sz="2400" dirty="0" smtClean="0">
                <a:solidFill>
                  <a:srgbClr val="0070C0"/>
                </a:solidFill>
              </a:rPr>
              <a:t>- Урош се замонашио 1277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r>
              <a:rPr lang="sr-Cyrl-BA" sz="2400" dirty="0" smtClean="0">
                <a:solidFill>
                  <a:srgbClr val="0070C0"/>
                </a:solidFill>
              </a:rPr>
              <a:t> године и добио монашко име Симон.</a:t>
            </a:r>
            <a:br>
              <a:rPr lang="sr-Cyrl-BA" sz="2400" dirty="0" smtClean="0">
                <a:solidFill>
                  <a:srgbClr val="0070C0"/>
                </a:solidFill>
              </a:rPr>
            </a:br>
            <a:r>
              <a:rPr lang="sr-Cyrl-BA" sz="2400" dirty="0" smtClean="0">
                <a:solidFill>
                  <a:srgbClr val="0070C0"/>
                </a:solidFill>
              </a:rPr>
              <a:t/>
            </a:r>
            <a:br>
              <a:rPr lang="sr-Cyrl-BA" sz="2400" dirty="0" smtClean="0">
                <a:solidFill>
                  <a:srgbClr val="0070C0"/>
                </a:solidFill>
              </a:rPr>
            </a:br>
            <a:r>
              <a:rPr lang="sr-Cyrl-BA" sz="2400" dirty="0" smtClean="0">
                <a:solidFill>
                  <a:srgbClr val="0070C0"/>
                </a:solidFill>
              </a:rPr>
              <a:t>- Мошти Светог Симона почивају у његовој задужбини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sr-Cyrl-RS" sz="2400" dirty="0" smtClean="0">
                <a:solidFill>
                  <a:srgbClr val="0070C0"/>
                </a:solidFill>
              </a:rPr>
              <a:t>у</a:t>
            </a:r>
            <a:r>
              <a:rPr lang="sr-Cyrl-BA" sz="2400" dirty="0" smtClean="0">
                <a:solidFill>
                  <a:srgbClr val="0070C0"/>
                </a:solidFill>
              </a:rPr>
              <a:t> манастиру Сопоћани.</a:t>
            </a:r>
            <a:endParaRPr lang="sr-Latn-BA" sz="2400" dirty="0" smtClean="0">
              <a:solidFill>
                <a:srgbClr val="0070C0"/>
              </a:solidFill>
            </a:endParaRP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2" y="914400"/>
            <a:ext cx="3407474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12" y="1600200"/>
            <a:ext cx="6907318" cy="3905249"/>
          </a:xfrm>
        </p:spPr>
        <p:txBody>
          <a:bodyPr rtlCol="0">
            <a:normAutofit fontScale="90000"/>
          </a:bodyPr>
          <a:lstStyle/>
          <a:p>
            <a:pPr lvl="1" algn="l" fontAlgn="auto">
              <a:spcAft>
                <a:spcPts val="0"/>
              </a:spcAft>
              <a:defRPr/>
            </a:pPr>
            <a:r>
              <a:rPr lang="sr-Cyrl-BA" sz="2400" dirty="0">
                <a:solidFill>
                  <a:srgbClr val="FF0000"/>
                </a:solidFill>
              </a:rPr>
              <a:t>Краљ Драгутин (1276-1282</a:t>
            </a:r>
            <a:r>
              <a:rPr lang="sr-Cyrl-BA" sz="2400" dirty="0"/>
              <a:t>)</a:t>
            </a:r>
            <a:br>
              <a:rPr lang="sr-Cyrl-BA" sz="2400" dirty="0"/>
            </a:br>
            <a:r>
              <a:rPr lang="sr-Cyrl-BA" sz="2400" dirty="0">
                <a:solidFill>
                  <a:srgbClr val="0070C0"/>
                </a:solidFill>
              </a:rPr>
              <a:t/>
            </a:r>
            <a:br>
              <a:rPr lang="sr-Cyrl-BA" sz="2400" dirty="0">
                <a:solidFill>
                  <a:srgbClr val="0070C0"/>
                </a:solidFill>
              </a:rPr>
            </a:br>
            <a:r>
              <a:rPr lang="sr-Cyrl-BA" sz="2400" dirty="0">
                <a:solidFill>
                  <a:srgbClr val="0070C0"/>
                </a:solidFill>
              </a:rPr>
              <a:t> </a:t>
            </a:r>
            <a:r>
              <a:rPr lang="sr-Cyrl-BA" sz="2400" dirty="0">
                <a:solidFill>
                  <a:schemeClr val="tx2">
                    <a:lumMod val="75000"/>
                  </a:schemeClr>
                </a:solidFill>
              </a:rPr>
              <a:t>- Заједно са својом мајком Јеленом и братом Милутином владао је Србијом.</a:t>
            </a:r>
            <a:br>
              <a:rPr lang="sr-Cyrl-BA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BA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BA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BA" sz="24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sr-Cyrl-BA" sz="2400" dirty="0" smtClean="0">
                <a:solidFill>
                  <a:schemeClr val="tx2">
                    <a:lumMod val="75000"/>
                  </a:schemeClr>
                </a:solidFill>
              </a:rPr>
              <a:t>1282. године власт </a:t>
            </a:r>
            <a:r>
              <a:rPr lang="sr-Cyrl-BA" sz="2400" dirty="0">
                <a:solidFill>
                  <a:schemeClr val="tx2">
                    <a:lumMod val="75000"/>
                  </a:schemeClr>
                </a:solidFill>
              </a:rPr>
              <a:t>је препустио млађем брату Милутину</a:t>
            </a:r>
            <a:r>
              <a:rPr lang="sr-Cyrl-BA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sr-Cyrl-B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B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B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BA" sz="22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sr-Cyrl-BA" sz="2400" dirty="0" smtClean="0">
                <a:solidFill>
                  <a:schemeClr val="tx2">
                    <a:lumMod val="75000"/>
                  </a:schemeClr>
                </a:solidFill>
              </a:rPr>
              <a:t>Пред крај живота замонашио се добивши име Теоктист.</a:t>
            </a:r>
            <a:br>
              <a:rPr lang="sr-Cyrl-B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BA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BA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BA" sz="22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sr-Cyrl-BA" sz="2400" dirty="0" smtClean="0">
                <a:solidFill>
                  <a:schemeClr val="tx2">
                    <a:lumMod val="75000"/>
                  </a:schemeClr>
                </a:solidFill>
              </a:rPr>
              <a:t> Д</a:t>
            </a:r>
            <a:r>
              <a:rPr lang="sr-Cyrl-RS" sz="2400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sr-Cyrl-BA" sz="2400" dirty="0" smtClean="0">
                <a:solidFill>
                  <a:schemeClr val="tx2">
                    <a:lumMod val="75000"/>
                  </a:schemeClr>
                </a:solidFill>
              </a:rPr>
              <a:t>о његових моштију пренесен је из манастира Дечани у Ђурђеве Ступове, гдје се и данас налазе.</a:t>
            </a:r>
            <a:r>
              <a:rPr lang="sr-Cyrl-BA" sz="2400" dirty="0" smtClean="0"/>
              <a:t/>
            </a:r>
            <a:br>
              <a:rPr lang="sr-Cyrl-BA" sz="2400" dirty="0" smtClean="0"/>
            </a:br>
            <a:r>
              <a:rPr lang="sr-Cyrl-BA" sz="2400" dirty="0">
                <a:solidFill>
                  <a:srgbClr val="0070C0"/>
                </a:solidFill>
              </a:rPr>
              <a:t/>
            </a:r>
            <a:br>
              <a:rPr lang="sr-Cyrl-BA" sz="2400" dirty="0">
                <a:solidFill>
                  <a:srgbClr val="0070C0"/>
                </a:solidFill>
              </a:rPr>
            </a:br>
            <a:endParaRPr lang="sr-Latn-BA" sz="2400" dirty="0">
              <a:solidFill>
                <a:srgbClr val="0070C0"/>
              </a:solidFill>
            </a:endParaRPr>
          </a:p>
        </p:txBody>
      </p:sp>
      <p:pic>
        <p:nvPicPr>
          <p:cNvPr id="7172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9012" y="533400"/>
            <a:ext cx="241237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812" y="3810000"/>
            <a:ext cx="3657917" cy="242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5612" y="533400"/>
            <a:ext cx="7696200" cy="5334000"/>
          </a:xfrm>
        </p:spPr>
        <p:txBody>
          <a:bodyPr/>
          <a:lstStyle/>
          <a:p>
            <a:pPr algn="l" eaLnBrk="1" hangingPunct="1"/>
            <a:r>
              <a:rPr lang="sr-Cyrl-BA" sz="2400" dirty="0" smtClean="0">
                <a:solidFill>
                  <a:srgbClr val="FF0000"/>
                </a:solidFill>
              </a:rPr>
              <a:t>Краљ Милутин ( 1282-1231)</a:t>
            </a:r>
            <a:br>
              <a:rPr lang="sr-Cyrl-BA" sz="2400" dirty="0" smtClean="0">
                <a:solidFill>
                  <a:srgbClr val="FF0000"/>
                </a:solidFill>
              </a:rPr>
            </a:br>
            <a:r>
              <a:rPr lang="sr-Cyrl-BA" sz="2000" dirty="0" smtClean="0">
                <a:solidFill>
                  <a:srgbClr val="FF0000"/>
                </a:solidFill>
              </a:rPr>
              <a:t/>
            </a:r>
            <a:br>
              <a:rPr lang="sr-Cyrl-BA" sz="2000" dirty="0" smtClean="0">
                <a:solidFill>
                  <a:srgbClr val="FF0000"/>
                </a:solidFill>
              </a:rPr>
            </a:br>
            <a:r>
              <a:rPr lang="sr-Cyrl-BA" sz="2200" dirty="0" smtClean="0">
                <a:solidFill>
                  <a:srgbClr val="0070C0"/>
                </a:solidFill>
              </a:rPr>
              <a:t>- Краљ Стефан Урош </a:t>
            </a:r>
            <a:r>
              <a:rPr lang="en-US" sz="2200" dirty="0" smtClean="0">
                <a:solidFill>
                  <a:srgbClr val="0070C0"/>
                </a:solidFill>
              </a:rPr>
              <a:t>II</a:t>
            </a:r>
            <a:r>
              <a:rPr lang="sr-Cyrl-BA" sz="2200" dirty="0" smtClean="0">
                <a:solidFill>
                  <a:srgbClr val="0070C0"/>
                </a:solidFill>
              </a:rPr>
              <a:t> Милутин био је један од најмоћнијих српских владара.</a:t>
            </a:r>
            <a:br>
              <a:rPr lang="sr-Cyrl-BA" sz="2200" dirty="0" smtClean="0">
                <a:solidFill>
                  <a:srgbClr val="0070C0"/>
                </a:solidFill>
              </a:rPr>
            </a:br>
            <a:r>
              <a:rPr lang="sr-Cyrl-BA" sz="2200" dirty="0" smtClean="0">
                <a:solidFill>
                  <a:srgbClr val="0070C0"/>
                </a:solidFill>
              </a:rPr>
              <a:t>- Подигао је више задужбине него сви остали Немањићи заједно.</a:t>
            </a:r>
            <a:br>
              <a:rPr lang="sr-Cyrl-BA" sz="2200" dirty="0" smtClean="0">
                <a:solidFill>
                  <a:srgbClr val="0070C0"/>
                </a:solidFill>
              </a:rPr>
            </a:br>
            <a:r>
              <a:rPr lang="sr-Cyrl-BA" sz="2200" dirty="0" smtClean="0">
                <a:solidFill>
                  <a:srgbClr val="0070C0"/>
                </a:solidFill>
              </a:rPr>
              <a:t>- Најважније задужбине краља Милутина су: нови саборни храм манастира Хиландара, црква Богородица Љевишка у Призрену, Грачаница на Косову, манастир Светих арханђела у Јерусалиму итд.</a:t>
            </a:r>
            <a:br>
              <a:rPr lang="sr-Cyrl-BA" sz="2200" dirty="0" smtClean="0">
                <a:solidFill>
                  <a:srgbClr val="0070C0"/>
                </a:solidFill>
              </a:rPr>
            </a:br>
            <a:r>
              <a:rPr lang="sr-Cyrl-BA" sz="2200" dirty="0" smtClean="0">
                <a:solidFill>
                  <a:srgbClr val="0070C0"/>
                </a:solidFill>
              </a:rPr>
              <a:t>- 1321. године краљ Милутин се упокојио и сахрањен је у манастиру Бањска на Косову.</a:t>
            </a:r>
            <a:br>
              <a:rPr lang="sr-Cyrl-BA" sz="2200" dirty="0" smtClean="0">
                <a:solidFill>
                  <a:srgbClr val="0070C0"/>
                </a:solidFill>
              </a:rPr>
            </a:br>
            <a:r>
              <a:rPr lang="sr-Cyrl-BA" sz="2200" dirty="0" smtClean="0">
                <a:solidFill>
                  <a:srgbClr val="0070C0"/>
                </a:solidFill>
              </a:rPr>
              <a:t>- 1460 године његове свете мошти пренесене су у Софију (Бугарска), у цркву Свете Недјеље, гдје и данас почивају.</a:t>
            </a:r>
            <a:endParaRPr lang="sr-Latn-BA" sz="22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s.lukic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2" y="1981200"/>
            <a:ext cx="312001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">
      <a:dk1>
        <a:srgbClr val="63242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3</Template>
  <TotalTime>995</TotalTime>
  <Words>617</Words>
  <Application>Microsoft Office PowerPoint</Application>
  <PresentationFormat>Custom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Понављање и утврђивање  Немањићи и њихове задужбине VI разред</vt:lpstr>
      <vt:lpstr>Slide 2</vt:lpstr>
      <vt:lpstr>Slide 3</vt:lpstr>
      <vt:lpstr>Slide 4</vt:lpstr>
      <vt:lpstr>Самосталност Српске православне Цркве  – Свети Сава први српски архиепископ</vt:lpstr>
      <vt:lpstr>Slide 6</vt:lpstr>
      <vt:lpstr>Краљ Урош I (1243-1276)  - Син краља Стефана Првовјенчаног и Ане Дандоло.  - Био je ожењен Јеленом Анжујском.  - Урош се замонашио 1277. године и добио монашко име Симон.  - Мошти Светог Симона почивају у његовој задужбини, у манастиру Сопоћани.</vt:lpstr>
      <vt:lpstr>Краљ Драгутин (1276-1282)   - Заједно са својом мајком Јеленом и братом Милутином владао је Србијом.  -1282. године власт је препустио млађем брату Милутину.  - Пред крај живота замонашио се добивши име Теоктист.  - Дио његових моштију пренесен је из манастира Дечани у Ђурђеве Ступове, гдје се и данас налазе.  </vt:lpstr>
      <vt:lpstr>Краљ Милутин ( 1282-1231)  - Краљ Стефан Урош II Милутин био је један од најмоћнијих српских владара. - Подигао је више задужбине него сви остали Немањићи заједно. - Најважније задужбине краља Милутина су: нови саборни храм манастира Хиландара, црква Богородица Љевишка у Призрену, Грачаница на Косову, манастир Светих арханђела у Јерусалиму итд. - 1321. године краљ Милутин се упокојио и сахрањен је у манастиру Бањска на Косову. - 1460 године његове свете мошти пренесене су у Софију (Бугарска), у цркву Свете Недјеље, гдје и данас почивају.</vt:lpstr>
      <vt:lpstr>Краљ Стефан Дечански ( 1321-1331)  - Био је син краља Милутина, а отац цара Душана.  - Његова најпознатија задужбина је манастир Високи Дечани.  </vt:lpstr>
      <vt:lpstr>Душан Силни (краљ 1331 – 1346; цар 1346 -1355)</vt:lpstr>
      <vt:lpstr>ЦАР ДУШАН</vt:lpstr>
      <vt:lpstr>КНЕЗ ЛАЗАР ХРЕБЕЉАНОВИЋ</vt:lpstr>
      <vt:lpstr>Slide 14</vt:lpstr>
      <vt:lpstr>Slide 15</vt:lpstr>
      <vt:lpstr>Косовско опредјељење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 Душан и кнез Лазар</dc:title>
  <dc:creator>Dragan</dc:creator>
  <cp:lastModifiedBy>Slavoljub Lukic</cp:lastModifiedBy>
  <cp:revision>129</cp:revision>
  <dcterms:created xsi:type="dcterms:W3CDTF">2020-04-06T14:54:03Z</dcterms:created>
  <dcterms:modified xsi:type="dcterms:W3CDTF">2020-05-04T06:06:40Z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