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5" r:id="rId7"/>
    <p:sldId id="260" r:id="rId8"/>
    <p:sldId id="261" r:id="rId9"/>
    <p:sldId id="267" r:id="rId10"/>
    <p:sldId id="262" r:id="rId11"/>
    <p:sldId id="264" r:id="rId12"/>
    <p:sldId id="266" r:id="rId13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163"/>
    <a:srgbClr val="238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876" y="-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9F0E-98A4-47B2-BE3C-C480ABACE8A5}" type="datetimeFigureOut">
              <a:rPr lang="sr-Cyrl-BA" smtClean="0"/>
              <a:t>26.4.2020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3E04-8FD5-4C71-BA02-0C21EF3A8FA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64965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9F0E-98A4-47B2-BE3C-C480ABACE8A5}" type="datetimeFigureOut">
              <a:rPr lang="sr-Cyrl-BA" smtClean="0"/>
              <a:t>26.4.2020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3E04-8FD5-4C71-BA02-0C21EF3A8FA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47389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9F0E-98A4-47B2-BE3C-C480ABACE8A5}" type="datetimeFigureOut">
              <a:rPr lang="sr-Cyrl-BA" smtClean="0"/>
              <a:t>26.4.2020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3E04-8FD5-4C71-BA02-0C21EF3A8FA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3430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9F0E-98A4-47B2-BE3C-C480ABACE8A5}" type="datetimeFigureOut">
              <a:rPr lang="sr-Cyrl-BA" smtClean="0"/>
              <a:t>26.4.2020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3E04-8FD5-4C71-BA02-0C21EF3A8FA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57836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9F0E-98A4-47B2-BE3C-C480ABACE8A5}" type="datetimeFigureOut">
              <a:rPr lang="sr-Cyrl-BA" smtClean="0"/>
              <a:t>26.4.2020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3E04-8FD5-4C71-BA02-0C21EF3A8FA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55452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9F0E-98A4-47B2-BE3C-C480ABACE8A5}" type="datetimeFigureOut">
              <a:rPr lang="sr-Cyrl-BA" smtClean="0"/>
              <a:t>26.4.2020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3E04-8FD5-4C71-BA02-0C21EF3A8FA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0015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9F0E-98A4-47B2-BE3C-C480ABACE8A5}" type="datetimeFigureOut">
              <a:rPr lang="sr-Cyrl-BA" smtClean="0"/>
              <a:t>26.4.2020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3E04-8FD5-4C71-BA02-0C21EF3A8FA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45343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9F0E-98A4-47B2-BE3C-C480ABACE8A5}" type="datetimeFigureOut">
              <a:rPr lang="sr-Cyrl-BA" smtClean="0"/>
              <a:t>26.4.2020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3E04-8FD5-4C71-BA02-0C21EF3A8FA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7403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9F0E-98A4-47B2-BE3C-C480ABACE8A5}" type="datetimeFigureOut">
              <a:rPr lang="sr-Cyrl-BA" smtClean="0"/>
              <a:t>26.4.2020</a:t>
            </a:fld>
            <a:endParaRPr lang="sr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3E04-8FD5-4C71-BA02-0C21EF3A8FA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5777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9F0E-98A4-47B2-BE3C-C480ABACE8A5}" type="datetimeFigureOut">
              <a:rPr lang="sr-Cyrl-BA" smtClean="0"/>
              <a:t>26.4.2020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3E04-8FD5-4C71-BA02-0C21EF3A8FA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42654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9F0E-98A4-47B2-BE3C-C480ABACE8A5}" type="datetimeFigureOut">
              <a:rPr lang="sr-Cyrl-BA" smtClean="0"/>
              <a:t>26.4.2020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3E04-8FD5-4C71-BA02-0C21EF3A8FA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858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59F0E-98A4-47B2-BE3C-C480ABACE8A5}" type="datetimeFigureOut">
              <a:rPr lang="sr-Cyrl-BA" smtClean="0"/>
              <a:t>26.4.2020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23E04-8FD5-4C71-BA02-0C21EF3A8FA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253699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C873307-8104-4609-BD47-5508ACA1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8" y="273844"/>
            <a:ext cx="8817428" cy="718406"/>
          </a:xfrm>
          <a:solidFill>
            <a:srgbClr val="1F9163"/>
          </a:solidFill>
        </p:spPr>
        <p:txBody>
          <a:bodyPr>
            <a:normAutofit/>
          </a:bodyPr>
          <a:lstStyle/>
          <a:p>
            <a:pPr algn="ctr"/>
            <a:r>
              <a:rPr lang="sr-Latn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6 THE WORLD OF ANIMALS</a:t>
            </a:r>
            <a:endParaRPr lang="sr-Cyrl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962098A-ADD7-4EE0-B847-02D2A79A7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43" y="992250"/>
            <a:ext cx="3780000" cy="3039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30239" y="4298868"/>
            <a:ext cx="4577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6.1 A  VET WITH A HEART OF GOLD</a:t>
            </a:r>
            <a:endParaRPr lang="sr-Cyrl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04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B7B6F70-DF7B-4120-89D3-2EE99F9B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503"/>
            <a:ext cx="9144000" cy="530848"/>
          </a:xfrm>
        </p:spPr>
        <p:txBody>
          <a:bodyPr>
            <a:noAutofit/>
          </a:bodyPr>
          <a:lstStyle/>
          <a:p>
            <a:pPr algn="ctr"/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sr-Latn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02709B62-D708-4455-A9B8-4BD928E7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45" y="781660"/>
            <a:ext cx="8696449" cy="4205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sr-Latn-B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Cashier</a:t>
            </a:r>
            <a:r>
              <a:rPr lang="sr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One kilogram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peaches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dozen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B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</a:t>
            </a:r>
            <a:r>
              <a:rPr lang="sr-Latn-BA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r-Latn-B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are.</a:t>
            </a:r>
          </a:p>
          <a:p>
            <a:pPr marL="0" indent="0">
              <a:buNone/>
            </a:pP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sr-Latn-B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lang="sr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No,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r-Latn-B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Cashier</a:t>
            </a:r>
            <a:r>
              <a:rPr lang="sr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sr-Latn-BA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sr-Latn-B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nice </a:t>
            </a:r>
            <a:r>
              <a:rPr lang="sr-Latn-BA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sr-Latn-B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lang="sr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2 Linda: 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Hi,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Chris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! I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can’t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believe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sr-Latn-BA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sr-Latn-B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nice to </a:t>
            </a:r>
            <a:r>
              <a:rPr lang="sr-Latn-BA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sr-Latn-B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r-Latn-B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sr-Latn-B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lang="sr-Latn-B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Chris</a:t>
            </a:r>
            <a:r>
              <a:rPr lang="sr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last time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ago. </a:t>
            </a:r>
            <a:r>
              <a:rPr lang="sr-Latn-BA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r-Latn-B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sr-Latn-BA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r-Latn-B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sr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Linda: 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Fine,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got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married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last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Here’s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sr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BA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sr-Latn-B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lang="sr-Latn-B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Chris</a:t>
            </a:r>
            <a:r>
              <a:rPr lang="sr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Wow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That’s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nice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B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Congratulations</a:t>
            </a:r>
            <a:r>
              <a:rPr lang="sr-Latn-B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lang="sr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Linda: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r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r-Latn-B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Carla</a:t>
            </a:r>
            <a:r>
              <a:rPr lang="sr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r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Tim: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sr-Latn-B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sr-Latn-B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sr-Latn-B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angry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worry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r-Cyrl-BA" sz="2000" dirty="0"/>
          </a:p>
        </p:txBody>
      </p:sp>
    </p:spTree>
    <p:extLst>
      <p:ext uri="{BB962C8B-B14F-4D97-AF65-F5344CB8AC3E}">
        <p14:creationId xmlns:p14="http://schemas.microsoft.com/office/powerpoint/2010/main" val="6281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C50174A4-DB94-42D7-BF89-86A941D6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70" y="950028"/>
            <a:ext cx="8167481" cy="3787325"/>
          </a:xfrm>
        </p:spPr>
        <p:txBody>
          <a:bodyPr/>
          <a:lstStyle/>
          <a:p>
            <a:pPr marL="0" indent="0">
              <a:buNone/>
            </a:pPr>
            <a:r>
              <a:rPr lang="sr-Latn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WB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, page 46,exercise 1</a:t>
            </a:r>
          </a:p>
          <a:p>
            <a:pPr marL="0" indent="0"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Match the opposites.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fill each sentence with the appropriate  word or phrase.</a:t>
            </a:r>
          </a:p>
          <a:p>
            <a:pPr marL="0" indent="0">
              <a:buNone/>
            </a:pPr>
            <a:endParaRPr lang="sr-Cyrl-BA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FE3E32F3-E679-4263-9A59-91C446EEF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798" y="2654103"/>
            <a:ext cx="1943624" cy="191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0200" y="118757"/>
            <a:ext cx="865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sr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Čuvar mesta za sadržaj 3">
            <a:extLst>
              <a:ext uri="{FF2B5EF4-FFF2-40B4-BE49-F238E27FC236}">
                <a16:creationId xmlns="" xmlns:a16="http://schemas.microsoft.com/office/drawing/2014/main" id="{1AC021F7-E838-4B71-A753-19A852A75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1106951"/>
            <a:ext cx="3807000" cy="2929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96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22B4142E-944E-4729-B051-D1501DC18C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72" y="274123"/>
            <a:ext cx="6089859" cy="4634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276" y="190995"/>
            <a:ext cx="2017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Student’s book,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page 66</a:t>
            </a:r>
            <a:endParaRPr lang="sr-Cyrl-B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2FC5996-EEE6-4EA5-BAF1-FB4878859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719"/>
            <a:ext cx="7886700" cy="628676"/>
          </a:xfrm>
        </p:spPr>
        <p:txBody>
          <a:bodyPr>
            <a:normAutofit/>
          </a:bodyPr>
          <a:lstStyle/>
          <a:p>
            <a:pPr algn="ctr"/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KEY VOCABULARY</a:t>
            </a:r>
            <a:endParaRPr lang="sr-Cyrl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1DD97A36-A69C-4B85-A709-2257D4053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97" y="787328"/>
            <a:ext cx="8127000" cy="42596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r-Latn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suburb 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/ˈsʌbɜːb/ - a place far away from the center of a city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</a:pPr>
            <a:r>
              <a:rPr lang="sr-Latn-BA" sz="2000" dirty="0" smtClean="0">
                <a:latin typeface="Arial" pitchFamily="34" charset="0"/>
                <a:cs typeface="Arial" pitchFamily="34" charset="0"/>
              </a:rPr>
              <a:t>owner </a:t>
            </a:r>
            <a:r>
              <a:rPr lang="sr-Latn-BA" sz="2000" dirty="0">
                <a:latin typeface="Arial" pitchFamily="34" charset="0"/>
                <a:cs typeface="Arial" pitchFamily="34" charset="0"/>
              </a:rPr>
              <a:t>/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ˈəʊnə(r)/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​a person who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r-Latn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inspirational 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/ˌɪnspəˈreɪʃənl/ - something that gives you inspiration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r-Latn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fill 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/fɪl/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become full of something</a:t>
            </a:r>
            <a:endParaRPr lang="sr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r-Latn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elderly 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/ˈeldəli/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used as a polite word for ‘old’</a:t>
            </a:r>
            <a:endParaRPr lang="sr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r-Latn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paw 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/pɔː/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foot of an animal</a:t>
            </a:r>
            <a:endParaRPr lang="sr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lnSpc>
                <a:spcPct val="150000"/>
              </a:lnSpc>
              <a:spcBef>
                <a:spcPts val="600"/>
              </a:spcBef>
            </a:pPr>
            <a:r>
              <a:rPr lang="sr-Latn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splinter 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/ˈsplɪntə(r)/ 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​a small, sharp piece of wood</a:t>
            </a:r>
            <a:endParaRPr lang="sr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comfort  /ˈ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kʌmfət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/ -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someone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endParaRPr lang="sr-Cyrl-B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6635042C-935F-4B6A-A8A2-DBF6FFFAFC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60" y="2856744"/>
            <a:ext cx="2430000" cy="1613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3BFF717-E2A7-451B-A35E-8959CB0B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READING COMPREHENSION</a:t>
            </a:r>
            <a:b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BA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Student’s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dirty="0" err="1">
                <a:latin typeface="Arial" panose="020B0604020202020204" pitchFamily="34" charset="0"/>
                <a:cs typeface="Arial" panose="020B0604020202020204" pitchFamily="34" charset="0"/>
              </a:rPr>
              <a:t>book,exercise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sr-Latn-BA" sz="2400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 66</a:t>
            </a:r>
            <a:b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BA" sz="240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dirty="0" err="1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 (T) </a:t>
            </a:r>
            <a:r>
              <a:rPr lang="sr-Latn-BA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dirty="0" err="1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 (F):</a:t>
            </a:r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ADBFC6EA-1A08-4814-947F-C3C0EDEB4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75" y="1820469"/>
            <a:ext cx="7886700" cy="3179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r-Latn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Dr Garrick lives in downtown Chicago. ____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2 Dr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Garrick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veterinarian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 _____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lady’s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 Jones. ______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broken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leg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 ________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 Jones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Frisky’s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paw. ______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sr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*Garrick </a:t>
            </a:r>
            <a:r>
              <a:rPr lang="sr-Latn-BA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/ɡarɪk</a:t>
            </a:r>
            <a:r>
              <a:rPr lang="sr-Latn-BA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r-Latn-BA" sz="2000" dirty="0">
                <a:latin typeface="Arial" pitchFamily="34" charset="0"/>
                <a:cs typeface="Arial" pitchFamily="34" charset="0"/>
              </a:rPr>
              <a:t>*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ʃɪˈkɑ.ɡəʊ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endParaRPr lang="sr-Cyrl-BA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0E856129-0317-430B-BDD0-7D2547346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89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19" y="1785332"/>
            <a:ext cx="1974375" cy="35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4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325491A-0AC5-4CA4-85A7-00E5E451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339"/>
            <a:ext cx="9060873" cy="664305"/>
          </a:xfrm>
          <a:solidFill>
            <a:srgbClr val="1F9163"/>
          </a:solidFill>
        </p:spPr>
        <p:txBody>
          <a:bodyPr>
            <a:normAutofit/>
          </a:bodyPr>
          <a:lstStyle/>
          <a:p>
            <a:pPr algn="ctr"/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ANSWERS:</a:t>
            </a:r>
            <a:endParaRPr lang="sr-Cyrl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8A55E8E9-28B2-43AB-BCC3-E07BDDB0F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50" y="1392571"/>
            <a:ext cx="7886700" cy="2882545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r-Latn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Dr Garrick lives in downtown Chicago</a:t>
            </a:r>
            <a:r>
              <a:rPr lang="sr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2 Dr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Garrick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veterinarian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                   </a:t>
            </a:r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lady’s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 Jones.   </a:t>
            </a:r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broken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leg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                </a:t>
            </a:r>
            <a:endParaRPr lang="sr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 Jones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Frisky’s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paw.       </a:t>
            </a:r>
            <a:endParaRPr lang="sr-Cyrl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735782D5-1867-46FB-A238-8756A2280A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5" t="7656" r="17153" b="8415"/>
          <a:stretch/>
        </p:blipFill>
        <p:spPr>
          <a:xfrm>
            <a:off x="6875813" y="2406454"/>
            <a:ext cx="2101932" cy="2628683"/>
          </a:xfrm>
          <a:prstGeom prst="rect">
            <a:avLst/>
          </a:prstGeom>
        </p:spPr>
      </p:pic>
      <p:sp>
        <p:nvSpPr>
          <p:cNvPr id="10" name="Pravougaonik: Kosina 9">
            <a:extLst>
              <a:ext uri="{FF2B5EF4-FFF2-40B4-BE49-F238E27FC236}">
                <a16:creationId xmlns="" xmlns:a16="http://schemas.microsoft.com/office/drawing/2014/main" id="{132DAE4F-5CC6-40BC-9004-A7E8A0E2EB70}"/>
              </a:ext>
            </a:extLst>
          </p:cNvPr>
          <p:cNvSpPr/>
          <p:nvPr/>
        </p:nvSpPr>
        <p:spPr>
          <a:xfrm>
            <a:off x="4259968" y="3063834"/>
            <a:ext cx="563164" cy="438286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Latn-B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sr-Cyrl-BA" dirty="0"/>
          </a:p>
        </p:txBody>
      </p:sp>
      <p:sp>
        <p:nvSpPr>
          <p:cNvPr id="11" name="Pravougaonik: Kosina 10">
            <a:extLst>
              <a:ext uri="{FF2B5EF4-FFF2-40B4-BE49-F238E27FC236}">
                <a16:creationId xmlns="" xmlns:a16="http://schemas.microsoft.com/office/drawing/2014/main" id="{05A482FF-1DCB-442F-AA9F-22BCC75EB4D1}"/>
              </a:ext>
            </a:extLst>
          </p:cNvPr>
          <p:cNvSpPr/>
          <p:nvPr/>
        </p:nvSpPr>
        <p:spPr>
          <a:xfrm>
            <a:off x="6132842" y="3625792"/>
            <a:ext cx="457963" cy="424283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Latn-B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sr-Cyrl-BA" dirty="0"/>
          </a:p>
        </p:txBody>
      </p:sp>
      <p:sp>
        <p:nvSpPr>
          <p:cNvPr id="12" name="Pravougaonik: Kosina 9">
            <a:extLst>
              <a:ext uri="{FF2B5EF4-FFF2-40B4-BE49-F238E27FC236}">
                <a16:creationId xmlns="" xmlns:a16="http://schemas.microsoft.com/office/drawing/2014/main" id="{132DAE4F-5CC6-40BC-9004-A7E8A0E2EB70}"/>
              </a:ext>
            </a:extLst>
          </p:cNvPr>
          <p:cNvSpPr/>
          <p:nvPr/>
        </p:nvSpPr>
        <p:spPr>
          <a:xfrm>
            <a:off x="5140338" y="2505693"/>
            <a:ext cx="488411" cy="460057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Latn-B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sr-Cyrl-BA" dirty="0"/>
          </a:p>
        </p:txBody>
      </p:sp>
      <p:sp>
        <p:nvSpPr>
          <p:cNvPr id="13" name="Pravougaonik: Kosina 10">
            <a:extLst>
              <a:ext uri="{FF2B5EF4-FFF2-40B4-BE49-F238E27FC236}">
                <a16:creationId xmlns="" xmlns:a16="http://schemas.microsoft.com/office/drawing/2014/main" id="{05A482FF-1DCB-442F-AA9F-22BCC75EB4D1}"/>
              </a:ext>
            </a:extLst>
          </p:cNvPr>
          <p:cNvSpPr/>
          <p:nvPr/>
        </p:nvSpPr>
        <p:spPr>
          <a:xfrm>
            <a:off x="4004571" y="1994168"/>
            <a:ext cx="510794" cy="455550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Latn-B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sr-Cyrl-BA" dirty="0"/>
          </a:p>
        </p:txBody>
      </p:sp>
      <p:sp>
        <p:nvSpPr>
          <p:cNvPr id="15" name="Pravougaonik: Kosina 9">
            <a:extLst>
              <a:ext uri="{FF2B5EF4-FFF2-40B4-BE49-F238E27FC236}">
                <a16:creationId xmlns="" xmlns:a16="http://schemas.microsoft.com/office/drawing/2014/main" id="{132DAE4F-5CC6-40BC-9004-A7E8A0E2EB70}"/>
              </a:ext>
            </a:extLst>
          </p:cNvPr>
          <p:cNvSpPr/>
          <p:nvPr/>
        </p:nvSpPr>
        <p:spPr>
          <a:xfrm>
            <a:off x="5104714" y="1439924"/>
            <a:ext cx="517491" cy="460128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Latn-B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271399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B3439A2A-9661-4F0E-AE3B-9879CE865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48" y="68875"/>
            <a:ext cx="5410740" cy="5008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393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C85D6A9-004D-43F3-8878-AC81A8478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1" y="273844"/>
            <a:ext cx="8123464" cy="994172"/>
          </a:xfrm>
        </p:spPr>
        <p:txBody>
          <a:bodyPr>
            <a:noAutofit/>
          </a:bodyPr>
          <a:lstStyle/>
          <a:p>
            <a:pPr algn="ctr"/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VOCABULARY, SB, </a:t>
            </a:r>
            <a:r>
              <a:rPr lang="sr-Latn-B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 67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 Fill in </a:t>
            </a:r>
            <a:r>
              <a:rPr lang="sr-Latn-B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B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Cyrl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C1C07DFC-B2CA-4621-85BA-7759057CD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52" y="1452344"/>
            <a:ext cx="8041698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sr-Latn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This is _____ Darcy. He is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is Mr.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o’Malley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wife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, _______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O’Malley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3 ________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Smith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Hello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, _______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Robertson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is John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Dover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daughter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, _____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Dover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fourteen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B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avougaonik: Kosina 5">
            <a:extLst>
              <a:ext uri="{FF2B5EF4-FFF2-40B4-BE49-F238E27FC236}">
                <a16:creationId xmlns="" xmlns:a16="http://schemas.microsoft.com/office/drawing/2014/main" id="{7E11F379-A6E9-415E-B65A-0C8835F44DA0}"/>
              </a:ext>
            </a:extLst>
          </p:cNvPr>
          <p:cNvSpPr/>
          <p:nvPr/>
        </p:nvSpPr>
        <p:spPr>
          <a:xfrm>
            <a:off x="222910" y="451266"/>
            <a:ext cx="477735" cy="428729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Latn-B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227726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A55ADD3-D481-4416-930D-BE2AA6214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5094"/>
            <a:ext cx="9060873" cy="414925"/>
          </a:xfrm>
        </p:spPr>
        <p:txBody>
          <a:bodyPr>
            <a:normAutofit/>
          </a:bodyPr>
          <a:lstStyle/>
          <a:p>
            <a:pPr algn="ctr"/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sr-Cyrl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E5702778-5978-4ADF-B837-A3EDAD04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025" y="1333594"/>
            <a:ext cx="7886700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r-Latn-B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</a:t>
            </a:r>
            <a:r>
              <a:rPr lang="sr-Latn-B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Darcy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 He is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is Mr.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o’Malley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wife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BA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sr-Latn-B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B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O’Malley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Latn-B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sr-Latn-B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Smith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Hello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BA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sr-Latn-B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B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Robertson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is John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Dover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daughter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B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</a:t>
            </a:r>
            <a:r>
              <a:rPr lang="sr-Latn-B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latin typeface="Arial" panose="020B0604020202020204" pitchFamily="34" charset="0"/>
                <a:cs typeface="Arial" panose="020B0604020202020204" pitchFamily="34" charset="0"/>
              </a:rPr>
              <a:t>Dover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 She is fourteen</a:t>
            </a:r>
            <a:r>
              <a:rPr lang="sr-Latn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B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838AE3FC-BEE3-4784-BC9D-F8184D9A8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81" y="959918"/>
            <a:ext cx="2632900" cy="2210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6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="" xmlns:a16="http://schemas.microsoft.com/office/drawing/2014/main" id="{94EC917C-9589-4946-81C0-7640E0542FDE}"/>
              </a:ext>
            </a:extLst>
          </p:cNvPr>
          <p:cNvSpPr/>
          <p:nvPr/>
        </p:nvSpPr>
        <p:spPr>
          <a:xfrm>
            <a:off x="566056" y="124835"/>
            <a:ext cx="8091055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sr-Latn-B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Fill in the dialogs with the following expressions:</a:t>
            </a:r>
            <a:br>
              <a:rPr lang="sr-Latn-BA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sr-Latn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nice to see you again / It’s all right / Here you are                        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sr-Latn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sr-Latn-BA" sz="2000" dirty="0">
                <a:latin typeface="Arial" panose="020B0604020202020204" pitchFamily="34" charset="0"/>
                <a:cs typeface="Arial" panose="020B0604020202020204" pitchFamily="34" charset="0"/>
              </a:rPr>
              <a:t>/Have a nice day /How are you / Congratulations                                                 </a:t>
            </a:r>
          </a:p>
        </p:txBody>
      </p:sp>
      <p:sp>
        <p:nvSpPr>
          <p:cNvPr id="3" name="Pravougaonik 2">
            <a:extLst>
              <a:ext uri="{FF2B5EF4-FFF2-40B4-BE49-F238E27FC236}">
                <a16:creationId xmlns="" xmlns:a16="http://schemas.microsoft.com/office/drawing/2014/main" id="{5F699721-61D0-49D3-917E-CFBF38340774}"/>
              </a:ext>
            </a:extLst>
          </p:cNvPr>
          <p:cNvSpPr/>
          <p:nvPr/>
        </p:nvSpPr>
        <p:spPr>
          <a:xfrm>
            <a:off x="163996" y="1233278"/>
            <a:ext cx="8816009" cy="394723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sr-Latn-BA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sr-Latn-BA" sz="1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Cashier</a:t>
            </a:r>
            <a:r>
              <a:rPr lang="sr-Latn-BA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One kilogram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peaches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dozen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. ________________.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sr-Latn-BA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Customer: 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No, thank you.</a:t>
            </a:r>
          </a:p>
          <a:p>
            <a:r>
              <a:rPr lang="sr-Latn-BA" sz="1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Cashier</a:t>
            </a:r>
            <a:r>
              <a:rPr lang="sr-Latn-BA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! _________________!</a:t>
            </a:r>
          </a:p>
          <a:p>
            <a:r>
              <a:rPr lang="sr-Latn-BA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Linda: 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Hi,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Chris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! I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can’t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believe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! __________________</a:t>
            </a:r>
          </a:p>
          <a:p>
            <a:r>
              <a:rPr lang="sr-Latn-BA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Chris:</a:t>
            </a:r>
            <a:r>
              <a:rPr lang="sr-Latn-BA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You too.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last time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ago. ___________?</a:t>
            </a:r>
          </a:p>
          <a:p>
            <a:r>
              <a:rPr lang="sr-Latn-BA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Linda:</a:t>
            </a:r>
            <a:r>
              <a:rPr lang="sr-Latn-BA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Fine,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got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married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last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Here’s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. ______________!</a:t>
            </a:r>
          </a:p>
          <a:p>
            <a:r>
              <a:rPr lang="sr-Latn-BA" sz="1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</a:t>
            </a:r>
            <a:r>
              <a:rPr lang="sr-Latn-BA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r-Latn-BA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Wow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That’s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nice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____________________!</a:t>
            </a:r>
          </a:p>
          <a:p>
            <a:r>
              <a:rPr lang="sr-Latn-BA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Linda:</a:t>
            </a:r>
            <a:r>
              <a:rPr lang="sr-Latn-BA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r-Latn-BA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r-Latn-BA" sz="1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Carla</a:t>
            </a:r>
            <a:r>
              <a:rPr lang="sr-Latn-BA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  <a:r>
              <a:rPr lang="sr-Latn-BA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r-Latn-BA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Tim:</a:t>
            </a:r>
            <a:r>
              <a:rPr lang="sr-Latn-BA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 .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angry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worry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Pravougaonik: Kosina 3">
            <a:extLst>
              <a:ext uri="{FF2B5EF4-FFF2-40B4-BE49-F238E27FC236}">
                <a16:creationId xmlns="" xmlns:a16="http://schemas.microsoft.com/office/drawing/2014/main" id="{BCCF21FA-2E83-4FC7-AF26-278434508060}"/>
              </a:ext>
            </a:extLst>
          </p:cNvPr>
          <p:cNvSpPr/>
          <p:nvPr/>
        </p:nvSpPr>
        <p:spPr>
          <a:xfrm>
            <a:off x="328556" y="117942"/>
            <a:ext cx="514591" cy="503182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Latn-B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37717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682</Words>
  <Application>Microsoft Office PowerPoint</Application>
  <PresentationFormat>On-screen Show (16:9)</PresentationFormat>
  <Paragraphs>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Unit 6 THE WORLD OF ANIMALS</vt:lpstr>
      <vt:lpstr>PowerPoint Presentation</vt:lpstr>
      <vt:lpstr>KEY VOCABULARY</vt:lpstr>
      <vt:lpstr>READING COMPREHENSION Student’s book,exercise 1, page 66 Read the text and write true (T) or false (F):</vt:lpstr>
      <vt:lpstr>ANSWERS:</vt:lpstr>
      <vt:lpstr>PowerPoint Presentation</vt:lpstr>
      <vt:lpstr>VOCABULARY, SB, page 67  Fill in the blanks with the following words. Use each word once:</vt:lpstr>
      <vt:lpstr>ANSWERS</vt:lpstr>
      <vt:lpstr>PowerPoint Presentation</vt:lpstr>
      <vt:lpstr>ANSWERS: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THE WORLD OF ANIMALS</dc:title>
  <dc:creator>mekinjicd@gmail.com</dc:creator>
  <cp:lastModifiedBy>Biby</cp:lastModifiedBy>
  <cp:revision>40</cp:revision>
  <dcterms:created xsi:type="dcterms:W3CDTF">2020-04-23T12:10:09Z</dcterms:created>
  <dcterms:modified xsi:type="dcterms:W3CDTF">2020-04-26T20:10:31Z</dcterms:modified>
</cp:coreProperties>
</file>