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7" r:id="rId5"/>
    <p:sldId id="281" r:id="rId6"/>
    <p:sldId id="277" r:id="rId7"/>
    <p:sldId id="273" r:id="rId8"/>
    <p:sldId id="280" r:id="rId9"/>
    <p:sldId id="275" r:id="rId10"/>
    <p:sldId id="282" r:id="rId11"/>
    <p:sldId id="283" r:id="rId12"/>
    <p:sldId id="267" r:id="rId13"/>
    <p:sldId id="264" r:id="rId14"/>
    <p:sldId id="284" r:id="rId15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280" autoAdjust="0"/>
  </p:normalViewPr>
  <p:slideViewPr>
    <p:cSldViewPr>
      <p:cViewPr>
        <p:scale>
          <a:sx n="58" d="100"/>
          <a:sy n="58" d="100"/>
        </p:scale>
        <p:origin x="-1056" y="-330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A207F-0F91-42F2-96D0-049C6003623B}" type="datetimeFigureOut">
              <a:rPr lang="en-US"/>
              <a:pPr/>
              <a:t>4/26/2020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67D4A-04CB-4EDF-8FB1-342A02FC8EC5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C13F5-F2B1-464B-BE8F-27ABFBD2FBDE}" type="datetimeFigureOut">
              <a:rPr lang="en-US"/>
              <a:pPr/>
              <a:t>4/26/2020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1351F-DBB1-4664-ADA9-83BC7CB8848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1351F-DBB1-4664-ADA9-83BC7CB8848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55883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600200">
              <a:defRPr/>
            </a:lvl6pPr>
            <a:lvl7pPr marL="1874520">
              <a:defRPr/>
            </a:lvl7pPr>
            <a:lvl8pPr marL="2148840">
              <a:defRPr/>
            </a:lvl8pPr>
            <a:lvl9pPr marL="2423160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anchor="b">
            <a:normAutofit/>
          </a:bodyPr>
          <a:lstStyle>
            <a:lvl1pPr algn="l">
              <a:defRPr sz="4800" b="0" i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4/26/2020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4/26/2020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4/26/2020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4/26/2020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4/26/2020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3CD9712D-992A-4AB1-A5C2-575F75921AA2}" type="datetimeFigureOut">
              <a:rPr lang="en-US" smtClean="0"/>
              <a:pPr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 Layout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Subtitle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8C7EB3D-931B-44CE-BCF8-BF9B45429A40}"/>
              </a:ext>
            </a:extLst>
          </p:cNvPr>
          <p:cNvSpPr/>
          <p:nvPr/>
        </p:nvSpPr>
        <p:spPr>
          <a:xfrm>
            <a:off x="117748" y="116632"/>
            <a:ext cx="11953328" cy="662473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9AEFE9C0-4E75-4B7D-8791-FAFCA09F6A41}"/>
              </a:ext>
            </a:extLst>
          </p:cNvPr>
          <p:cNvSpPr txBox="1">
            <a:spLocks/>
          </p:cNvSpPr>
          <p:nvPr/>
        </p:nvSpPr>
        <p:spPr>
          <a:xfrm>
            <a:off x="838200" y="990601"/>
            <a:ext cx="105156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r-Cyrl-RS" sz="45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„ЛЕДЕНА ГОРА“ </a:t>
            </a:r>
            <a:endParaRPr lang="sr-Latn-BA" sz="45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/>
            <a:r>
              <a:rPr lang="sr-Cyrl-RS" sz="45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sr-Cyrl-RS" sz="45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sr-Cyrl-RS" sz="36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Ахмет </a:t>
            </a:r>
            <a:r>
              <a:rPr lang="sr-Cyrl-RS" sz="3600" b="1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Хромаџић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B0F7340-1DA0-43E9-8937-5C8FAF2B25B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4614" y="3284239"/>
            <a:ext cx="10639596" cy="30963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2">
            <a:extLst>
              <a:ext uri="{FF2B5EF4-FFF2-40B4-BE49-F238E27FC236}">
                <a16:creationId xmlns:a16="http://schemas.microsoft.com/office/drawing/2014/main" xmlns="" id="{46909CDC-403B-44D5-AE12-947BF5C98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844" y="836712"/>
            <a:ext cx="10585176" cy="4176464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</a:pPr>
            <a: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Latn-BA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Latn-BA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800" b="1" u="sng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ЦЈЕЛИНЕ ПРИЧЕ:</a:t>
            </a:r>
            <a:r>
              <a:rPr lang="sr-Latn-BA" sz="600" b="1" u="sng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Latn-BA" sz="600" b="1" u="sng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800" b="1" u="sng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RS" sz="2800" b="1" u="sng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ОПИС ЛЕДЕНЕ ГОРЕ</a:t>
            </a:r>
            <a:b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Latn-BA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НЕСТАНАК ПСА И ДЈЕЧАКОВА ТУГА</a:t>
            </a:r>
            <a:b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ПАС СПАШАВА ДЈЕЧАКА И ДЈЕЧАК МУ ОСТАЈЕ ЗАХВАЛАН</a:t>
            </a:r>
            <a:b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ПУТНИК ПРИЧА О ЛЕДЕНОЈ ГОРИ</a:t>
            </a:r>
            <a:b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Latn-BA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ПУТ КРОЗ ЛЕДЕНУ ГОРУ</a:t>
            </a:r>
            <a:b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Latn-BA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sr-Cyrl-RS" sz="2800" b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b="1" smtClean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ЛЕДЕНА </a:t>
            </a:r>
            <a:r>
              <a:rPr lang="ru-RU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ГОРА СЕ ТОПИ И ОЖИВЉАВА</a:t>
            </a:r>
            <a:br>
              <a:rPr lang="ru-RU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Latn-BA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ДЈЕЧАК И ПАС СЕ ПОНОВО СРЕЋУ</a:t>
            </a:r>
            <a:r>
              <a:rPr lang="en-U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b="1" dirty="0">
              <a:solidFill>
                <a:schemeClr val="tx2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022CCF4-80A9-4ABB-B8F2-F1E7A1301E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6148" b="11411"/>
          <a:stretch/>
        </p:blipFill>
        <p:spPr>
          <a:xfrm>
            <a:off x="2998068" y="3915471"/>
            <a:ext cx="5981650" cy="2942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378379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2">
            <a:extLst>
              <a:ext uri="{FF2B5EF4-FFF2-40B4-BE49-F238E27FC236}">
                <a16:creationId xmlns:a16="http://schemas.microsoft.com/office/drawing/2014/main" xmlns="" id="{46909CDC-403B-44D5-AE12-947BF5C98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852" y="620688"/>
            <a:ext cx="10585176" cy="4752528"/>
          </a:xfrm>
        </p:spPr>
        <p:txBody>
          <a:bodyPr>
            <a:normAutofit fontScale="90000"/>
          </a:bodyPr>
          <a:lstStyle/>
          <a:p>
            <a:pPr algn="ctr"/>
            <a: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31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Задатак за самосталан рад:</a:t>
            </a:r>
            <a:r>
              <a:rPr lang="sr-Latn-BA" sz="31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Latn-BA" sz="31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Latn-BA" sz="31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Latn-BA" sz="31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Илуструјте једну </a:t>
            </a:r>
            <a:r>
              <a:rPr lang="sr-Cyrl-RS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цјелину</a:t>
            </a:r>
            <a:r>
              <a:rPr lang="sr-Cyrl-RS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приче „Ледена гора“!</a:t>
            </a:r>
            <a:br>
              <a:rPr lang="sr-Cyrl-RS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RS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R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b="1" dirty="0">
              <a:solidFill>
                <a:schemeClr val="tx2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2">
            <a:extLst>
              <a:ext uri="{FF2B5EF4-FFF2-40B4-BE49-F238E27FC236}">
                <a16:creationId xmlns:a16="http://schemas.microsoft.com/office/drawing/2014/main" xmlns="" id="{A39049CA-5AB3-42A4-A285-C4D49C1A7F5C}"/>
              </a:ext>
            </a:extLst>
          </p:cNvPr>
          <p:cNvSpPr txBox="1">
            <a:spLocks/>
          </p:cNvSpPr>
          <p:nvPr/>
        </p:nvSpPr>
        <p:spPr>
          <a:xfrm>
            <a:off x="1053852" y="3789040"/>
            <a:ext cx="10585176" cy="15841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sz="2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R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R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R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R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R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R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R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R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D80E425-0539-4E3E-90E4-5DC9D26185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12759"/>
          <a:stretch/>
        </p:blipFill>
        <p:spPr>
          <a:xfrm>
            <a:off x="1125860" y="3429000"/>
            <a:ext cx="4493468" cy="31270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0384715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 Layout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Subtitle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9AEFE9C0-4E75-4B7D-8791-FAFCA09F6A41}"/>
              </a:ext>
            </a:extLst>
          </p:cNvPr>
          <p:cNvSpPr txBox="1">
            <a:spLocks/>
          </p:cNvSpPr>
          <p:nvPr/>
        </p:nvSpPr>
        <p:spPr>
          <a:xfrm>
            <a:off x="117748" y="116632"/>
            <a:ext cx="11881320" cy="655272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600" dirty="0"/>
          </a:p>
        </p:txBody>
      </p:sp>
      <p:sp>
        <p:nvSpPr>
          <p:cNvPr id="5" name="Scroll: Horizontal 4">
            <a:extLst>
              <a:ext uri="{FF2B5EF4-FFF2-40B4-BE49-F238E27FC236}">
                <a16:creationId xmlns:a16="http://schemas.microsoft.com/office/drawing/2014/main" xmlns="" id="{3B4B9FA8-5CFD-4157-9E0D-9DED00E7A271}"/>
              </a:ext>
            </a:extLst>
          </p:cNvPr>
          <p:cNvSpPr/>
          <p:nvPr/>
        </p:nvSpPr>
        <p:spPr>
          <a:xfrm>
            <a:off x="1293813" y="548680"/>
            <a:ext cx="9049071" cy="5472608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3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Свака прича је написана према одређеном </a:t>
            </a:r>
            <a:r>
              <a:rPr lang="sr-Cyrl-RS" sz="3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плану писања приче</a:t>
            </a:r>
            <a:r>
              <a:rPr lang="sr-Cyrl-RS" sz="3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Више догађаја је могуће груписати у веће </a:t>
            </a:r>
            <a:r>
              <a:rPr lang="sr-Cyrl-RS" sz="3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цјелине</a:t>
            </a:r>
            <a:r>
              <a:rPr lang="sr-Cyrl-RS" sz="3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Тим </a:t>
            </a:r>
            <a:r>
              <a:rPr lang="sr-Cyrl-RS" sz="3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цјелинама</a:t>
            </a:r>
            <a:r>
              <a:rPr lang="sr-Cyrl-RS" sz="3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могуће је дати називе. Такве </a:t>
            </a:r>
            <a:r>
              <a:rPr lang="sr-Cyrl-RS" sz="3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цјелине</a:t>
            </a:r>
            <a:r>
              <a:rPr lang="sr-Cyrl-RS" sz="3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чине </a:t>
            </a:r>
            <a:r>
              <a:rPr lang="sr-Cyrl-RS" sz="3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приче</a:t>
            </a:r>
            <a:r>
              <a:rPr lang="sr-Cyrl-RS" sz="3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5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10030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3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37828" y="114300"/>
            <a:ext cx="10585176" cy="722412"/>
          </a:xfrm>
        </p:spPr>
        <p:txBody>
          <a:bodyPr>
            <a:normAutofit/>
          </a:bodyPr>
          <a:lstStyle/>
          <a:p>
            <a:r>
              <a:rPr lang="sr-Cyrl-RS" b="1" dirty="0">
                <a:latin typeface="Arial" panose="020B0604020202020204" pitchFamily="34" charset="0"/>
                <a:cs typeface="Arial" panose="020B0604020202020204" pitchFamily="34" charset="0"/>
              </a:rPr>
              <a:t>1. ОПИС ЛЕДЕНЕ ГОРЕ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61764" y="1052736"/>
            <a:ext cx="11788958" cy="5690963"/>
          </a:xfrm>
          <a:solidFill>
            <a:schemeClr val="accent6">
              <a:lumMod val="75000"/>
            </a:schemeClr>
          </a:solidFill>
        </p:spPr>
        <p:txBody>
          <a:bodyPr>
            <a:normAutofit lnSpcReduction="1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r-Latn-BA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тој гори далекој, у тој гори тамној паде снијег. Паде и оста. А са снијегом се зацари и лед. Увуче се свуда. У срце дрвета, у камен, у земљу, у воду. И тако поста планина вјечног леда и снијега. </a:t>
            </a:r>
            <a:br>
              <a:rPr lang="ru-RU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Сунце се није угасило, али његови топли зраци нису стизали до те планине. На њиховом путу стајали су облаци, мрки и непробојни. Сунце није даривало живот ни земљи, ни травки</a:t>
            </a:r>
            <a:r>
              <a:rPr lang="ru-RU" sz="2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 </a:t>
            </a:r>
            <a:r>
              <a:rPr lang="ru-RU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живом створу. Све је било слеђено, све снијегом заметено. Испод дебелог бијелог покривача лежале су слеђене срне и вукови, медвједи и </a:t>
            </a:r>
            <a:r>
              <a:rPr lang="ru-RU" sz="2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лисице,</a:t>
            </a:r>
            <a:r>
              <a:rPr lang="en-US" sz="2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гранама дрвећа птице, оне исте што су некад  будиле шуму и дочекивале зору пјесмом. Лед је оковао лептира на шареном цвијету, и бубамару у трави, и вриједну пчелицу. </a:t>
            </a:r>
            <a:endParaRPr lang="sr-Latn-BA" sz="2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Лед није ништа оставио, ништа поштедио. </a:t>
            </a:r>
            <a:endParaRPr lang="sr-Latn-BA" sz="2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Његови вјечни заробљеници постајали су и </a:t>
            </a:r>
            <a:endParaRPr lang="sr-Latn-BA" sz="2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сви створови који би залутали у ову шуму, а </a:t>
            </a:r>
            <a:endParaRPr lang="sr-Latn-BA" sz="2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њих је бивало све више и више јер је шума </a:t>
            </a:r>
            <a:endParaRPr lang="sr-Latn-BA" sz="2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чувала своју тајну. </a:t>
            </a:r>
            <a:endParaRPr lang="en-US" sz="2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5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EDC0087-33CF-4C18-BF09-BF4693FC86C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36519" y="4509120"/>
            <a:ext cx="4890542" cy="21602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071240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764" y="836712"/>
            <a:ext cx="11737304" cy="5904656"/>
          </a:xfrm>
          <a:solidFill>
            <a:schemeClr val="accent6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sr-Latn-BA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Једном у шуму залута пас. Залута и оста. </a:t>
            </a:r>
            <a:b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зна се да ли је то био једини пас који је остао негдје у дубоком снијегу  окован ледом, али је сигурно да ниједног другог пса нису толико тражили, нису толико жалили, јер је тај пас имао великог пријатеља – дјечака. И тај дјечак нити је престао да тугује нити је престао да тражи свог вјерног пратиоца. </a:t>
            </a:r>
            <a:b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Узалуд су га тјешили, узалуд су му савјетовали:</a:t>
            </a:r>
            <a:b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– Узми другог пса. Имаћеш опет доброг и вјерног пријатеља.</a:t>
            </a:r>
            <a:b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Не – одмахивао је главом дјечак.</a:t>
            </a:r>
            <a:r>
              <a:rPr lang="sr-Latn-BA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Latn-BA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Зашто? – питали су га. </a:t>
            </a:r>
            <a:r>
              <a:rPr lang="sr-Latn-BA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Latn-BA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Зато што постоји само један </a:t>
            </a:r>
            <a:r>
              <a:rPr lang="sr-Latn-BA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Latn-BA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Latn-BA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</a:t>
            </a:r>
            <a: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 коме дугујем све, који ми је</a:t>
            </a:r>
            <a:r>
              <a:rPr lang="sr-Latn-BA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Latn-BA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Latn-BA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спасао живот. </a:t>
            </a:r>
            <a:r>
              <a:rPr lang="sr-Latn-BA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Latn-BA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Latn-BA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то је била истина.</a:t>
            </a:r>
            <a:b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5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003A4C-C2F6-4F82-B75D-5F19172397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8657" t="5667" r="782" b="4501"/>
          <a:stretch/>
        </p:blipFill>
        <p:spPr>
          <a:xfrm>
            <a:off x="6681633" y="3965308"/>
            <a:ext cx="5218756" cy="2808312"/>
          </a:xfrm>
          <a:prstGeom prst="rect">
            <a:avLst/>
          </a:prstGeom>
        </p:spPr>
      </p:pic>
      <p:sp>
        <p:nvSpPr>
          <p:cNvPr id="4" name="Title 12">
            <a:extLst>
              <a:ext uri="{FF2B5EF4-FFF2-40B4-BE49-F238E27FC236}">
                <a16:creationId xmlns:a16="http://schemas.microsoft.com/office/drawing/2014/main" xmlns="" id="{C2C9C6CD-E454-49DA-91A2-88849279556E}"/>
              </a:ext>
            </a:extLst>
          </p:cNvPr>
          <p:cNvSpPr txBox="1">
            <a:spLocks/>
          </p:cNvSpPr>
          <p:nvPr/>
        </p:nvSpPr>
        <p:spPr>
          <a:xfrm>
            <a:off x="837828" y="13995"/>
            <a:ext cx="10585176" cy="72241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BA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r-Cyrl-RS" b="1" dirty="0">
                <a:latin typeface="Arial" panose="020B0604020202020204" pitchFamily="34" charset="0"/>
                <a:cs typeface="Arial" panose="020B0604020202020204" pitchFamily="34" charset="0"/>
              </a:rPr>
              <a:t>. НЕСТАНАК ПСА И ДЈЕЧАКОВА ТУГА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1301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764" y="836712"/>
            <a:ext cx="11665296" cy="5832648"/>
          </a:xfrm>
          <a:solidFill>
            <a:schemeClr val="accent6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Latn-BA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Једном су се играли поред ријеке. Он, дјечак, и његов пас. </a:t>
            </a:r>
            <a:r>
              <a:rPr lang="sr-Latn-BA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Latn-BA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наједном, одронила се обала и дјечак је пао у воду.</a:t>
            </a:r>
            <a:r>
              <a:rPr lang="sr-Latn-BA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Latn-BA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Брза вода га је понијела у вирове и одвукла би га сигурно да није у воду скочио пас, запливао снажно и извукао</a:t>
            </a:r>
            <a:r>
              <a:rPr lang="sr-Latn-BA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пријатеља. И тада је пресрећни дјечак, грлећи свог спасиоца, рекао:</a:t>
            </a:r>
            <a:r>
              <a:rPr lang="sr-Latn-BA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Latn-BA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Latn-BA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Ово ти нећу заборавити никад... никад!</a:t>
            </a:r>
            <a:b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Пас је био одан дјечаку. И он је био </a:t>
            </a:r>
            <a:b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радостан што вода није одвукла његовог</a:t>
            </a:r>
            <a:b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пријатеља, што ће опет моћи да се играју </a:t>
            </a:r>
            <a:b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пољима и луговима, да трче кроз високу </a:t>
            </a:r>
            <a:b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траву и жита, испод дрвећа, да прескачу </a:t>
            </a:r>
            <a:b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јарке и потоке, да трче док се не заморе, </a:t>
            </a:r>
            <a:b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 их не заустави ноћ или невријеме. </a:t>
            </a:r>
            <a:r>
              <a:rPr lang="sr-Latn-BA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Latn-BA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Latn-BA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играли су се опет. Дуго, дуго.</a:t>
            </a:r>
            <a:b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500" dirty="0"/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xmlns="" id="{57CB7A0C-FDB8-4F8D-B8E9-3E18F777ADFF}"/>
              </a:ext>
            </a:extLst>
          </p:cNvPr>
          <p:cNvSpPr txBox="1">
            <a:spLocks/>
          </p:cNvSpPr>
          <p:nvPr/>
        </p:nvSpPr>
        <p:spPr>
          <a:xfrm>
            <a:off x="839350" y="0"/>
            <a:ext cx="11350997" cy="7224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sz="2800" b="1" dirty="0">
                <a:latin typeface="Arial" panose="020B0604020202020204" pitchFamily="34" charset="0"/>
                <a:cs typeface="Arial" panose="020B0604020202020204" pitchFamily="34" charset="0"/>
              </a:rPr>
              <a:t>3. ПАС СПАШАВА ДЈЕЧАКА И ДЈЕЧАК МУ ОСТАЈЕ ЗАХВАЛАН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13CEC5-E98B-4F89-A97A-62E12FB7FD5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42484" y="3233667"/>
            <a:ext cx="5040560" cy="3429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139462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47" y="836712"/>
            <a:ext cx="11809313" cy="6021288"/>
          </a:xfrm>
          <a:solidFill>
            <a:schemeClr val="accent6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Али једног јутра дјечак не пронађе свог пријатеља. Дозивао га је и чекао узалуд. </a:t>
            </a:r>
            <a:b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Пошао је да га тражи и тражио га је свуда. Опет узалуд. Пас се није вратио, а дани су пролазили, пролазили... 	</a:t>
            </a:r>
            <a:b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Дјечак је туговао. </a:t>
            </a:r>
            <a:b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Престао је чак и да се игра, али није </a:t>
            </a:r>
            <a:r>
              <a:rPr lang="sr-Latn-BA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Latn-BA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престао да се распитује за свог несталог пријатеља. Све док му непознати путник не рече: </a:t>
            </a:r>
            <a:b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– Ако је твој пас залутао у ледену гору, </a:t>
            </a:r>
            <a:r>
              <a:rPr lang="sr-Latn-BA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Latn-BA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немој га више тражити.</a:t>
            </a:r>
            <a:b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– Каква је то гора? – упита дјечак </a:t>
            </a:r>
            <a:r>
              <a:rPr lang="sr-Latn-BA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Latn-BA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зачуђено. </a:t>
            </a:r>
            <a:b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Путник откри дјечаку тајну планине </a:t>
            </a:r>
            <a:r>
              <a:rPr lang="sr-Latn-BA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Latn-BA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дјечак одлучи: </a:t>
            </a:r>
            <a:b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– Кренућу да тражим свог пријатеља.</a:t>
            </a:r>
            <a:b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Кренуо је. </a:t>
            </a:r>
            <a:b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xmlns="" id="{F3DB5B51-44DF-414C-B2F4-20467C50A622}"/>
              </a:ext>
            </a:extLst>
          </p:cNvPr>
          <p:cNvSpPr txBox="1">
            <a:spLocks/>
          </p:cNvSpPr>
          <p:nvPr/>
        </p:nvSpPr>
        <p:spPr>
          <a:xfrm>
            <a:off x="860697" y="23326"/>
            <a:ext cx="10585176" cy="72241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b="1" dirty="0">
                <a:latin typeface="Arial" panose="020B0604020202020204" pitchFamily="34" charset="0"/>
                <a:cs typeface="Arial" panose="020B0604020202020204" pitchFamily="34" charset="0"/>
              </a:rPr>
              <a:t>4. ПУТНИК ПРИЧА О ЛЕДЕНОЈ ГОРИ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705AF5F-9104-44F8-AB41-72B7FCADB50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34572" y="3462266"/>
            <a:ext cx="3672408" cy="32403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474765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47" y="836712"/>
            <a:ext cx="11593289" cy="6021288"/>
          </a:xfrm>
          <a:solidFill>
            <a:schemeClr val="accent6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sr-Cyrl-RS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Путовао је дуго. Газио је пусте равнице, брда и долине, заустављао се само кад је морао, док  не  стиже  у  подножје  </a:t>
            </a:r>
            <a:r>
              <a:rPr lang="sr-Cyrl-RS" sz="2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планине,</a:t>
            </a:r>
            <a:r>
              <a:rPr lang="en-US" sz="2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2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облацима  </a:t>
            </a:r>
            <a:r>
              <a:rPr lang="sr-Cyrl-RS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завијене,  снијегом заметене. Дочека га ледени дах, </a:t>
            </a:r>
            <a:r>
              <a:rPr lang="sr-Cyrl-RS" sz="2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препријечи</a:t>
            </a:r>
            <a:r>
              <a:rPr lang="sr-Cyrl-RS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 пут </a:t>
            </a:r>
            <a:r>
              <a:rPr lang="sr-Cyrl-RS" sz="2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вјетар</a:t>
            </a:r>
            <a:r>
              <a:rPr lang="sr-Cyrl-RS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Али дјечак не стаде, </a:t>
            </a:r>
            <a:r>
              <a:rPr lang="sr-Cyrl-RS" sz="2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већ </a:t>
            </a:r>
            <a:r>
              <a:rPr lang="sr-Cyrl-RS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храбро крену напријед у снијег и вјетар. Залазио је све дубље у планину. Посртао је, падао, пркосио је </a:t>
            </a:r>
            <a:r>
              <a:rPr lang="sr-Cyrl-RS" sz="2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вјетру</a:t>
            </a:r>
            <a:r>
              <a:rPr lang="sr-Cyrl-RS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Cyrl-RS" sz="2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снијегу</a:t>
            </a:r>
            <a:r>
              <a:rPr lang="sr-Cyrl-RS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леду, јер је одлучио да дозна истину. Дозивао је свог пријатеља, одазивао му се само </a:t>
            </a:r>
            <a:r>
              <a:rPr lang="sr-Cyrl-RS" sz="2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вјетар</a:t>
            </a:r>
            <a:r>
              <a:rPr lang="sr-Cyrl-RS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урликом и јауком. </a:t>
            </a:r>
            <a:br>
              <a:rPr lang="sr-Cyrl-RS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Била је то страшна планина. </a:t>
            </a:r>
            <a:br>
              <a:rPr lang="sr-Cyrl-RS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Била је то несавладива и немилосрдна планина. </a:t>
            </a:r>
            <a:br>
              <a:rPr lang="sr-Cyrl-RS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Дјечак је већ био осуђен. </a:t>
            </a:r>
            <a:r>
              <a:rPr lang="sr-Latn-BA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Latn-BA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Почео је да губи снагу, почео је да га хвата </a:t>
            </a:r>
            <a:r>
              <a:rPr lang="sr-Latn-BA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Latn-BA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слатки сан. Али још је корачао, још је </a:t>
            </a:r>
            <a:r>
              <a:rPr lang="sr-Latn-BA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Latn-BA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пркосио планини.</a:t>
            </a:r>
            <a:r>
              <a:rPr lang="sr-Latn-BA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Latn-BA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Latn-BA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Latn-BA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Latn-BA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Latn-BA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xmlns="" id="{F3DB5B51-44DF-414C-B2F4-20467C50A622}"/>
              </a:ext>
            </a:extLst>
          </p:cNvPr>
          <p:cNvSpPr txBox="1">
            <a:spLocks/>
          </p:cNvSpPr>
          <p:nvPr/>
        </p:nvSpPr>
        <p:spPr>
          <a:xfrm>
            <a:off x="981844" y="0"/>
            <a:ext cx="10585176" cy="72241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BA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sr-Cyrl-RS" b="1" dirty="0">
                <a:latin typeface="Arial" panose="020B0604020202020204" pitchFamily="34" charset="0"/>
                <a:cs typeface="Arial" panose="020B0604020202020204" pitchFamily="34" charset="0"/>
              </a:rPr>
              <a:t>. ПУТ КРОЗ ЛЕДЕНУ ГОРУ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59FCE36-65E6-4049-921C-B20D7BC343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5084" t="22340" b="14828"/>
          <a:stretch/>
        </p:blipFill>
        <p:spPr>
          <a:xfrm>
            <a:off x="8422906" y="3503340"/>
            <a:ext cx="3648172" cy="32403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279333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47" y="836712"/>
            <a:ext cx="12071077" cy="6021288"/>
          </a:xfrm>
          <a:solidFill>
            <a:schemeClr val="accent6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тада се догодило то, неочекивано. </a:t>
            </a:r>
            <a:b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Размакли су се изнад планине облаци, отворили пут сунцу. И, ко зна послије колико година, заиграли су топли зраци по леду и снијегу и почели да их топе, почела је да се буди, да оживљава планина. Дрвеће је стресало своје бијеле и дебеле покриваче.</a:t>
            </a:r>
            <a:r>
              <a:rPr lang="sr-Latn-BA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гле чуда! Запјевала је у шуми птица, па онда друга, трећа... Јавили су се гласови са свих страна, одзвањали су радошћу и срећом. Испод дубоког </a:t>
            </a:r>
            <a:r>
              <a:rPr lang="sr-Cyrl-R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сњежног</a:t>
            </a:r>
            <a:r>
              <a:rPr lang="sr-Cyrl-R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покривача извлачиле су се </a:t>
            </a:r>
            <a:r>
              <a:rPr lang="sr-Cyrl-R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звијери</a:t>
            </a:r>
            <a:r>
              <a:rPr lang="sr-Cyrl-R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извлачили су се многобројни и чудни становници планине. </a:t>
            </a:r>
            <a:r>
              <a:rPr lang="sr-Latn-BA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Latn-BA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Latn-BA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Latn-BA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Latn-BA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Latn-BA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Latn-BA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Latn-BA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Latn-BA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Latn-BA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Latn-BA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Latn-BA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xmlns="" id="{F3DB5B51-44DF-414C-B2F4-20467C50A622}"/>
              </a:ext>
            </a:extLst>
          </p:cNvPr>
          <p:cNvSpPr txBox="1">
            <a:spLocks/>
          </p:cNvSpPr>
          <p:nvPr/>
        </p:nvSpPr>
        <p:spPr>
          <a:xfrm>
            <a:off x="955574" y="0"/>
            <a:ext cx="11233250" cy="7224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BA" sz="28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sr-Cyrl-RS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ЛЕДЕНА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ГОРА СЕ ТОПИ И ОЖИВЉАВА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B883F73-5ADD-490C-9494-1B7E3B3DA93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45940" y="4509119"/>
            <a:ext cx="7974259" cy="21602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089299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914B6AB-2BE7-4E8D-B248-EA0C730793B3}"/>
              </a:ext>
            </a:extLst>
          </p:cNvPr>
          <p:cNvSpPr/>
          <p:nvPr/>
        </p:nvSpPr>
        <p:spPr>
          <a:xfrm>
            <a:off x="189756" y="764704"/>
            <a:ext cx="11521280" cy="586314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sr-Cyrl-RS" sz="2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RS" sz="2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sr-Cyrl-RS" sz="2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Дјечак</a:t>
            </a:r>
            <a:r>
              <a:rPr lang="sr-Cyrl-RS" sz="2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је дозивао свог пса. Пас је неочекивано дотрчао </a:t>
            </a:r>
            <a:r>
              <a:rPr lang="sr-Cyrl-RS" sz="2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дјечаку</a:t>
            </a:r>
            <a:r>
              <a:rPr lang="sr-Cyrl-RS" sz="2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sr-Cyrl-RS" sz="2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– Ту си! Жив си! – ускликнуо је </a:t>
            </a:r>
            <a:r>
              <a:rPr lang="sr-Cyrl-RS" sz="2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дјечак</a:t>
            </a:r>
            <a:r>
              <a:rPr lang="sr-Cyrl-RS" sz="2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sr-Cyrl-RS" sz="2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– Ту сам, пријатељу мој! – потврдио је пас лавежом. </a:t>
            </a:r>
            <a:br>
              <a:rPr lang="sr-Cyrl-RS" sz="2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Није потребно говорити  да  су  били  срећни.</a:t>
            </a:r>
            <a:br>
              <a:rPr lang="sr-Cyrl-RS" sz="2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колико су били срећни што су опет заједно, што </a:t>
            </a:r>
            <a:endParaRPr lang="sr-Latn-BA" sz="25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sz="2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</a:t>
            </a:r>
            <a:r>
              <a:rPr lang="sr-Latn-BA" sz="2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2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могли да напусте планину по којој су се ломиле</a:t>
            </a:r>
            <a:endParaRPr lang="sr-Latn-BA" sz="25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sz="2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ледене громаде, сипале лавине, рушила читава </a:t>
            </a:r>
            <a:endParaRPr lang="sr-Latn-BA" sz="25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sz="2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сњежна</a:t>
            </a:r>
            <a:r>
              <a:rPr lang="sr-Cyrl-RS" sz="2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брда. </a:t>
            </a:r>
            <a:br>
              <a:rPr lang="sr-Cyrl-RS" sz="2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Журили су пријатељи да што прије стигну кући,</a:t>
            </a:r>
            <a:br>
              <a:rPr lang="sr-Cyrl-RS" sz="2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 са њима је кренула у </a:t>
            </a:r>
            <a:r>
              <a:rPr lang="sr-Cyrl-RS" sz="2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свијет</a:t>
            </a:r>
            <a:r>
              <a:rPr lang="sr-Cyrl-RS" sz="2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прича о леденој </a:t>
            </a:r>
            <a:br>
              <a:rPr lang="sr-Cyrl-RS" sz="2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планини, па их је претекла, а куд год су стизали, </a:t>
            </a:r>
            <a:br>
              <a:rPr lang="sr-Cyrl-RS" sz="2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чули су како људи говоре: </a:t>
            </a:r>
            <a:br>
              <a:rPr lang="sr-Cyrl-RS" sz="2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– Један </a:t>
            </a:r>
            <a:r>
              <a:rPr lang="sr-Cyrl-RS" sz="2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дјечак</a:t>
            </a:r>
            <a:r>
              <a:rPr lang="sr-Cyrl-RS" sz="2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је имао велико и топло срце.</a:t>
            </a:r>
            <a:br>
              <a:rPr lang="sr-Cyrl-RS" sz="2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2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sr-Cyrl-RS" sz="2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дјечаково</a:t>
            </a:r>
            <a:r>
              <a:rPr lang="sr-Cyrl-RS" sz="2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срце је отопило ледену гору.</a:t>
            </a:r>
            <a:endParaRPr lang="en-US" sz="25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2AA2226-4AA2-4698-AAA8-53FDADDE28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3650" t="15750" r="7601" b="6552"/>
          <a:stretch/>
        </p:blipFill>
        <p:spPr>
          <a:xfrm>
            <a:off x="8326660" y="2313943"/>
            <a:ext cx="3528392" cy="42789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itle 12">
            <a:extLst>
              <a:ext uri="{FF2B5EF4-FFF2-40B4-BE49-F238E27FC236}">
                <a16:creationId xmlns:a16="http://schemas.microsoft.com/office/drawing/2014/main" xmlns="" id="{B2345807-0DFF-44EF-8C6E-E866F724FBDA}"/>
              </a:ext>
            </a:extLst>
          </p:cNvPr>
          <p:cNvSpPr txBox="1">
            <a:spLocks/>
          </p:cNvSpPr>
          <p:nvPr/>
        </p:nvSpPr>
        <p:spPr>
          <a:xfrm>
            <a:off x="955575" y="0"/>
            <a:ext cx="11233250" cy="7224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BA" sz="35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sr-Cyrl-RS" sz="3500" b="1" dirty="0">
                <a:latin typeface="Arial" panose="020B0604020202020204" pitchFamily="34" charset="0"/>
                <a:cs typeface="Arial" panose="020B0604020202020204" pitchFamily="34" charset="0"/>
              </a:rPr>
              <a:t>. ДЈЕЧАК И ПАС СЕ ПОНОВО СРЕЋУ</a:t>
            </a:r>
            <a:endParaRPr lang="en-US" sz="3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26820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Serenity 16x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TF02801109.potx" id="{B47C65E8-9F73-4C4F-A3C2-84725F71438E}" vid="{CFC30A9F-F7E5-41F4-B6B7-D2E5B79E3BFB}"/>
    </a:ext>
  </a:extLst>
</a:theme>
</file>

<file path=ppt/theme/theme2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1360506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TP102801108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706526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249165-F638-412C-8E0A-DFB7045CA2E0}">
  <ds:schemaRefs>
    <ds:schemaRef ds:uri="4873beb7-5857-4685-be1f-d57550cc96cc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www.w3.org/XML/1998/namespace"/>
    <ds:schemaRef ds:uri="http://purl.org/dc/elements/1.1/"/>
    <ds:schemaRef ds:uri="http://schemas.microsoft.com/office/infopath/2007/PartnerControl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211E33DF-2340-4F4E-B874-B73FEFEBFC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83C129-7B42-490A-AD74-E9303BC76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Serenity nature presentation (widescreen)</Template>
  <TotalTime>275</TotalTime>
  <Words>217</Words>
  <Application>Microsoft Office PowerPoint</Application>
  <PresentationFormat>Custom</PresentationFormat>
  <Paragraphs>33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Serenity 16x9</vt:lpstr>
      <vt:lpstr>Title Layout</vt:lpstr>
      <vt:lpstr>Title Layout</vt:lpstr>
      <vt:lpstr>1. ОПИС ЛЕДЕНЕ ГОРЕ</vt:lpstr>
      <vt:lpstr> Једном у шуму залута пас. Залута и оста.  Не зна се да ли је то био једини пас који је остао негдје у дубоком снијегу  окован ледом, али је сигурно да ниједног другог пса нису толико тражили, нису толико жалили, јер је тај пас имао великог пријатеља – дјечака. И тај дјечак нити је престао да тугује нити је престао да тражи свог вјерног пратиоца.   Узалуд су га тјешили, узалуд су му савјетовали:  – Узми другог пса. Имаћеш опет доброг и вјерног пријатеља.  – Не – одмахивао је главом дјечак.  – Зашто? – питали су га.   – Зато што постоји само један      пас коме дугујем све, који ми је              спасао живот.   И то је била истина.  </vt:lpstr>
      <vt:lpstr>.  Једном су се играли поред ријеке. Он, дјечак, и његов пас.  И наједном, одронила се обала и дјечак је пао у воду.  Брза вода га је понијела у вирове и одвукла би га сигурно да није у воду скочио пас, запливао снажно и извукао пријатеља. И тада је пресрећни дјечак, грлећи свог спасиоца, рекао:  – Ово ти нећу заборавити никад... никад!  Пас је био одан дјечаку. И он је био  радостан што вода није одвукла његовог  пријатеља, што ће опет моћи да се играју  у пољима и луговима, да трче кроз високу  траву и жита, испод дрвећа, да прескачу  јарке и потоке, да трче док се не заморе,  док их не заустави ноћ или невријеме.   И играли су се опет. Дуго, дуго.  </vt:lpstr>
      <vt:lpstr>Али једног јутра дјечак не пронађе свог пријатеља. Дозивао га је и чекао узалуд.   Пошао је да га тражи и тражио га је свуда. Опет узалуд. Пас се није вратио, а дани су пролазили, пролазили...    Дјечак је туговао.   Престао је чак и да се игра, али није  престао да се распитује за свог несталог пријатеља. Све док му непознати путник не рече:   – Ако је твој пас залутао у ледену гору,  немој га више тражити.  – Каква је то гора? – упита дјечак  зачуђено.   Путник откри дјечаку тајну планине  и дјечак одлучи:   – Кренућу да тражим свог пријатеља.  Кренуо је.  </vt:lpstr>
      <vt:lpstr>Путовао је дуго. Газио је пусте равнице, брда и долине, заустављао се само кад је морао, док  не  стиже  у  подножје  планине, облацима  завијене,  снијегом заметене. Дочека га ледени дах, препријечи му пут вјетар. Али дјечак не стаде, већ храбро крену напријед у снијег и вјетар. Залазио је све дубље у планину. Посртао је, падао, пркосио је вјетру, снијегу и леду, јер је одлучио да дозна истину. Дозивао је свог пријатеља, одазивао му се само вјетар урликом и јауком.   Била је то страшна планина.   Била је то несавладива и немилосрдна планина.   Дјечак је већ био осуђен.  Почео је да губи снагу, почео је да га хвата  слатки сан. Али још је корачао, још је  пркосио планини.   </vt:lpstr>
      <vt:lpstr>И тада се догодило то, неочекивано.   Размакли су се изнад планине облаци, отворили пут сунцу. И, ко зна послије колико година, заиграли су топли зраци по леду и снијегу и почели да их топе, почела је да се буди, да оживљава планина. Дрвеће је стресало своје бијеле и дебеле покриваче. И гле чуда! Запјевала је у шуми птица, па онда друга, трећа... Јавили су се гласови са свих страна, одзвањали су радошћу и срећом. Испод дубоког сњежног покривача извлачиле су се звијери, извлачили су се многобројни и чудни становници планине.       </vt:lpstr>
      <vt:lpstr>Slide 9</vt:lpstr>
      <vt:lpstr>        ЦЈЕЛИНЕ ПРИЧЕ:  1. ОПИС ЛЕДЕНЕ ГОРЕ 2. НЕСТАНАК ПСА И ДЈЕЧАКОВА ТУГА 3. ПАС СПАШАВА ДЈЕЧАКА И ДЈЕЧАК МУ ОСТАЈЕ ЗАХВАЛАН 4. ПУТНИК ПРИЧА О ЛЕДЕНОЈ ГОРИ 5. ПУТ КРОЗ ЛЕДЕНУ ГОРУ 6. ЛЕДЕНА ГОРА СЕ ТОПИ И ОЖИВЉАВА 7. ДЈЕЧАК И ПАС СЕ ПОНОВО СРЕЋУ   </vt:lpstr>
      <vt:lpstr>          Задатак за самосталан рад:  Илуструјте једну цјелину приче „Ледена гора“!    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Goran Popović</dc:creator>
  <cp:lastModifiedBy>PC</cp:lastModifiedBy>
  <cp:revision>28</cp:revision>
  <dcterms:created xsi:type="dcterms:W3CDTF">2020-04-26T10:49:17Z</dcterms:created>
  <dcterms:modified xsi:type="dcterms:W3CDTF">2020-04-26T20:20:46Z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