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0" r:id="rId9"/>
    <p:sldId id="264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6152-92C6-45C0-96ED-9736C632E7CF}" type="datetimeFigureOut">
              <a:rPr lang="sr-Cyrl-CS" smtClean="0"/>
              <a:pPr/>
              <a:t>17.5.2020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0B7C-9A6A-42BB-B440-63E383F3603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6152-92C6-45C0-96ED-9736C632E7CF}" type="datetimeFigureOut">
              <a:rPr lang="sr-Cyrl-CS" smtClean="0"/>
              <a:pPr/>
              <a:t>17.5.2020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0B7C-9A6A-42BB-B440-63E383F3603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6152-92C6-45C0-96ED-9736C632E7CF}" type="datetimeFigureOut">
              <a:rPr lang="sr-Cyrl-CS" smtClean="0"/>
              <a:pPr/>
              <a:t>17.5.2020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0B7C-9A6A-42BB-B440-63E383F3603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6152-92C6-45C0-96ED-9736C632E7CF}" type="datetimeFigureOut">
              <a:rPr lang="sr-Cyrl-CS" smtClean="0"/>
              <a:pPr/>
              <a:t>17.5.2020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0B7C-9A6A-42BB-B440-63E383F3603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6152-92C6-45C0-96ED-9736C632E7CF}" type="datetimeFigureOut">
              <a:rPr lang="sr-Cyrl-CS" smtClean="0"/>
              <a:pPr/>
              <a:t>17.5.2020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0B7C-9A6A-42BB-B440-63E383F3603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6152-92C6-45C0-96ED-9736C632E7CF}" type="datetimeFigureOut">
              <a:rPr lang="sr-Cyrl-CS" smtClean="0"/>
              <a:pPr/>
              <a:t>17.5.2020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0B7C-9A6A-42BB-B440-63E383F3603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6152-92C6-45C0-96ED-9736C632E7CF}" type="datetimeFigureOut">
              <a:rPr lang="sr-Cyrl-CS" smtClean="0"/>
              <a:pPr/>
              <a:t>17.5.2020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0B7C-9A6A-42BB-B440-63E383F3603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6152-92C6-45C0-96ED-9736C632E7CF}" type="datetimeFigureOut">
              <a:rPr lang="sr-Cyrl-CS" smtClean="0"/>
              <a:pPr/>
              <a:t>17.5.2020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0B7C-9A6A-42BB-B440-63E383F3603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6152-92C6-45C0-96ED-9736C632E7CF}" type="datetimeFigureOut">
              <a:rPr lang="sr-Cyrl-CS" smtClean="0"/>
              <a:pPr/>
              <a:t>17.5.2020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0B7C-9A6A-42BB-B440-63E383F3603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6152-92C6-45C0-96ED-9736C632E7CF}" type="datetimeFigureOut">
              <a:rPr lang="sr-Cyrl-CS" smtClean="0"/>
              <a:pPr/>
              <a:t>17.5.2020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0B7C-9A6A-42BB-B440-63E383F3603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6152-92C6-45C0-96ED-9736C632E7CF}" type="datetimeFigureOut">
              <a:rPr lang="sr-Cyrl-CS" smtClean="0"/>
              <a:pPr/>
              <a:t>17.5.2020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0B7C-9A6A-42BB-B440-63E383F3603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46152-92C6-45C0-96ED-9736C632E7CF}" type="datetimeFigureOut">
              <a:rPr lang="sr-Cyrl-CS" smtClean="0"/>
              <a:pPr/>
              <a:t>17.5.2020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C0B7C-9A6A-42BB-B440-63E383F3603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CS"/>
          </a:p>
        </p:txBody>
      </p:sp>
      <p:pic>
        <p:nvPicPr>
          <p:cNvPr id="4" name="Picture 3" descr="vector-children-on-blank-chalkbo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20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2276872"/>
            <a:ext cx="49191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4000" b="1" dirty="0" smtClean="0">
                <a:solidFill>
                  <a:schemeClr val="bg1"/>
                </a:solidFill>
              </a:rPr>
              <a:t>ДЈЕЉИВОСТ БРОЈЕВА</a:t>
            </a:r>
          </a:p>
          <a:p>
            <a:pPr algn="ctr"/>
            <a:r>
              <a:rPr lang="sr-Cyrl-ME" sz="4000" b="1" dirty="0" smtClean="0">
                <a:solidFill>
                  <a:schemeClr val="bg1"/>
                </a:solidFill>
              </a:rPr>
              <a:t>САДРЖАВАЊЕ</a:t>
            </a:r>
            <a:endParaRPr lang="sr-Cyrl-C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/>
          </a:p>
        </p:txBody>
      </p:sp>
      <p:pic>
        <p:nvPicPr>
          <p:cNvPr id="4" name="Content Placeholder 3" descr="chalkboard-clipart-elementary-school-2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-243408"/>
            <a:ext cx="9865096" cy="7344816"/>
          </a:xfrm>
        </p:spPr>
      </p:pic>
      <p:sp>
        <p:nvSpPr>
          <p:cNvPr id="5" name="TextBox 4"/>
          <p:cNvSpPr txBox="1"/>
          <p:nvPr/>
        </p:nvSpPr>
        <p:spPr>
          <a:xfrm>
            <a:off x="323528" y="620688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ME" sz="2400" b="1" dirty="0" smtClean="0">
                <a:solidFill>
                  <a:schemeClr val="bg1"/>
                </a:solidFill>
              </a:rPr>
              <a:t>Милица има 6 колача са чоколадом. Колико ће јој бити потребно тањира ако на сваки треба да стави по 3 колача?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4005064"/>
            <a:ext cx="6176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 smtClean="0">
                <a:solidFill>
                  <a:schemeClr val="bg1"/>
                </a:solidFill>
              </a:rPr>
              <a:t> Биће јој потребна два тањира јер је 6 : 3 = 2.</a:t>
            </a:r>
          </a:p>
          <a:p>
            <a:endParaRPr lang="sr-Cyrl-C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509120"/>
            <a:ext cx="4615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 smtClean="0">
                <a:solidFill>
                  <a:schemeClr val="bg1"/>
                </a:solidFill>
              </a:rPr>
              <a:t>Број 3 се у броју 6 садржи 2 пута.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5085184"/>
            <a:ext cx="8555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 smtClean="0">
                <a:solidFill>
                  <a:schemeClr val="bg1"/>
                </a:solidFill>
              </a:rPr>
              <a:t>Број 3 је </a:t>
            </a:r>
            <a:r>
              <a:rPr lang="sr-Cyrl-ME" sz="2400" b="1" dirty="0" smtClean="0">
                <a:solidFill>
                  <a:srgbClr val="FFFF00"/>
                </a:solidFill>
              </a:rPr>
              <a:t>дјелилац</a:t>
            </a:r>
            <a:r>
              <a:rPr lang="sr-Cyrl-ME" sz="2400" b="1" dirty="0" smtClean="0">
                <a:solidFill>
                  <a:srgbClr val="92D050"/>
                </a:solidFill>
              </a:rPr>
              <a:t> </a:t>
            </a:r>
            <a:r>
              <a:rPr lang="sr-Cyrl-ME" sz="2400" b="1" dirty="0" smtClean="0">
                <a:solidFill>
                  <a:schemeClr val="bg1"/>
                </a:solidFill>
              </a:rPr>
              <a:t>(</a:t>
            </a:r>
            <a:r>
              <a:rPr lang="sr-Cyrl-ME" sz="2400" b="1" dirty="0" smtClean="0">
                <a:solidFill>
                  <a:srgbClr val="FFFF00"/>
                </a:solidFill>
              </a:rPr>
              <a:t>Д</a:t>
            </a:r>
            <a:r>
              <a:rPr lang="sr-Cyrl-ME" sz="2400" b="1" dirty="0" smtClean="0">
                <a:solidFill>
                  <a:schemeClr val="bg1"/>
                </a:solidFill>
              </a:rPr>
              <a:t>) броја 6, </a:t>
            </a:r>
            <a:r>
              <a:rPr lang="sr-Cyrl-CS" sz="2400" b="1" dirty="0" smtClean="0">
                <a:solidFill>
                  <a:schemeClr val="bg1"/>
                </a:solidFill>
              </a:rPr>
              <a:t>а</a:t>
            </a:r>
            <a:r>
              <a:rPr lang="sr-Cyrl-ME" sz="2400" b="1" dirty="0" smtClean="0">
                <a:solidFill>
                  <a:schemeClr val="bg1"/>
                </a:solidFill>
              </a:rPr>
              <a:t> број 6 је </a:t>
            </a:r>
            <a:r>
              <a:rPr lang="sr-Cyrl-M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садржалац</a:t>
            </a:r>
            <a:r>
              <a:rPr lang="sr-Cyrl-ME" sz="2400" b="1" dirty="0" smtClean="0">
                <a:solidFill>
                  <a:srgbClr val="FF0000"/>
                </a:solidFill>
              </a:rPr>
              <a:t> </a:t>
            </a:r>
            <a:r>
              <a:rPr lang="sr-Cyrl-ME" sz="2400" b="1" dirty="0" smtClean="0">
                <a:solidFill>
                  <a:schemeClr val="bg1"/>
                </a:solidFill>
              </a:rPr>
              <a:t>(</a:t>
            </a:r>
            <a:r>
              <a:rPr lang="sr-Cyrl-M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</a:t>
            </a:r>
            <a:r>
              <a:rPr lang="sr-Cyrl-ME" sz="2400" b="1" dirty="0" smtClean="0">
                <a:solidFill>
                  <a:schemeClr val="bg1"/>
                </a:solidFill>
              </a:rPr>
              <a:t>) броја 3.</a:t>
            </a:r>
            <a:endParaRPr lang="sr-Cyrl-CS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oie_transparent (7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636912"/>
            <a:ext cx="2361602" cy="1147192"/>
          </a:xfrm>
          <a:prstGeom prst="rect">
            <a:avLst/>
          </a:prstGeom>
        </p:spPr>
      </p:pic>
      <p:pic>
        <p:nvPicPr>
          <p:cNvPr id="17" name="Picture 16" descr="oie_transparent (7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636912"/>
            <a:ext cx="2361602" cy="1147192"/>
          </a:xfrm>
          <a:prstGeom prst="rect">
            <a:avLst/>
          </a:prstGeom>
        </p:spPr>
      </p:pic>
      <p:pic>
        <p:nvPicPr>
          <p:cNvPr id="10" name="Picture 9" descr="oie_transparent (74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1340768"/>
            <a:ext cx="720079" cy="782429"/>
          </a:xfrm>
          <a:prstGeom prst="rect">
            <a:avLst/>
          </a:prstGeom>
        </p:spPr>
      </p:pic>
      <p:pic>
        <p:nvPicPr>
          <p:cNvPr id="11" name="Picture 10" descr="oie_transparent (74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340768"/>
            <a:ext cx="720079" cy="782429"/>
          </a:xfrm>
          <a:prstGeom prst="rect">
            <a:avLst/>
          </a:prstGeom>
        </p:spPr>
      </p:pic>
      <p:pic>
        <p:nvPicPr>
          <p:cNvPr id="13" name="Picture 12" descr="oie_transparent (74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340768"/>
            <a:ext cx="720079" cy="782429"/>
          </a:xfrm>
          <a:prstGeom prst="rect">
            <a:avLst/>
          </a:prstGeom>
        </p:spPr>
      </p:pic>
      <p:pic>
        <p:nvPicPr>
          <p:cNvPr id="14" name="Picture 13" descr="oie_transparent (74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1340768"/>
            <a:ext cx="720079" cy="782429"/>
          </a:xfrm>
          <a:prstGeom prst="rect">
            <a:avLst/>
          </a:prstGeom>
        </p:spPr>
      </p:pic>
      <p:pic>
        <p:nvPicPr>
          <p:cNvPr id="15" name="Picture 14" descr="oie_transparent (74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340768"/>
            <a:ext cx="720079" cy="782429"/>
          </a:xfrm>
          <a:prstGeom prst="rect">
            <a:avLst/>
          </a:prstGeom>
        </p:spPr>
      </p:pic>
      <p:pic>
        <p:nvPicPr>
          <p:cNvPr id="12" name="Picture 11" descr="oie_transparent (74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340768"/>
            <a:ext cx="720079" cy="782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4788 L 0.0158 0.205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8797E-6 L -0.00782 0.1679 " pathEditMode="relative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2683 L -0.02344 0.2051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8797E-6 L 0.10225 0.18895 " pathEditMode="relative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8797E-6 L 0.09462 0.15749 " pathEditMode="relative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67345E-6 L 0.07882 0.1993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/>
          </a:p>
        </p:txBody>
      </p:sp>
      <p:pic>
        <p:nvPicPr>
          <p:cNvPr id="4" name="Content Placeholder 3" descr="chalkboard-clipart-elementary-school-2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-171400"/>
            <a:ext cx="9793087" cy="7272808"/>
          </a:xfrm>
        </p:spPr>
      </p:pic>
      <p:sp>
        <p:nvSpPr>
          <p:cNvPr id="5" name="TextBox 4"/>
          <p:cNvSpPr txBox="1"/>
          <p:nvPr/>
        </p:nvSpPr>
        <p:spPr>
          <a:xfrm>
            <a:off x="170710" y="548680"/>
            <a:ext cx="8973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 smtClean="0">
                <a:solidFill>
                  <a:schemeClr val="bg1"/>
                </a:solidFill>
              </a:rPr>
              <a:t>Мама је добила 7 тулипана. Замислила је да у једну жардињеру</a:t>
            </a:r>
          </a:p>
          <a:p>
            <a:pPr algn="ctr"/>
            <a:r>
              <a:rPr lang="sr-Cyrl-CS" sz="2400" b="1" dirty="0" smtClean="0">
                <a:solidFill>
                  <a:schemeClr val="bg1"/>
                </a:solidFill>
              </a:rPr>
              <a:t>з</a:t>
            </a:r>
            <a:r>
              <a:rPr lang="sr-Cyrl-ME" sz="2400" b="1" dirty="0" smtClean="0">
                <a:solidFill>
                  <a:schemeClr val="bg1"/>
                </a:solidFill>
              </a:rPr>
              <a:t>асади по 2 тулипана. Колико ће јој жардињера бити потребно?</a:t>
            </a:r>
            <a:endParaRPr lang="sr-Cyrl-CS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oie_transparent (77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484784"/>
            <a:ext cx="589520" cy="1008112"/>
          </a:xfrm>
          <a:prstGeom prst="rect">
            <a:avLst/>
          </a:prstGeom>
        </p:spPr>
      </p:pic>
      <p:pic>
        <p:nvPicPr>
          <p:cNvPr id="13" name="Picture 12" descr="oie_transparent (80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780928"/>
            <a:ext cx="1872208" cy="762372"/>
          </a:xfrm>
          <a:prstGeom prst="rect">
            <a:avLst/>
          </a:prstGeom>
        </p:spPr>
      </p:pic>
      <p:pic>
        <p:nvPicPr>
          <p:cNvPr id="8" name="Picture 7" descr="oie_transparent (77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556792"/>
            <a:ext cx="589520" cy="1008112"/>
          </a:xfrm>
          <a:prstGeom prst="rect">
            <a:avLst/>
          </a:prstGeom>
        </p:spPr>
      </p:pic>
      <p:pic>
        <p:nvPicPr>
          <p:cNvPr id="12" name="Picture 11" descr="oie_transparent (76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1484784"/>
            <a:ext cx="801208" cy="1008112"/>
          </a:xfrm>
          <a:prstGeom prst="rect">
            <a:avLst/>
          </a:prstGeom>
        </p:spPr>
      </p:pic>
      <p:pic>
        <p:nvPicPr>
          <p:cNvPr id="15" name="Picture 14" descr="oie_transparent (80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780928"/>
            <a:ext cx="1872208" cy="762372"/>
          </a:xfrm>
          <a:prstGeom prst="rect">
            <a:avLst/>
          </a:prstGeom>
        </p:spPr>
      </p:pic>
      <p:pic>
        <p:nvPicPr>
          <p:cNvPr id="16" name="Picture 15" descr="oie_transparent (80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2780928"/>
            <a:ext cx="1872208" cy="762372"/>
          </a:xfrm>
          <a:prstGeom prst="rect">
            <a:avLst/>
          </a:prstGeom>
        </p:spPr>
      </p:pic>
      <p:pic>
        <p:nvPicPr>
          <p:cNvPr id="6" name="Picture 5" descr="oie_transparent (77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556792"/>
            <a:ext cx="589520" cy="1008112"/>
          </a:xfrm>
          <a:prstGeom prst="rect">
            <a:avLst/>
          </a:prstGeom>
        </p:spPr>
      </p:pic>
      <p:pic>
        <p:nvPicPr>
          <p:cNvPr id="11" name="Picture 10" descr="oie_transparent (76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1484784"/>
            <a:ext cx="801208" cy="1008112"/>
          </a:xfrm>
          <a:prstGeom prst="rect">
            <a:avLst/>
          </a:prstGeom>
        </p:spPr>
      </p:pic>
      <p:pic>
        <p:nvPicPr>
          <p:cNvPr id="10" name="Picture 9" descr="oie_transparent (77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484784"/>
            <a:ext cx="589520" cy="1008112"/>
          </a:xfrm>
          <a:prstGeom prst="rect">
            <a:avLst/>
          </a:prstGeom>
        </p:spPr>
      </p:pic>
      <p:pic>
        <p:nvPicPr>
          <p:cNvPr id="7" name="Picture 6" descr="oie_transparent (76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1484784"/>
            <a:ext cx="801208" cy="1008112"/>
          </a:xfrm>
          <a:prstGeom prst="rect">
            <a:avLst/>
          </a:prstGeom>
        </p:spPr>
      </p:pic>
      <p:sp>
        <p:nvSpPr>
          <p:cNvPr id="19" name="Arc 18"/>
          <p:cNvSpPr/>
          <p:nvPr/>
        </p:nvSpPr>
        <p:spPr>
          <a:xfrm>
            <a:off x="7092280" y="1340768"/>
            <a:ext cx="936104" cy="1440160"/>
          </a:xfrm>
          <a:prstGeom prst="arc">
            <a:avLst>
              <a:gd name="adj1" fmla="val 16200000"/>
              <a:gd name="adj2" fmla="val 16149151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Cyrl-C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501008"/>
            <a:ext cx="8826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 smtClean="0">
                <a:solidFill>
                  <a:schemeClr val="bg1"/>
                </a:solidFill>
              </a:rPr>
              <a:t>    Биће јој потребене 3 жардињере и остаје 1 незасађен тулипан </a:t>
            </a:r>
          </a:p>
          <a:p>
            <a:r>
              <a:rPr lang="sr-Cyrl-ME" sz="2400" b="1" dirty="0">
                <a:solidFill>
                  <a:schemeClr val="bg1"/>
                </a:solidFill>
              </a:rPr>
              <a:t> </a:t>
            </a:r>
            <a:r>
              <a:rPr lang="sr-Cyrl-ME" sz="2400" b="1" dirty="0" smtClean="0">
                <a:solidFill>
                  <a:schemeClr val="bg1"/>
                </a:solidFill>
              </a:rPr>
              <a:t>   јер је </a:t>
            </a:r>
            <a:r>
              <a:rPr lang="sr-Cyrl-ME" sz="2400" b="1" u="sng" dirty="0" smtClean="0">
                <a:solidFill>
                  <a:schemeClr val="bg1"/>
                </a:solidFill>
              </a:rPr>
              <a:t>7 : 2 = 3  (1)</a:t>
            </a:r>
            <a:r>
              <a:rPr lang="sr-Cyrl-ME" sz="2400" b="1" dirty="0" smtClean="0">
                <a:solidFill>
                  <a:schemeClr val="bg1"/>
                </a:solidFill>
              </a:rPr>
              <a:t>.</a:t>
            </a:r>
            <a:endParaRPr lang="sr-Cyrl-CS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520" y="4653136"/>
            <a:ext cx="6442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 smtClean="0">
                <a:solidFill>
                  <a:schemeClr val="bg1"/>
                </a:solidFill>
              </a:rPr>
              <a:t>Број 2 се садржи 3 пута у броју 7 и остатак је 1.</a:t>
            </a:r>
          </a:p>
          <a:p>
            <a:endParaRPr lang="sr-Cyrl-CS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1520" y="5157192"/>
            <a:ext cx="4099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 smtClean="0">
                <a:solidFill>
                  <a:schemeClr val="bg1"/>
                </a:solidFill>
              </a:rPr>
              <a:t>Број 2 </a:t>
            </a:r>
            <a:r>
              <a:rPr lang="sr-Cyrl-ME" sz="2400" b="1" dirty="0" smtClean="0">
                <a:solidFill>
                  <a:srgbClr val="FFFF00"/>
                </a:solidFill>
              </a:rPr>
              <a:t>није дјелилац </a:t>
            </a:r>
            <a:r>
              <a:rPr lang="sr-Cyrl-ME" sz="2400" b="1" dirty="0" smtClean="0">
                <a:solidFill>
                  <a:schemeClr val="bg1"/>
                </a:solidFill>
              </a:rPr>
              <a:t>броја 7. </a:t>
            </a:r>
            <a:endParaRPr lang="sr-Cyrl-CS" sz="2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4293096"/>
            <a:ext cx="5810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 smtClean="0">
                <a:solidFill>
                  <a:schemeClr val="bg1"/>
                </a:solidFill>
              </a:rPr>
              <a:t>То можемо провјерити: </a:t>
            </a:r>
            <a:r>
              <a:rPr lang="sr-Cyrl-ME" sz="2400" b="1" u="sng" dirty="0" smtClean="0">
                <a:solidFill>
                  <a:schemeClr val="bg1"/>
                </a:solidFill>
              </a:rPr>
              <a:t>3 </a:t>
            </a:r>
            <a:r>
              <a:rPr lang="sr-Cyrl-ME" sz="2400" b="1" u="sng" dirty="0" smtClean="0">
                <a:solidFill>
                  <a:schemeClr val="bg1"/>
                </a:solidFill>
                <a:sym typeface="Symbol"/>
              </a:rPr>
              <a:t></a:t>
            </a:r>
            <a:r>
              <a:rPr lang="sr-Cyrl-ME" sz="2400" b="1" u="sng" dirty="0" smtClean="0">
                <a:solidFill>
                  <a:schemeClr val="bg1"/>
                </a:solidFill>
              </a:rPr>
              <a:t> 2 + 1 = 6 + 1 = 7</a:t>
            </a:r>
            <a:endParaRPr lang="sr-Cyrl-C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0.01063 L 0.00729 0.0735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8.29787E-6 L -0.02361 0.07331 " pathEditMode="relative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0.01063 L 0.01493 0.073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3 0.00023 L -0.00452 0.0735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0.00023 L 0.05451 0.0735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0.00023 L 0.02726 0.0841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 animBg="1"/>
      <p:bldP spid="21" grpId="0"/>
      <p:bldP spid="23" grpId="0"/>
      <p:bldP spid="24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/>
          </a:p>
        </p:txBody>
      </p:sp>
      <p:pic>
        <p:nvPicPr>
          <p:cNvPr id="4" name="Content Placeholder 3" descr="chalkboard-clipart-elementary-school-2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0568" y="-171400"/>
            <a:ext cx="10081120" cy="7272807"/>
          </a:xfrm>
        </p:spPr>
      </p:pic>
      <p:sp>
        <p:nvSpPr>
          <p:cNvPr id="5" name="TextBox 4"/>
          <p:cNvSpPr txBox="1"/>
          <p:nvPr/>
        </p:nvSpPr>
        <p:spPr>
          <a:xfrm>
            <a:off x="2699792" y="476672"/>
            <a:ext cx="3212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ME" sz="2400" b="1" dirty="0" smtClean="0">
                <a:solidFill>
                  <a:schemeClr val="bg1"/>
                </a:solidFill>
              </a:rPr>
              <a:t>Задаци за утврђивање</a:t>
            </a:r>
            <a:endParaRPr lang="sr-Cyrl-C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340768"/>
            <a:ext cx="83654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sr-Cyrl-ME" sz="2400" b="1" dirty="0" smtClean="0">
                <a:solidFill>
                  <a:schemeClr val="bg1"/>
                </a:solidFill>
              </a:rPr>
              <a:t>Провјери дијељењем да ли је 7 дјелилац бројева 16 и 25.</a:t>
            </a:r>
          </a:p>
          <a:p>
            <a:pPr marL="457200" indent="-457200"/>
            <a:r>
              <a:rPr lang="sr-Cyrl-ME" sz="2400" b="1" dirty="0">
                <a:solidFill>
                  <a:schemeClr val="bg1"/>
                </a:solidFill>
              </a:rPr>
              <a:t> </a:t>
            </a:r>
            <a:r>
              <a:rPr lang="sr-Cyrl-ME" sz="2400" b="1" dirty="0" smtClean="0">
                <a:solidFill>
                  <a:schemeClr val="bg1"/>
                </a:solidFill>
              </a:rPr>
              <a:t>      Шта закључујеш?</a:t>
            </a:r>
            <a:endParaRPr lang="sr-Cyrl-C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2348880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 smtClean="0">
                <a:solidFill>
                  <a:schemeClr val="bg1"/>
                </a:solidFill>
              </a:rPr>
              <a:t>16 : 7 = 2  (2)</a:t>
            </a:r>
            <a:endParaRPr lang="sr-Cyrl-C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3284984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 smtClean="0">
                <a:solidFill>
                  <a:schemeClr val="bg1"/>
                </a:solidFill>
              </a:rPr>
              <a:t>25 : 7 = 3  (4)</a:t>
            </a:r>
            <a:endParaRPr lang="sr-Cyrl-C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4077072"/>
            <a:ext cx="5113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 smtClean="0">
                <a:solidFill>
                  <a:schemeClr val="bg1"/>
                </a:solidFill>
              </a:rPr>
              <a:t>Број 7 није дјелилац бројева 16 и 25.</a:t>
            </a:r>
            <a:endParaRPr lang="sr-Cyrl-C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1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/>
          </a:p>
        </p:txBody>
      </p:sp>
      <p:pic>
        <p:nvPicPr>
          <p:cNvPr id="4" name="Content Placeholder 3" descr="chalkboard-clipart-elementary-school-2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-243408"/>
            <a:ext cx="9865095" cy="7344815"/>
          </a:xfrm>
        </p:spPr>
      </p:pic>
      <p:sp>
        <p:nvSpPr>
          <p:cNvPr id="5" name="TextBox 4"/>
          <p:cNvSpPr txBox="1"/>
          <p:nvPr/>
        </p:nvSpPr>
        <p:spPr>
          <a:xfrm>
            <a:off x="611560" y="476672"/>
            <a:ext cx="68856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 smtClean="0">
                <a:solidFill>
                  <a:schemeClr val="bg1"/>
                </a:solidFill>
              </a:rPr>
              <a:t>2. Колико се пута у броју 24 садрже дати бројеви:</a:t>
            </a:r>
          </a:p>
          <a:p>
            <a:endParaRPr lang="sr-Cyrl-ME" sz="2400" b="1" dirty="0">
              <a:solidFill>
                <a:schemeClr val="bg1"/>
              </a:solidFill>
            </a:endParaRPr>
          </a:p>
          <a:p>
            <a:r>
              <a:rPr lang="sr-Cyrl-ME" sz="2400" b="1" dirty="0" smtClean="0">
                <a:solidFill>
                  <a:schemeClr val="bg1"/>
                </a:solidFill>
              </a:rPr>
              <a:t>8</a:t>
            </a:r>
            <a:endParaRPr lang="sr-Cyrl-ME" sz="2400" b="1" dirty="0">
              <a:solidFill>
                <a:schemeClr val="bg1"/>
              </a:solidFill>
            </a:endParaRPr>
          </a:p>
          <a:p>
            <a:r>
              <a:rPr lang="sr-Cyrl-ME" sz="2400" b="1" dirty="0" smtClean="0">
                <a:solidFill>
                  <a:schemeClr val="bg1"/>
                </a:solidFill>
              </a:rPr>
              <a:t>4</a:t>
            </a:r>
          </a:p>
          <a:p>
            <a:r>
              <a:rPr lang="sr-Cyrl-ME" sz="2400" b="1" dirty="0">
                <a:solidFill>
                  <a:schemeClr val="bg1"/>
                </a:solidFill>
              </a:rPr>
              <a:t>2</a:t>
            </a:r>
            <a:endParaRPr lang="sr-Cyrl-ME" sz="24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1196752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 smtClean="0">
                <a:solidFill>
                  <a:schemeClr val="bg1"/>
                </a:solidFill>
              </a:rPr>
              <a:t>24 : 8 = 3</a:t>
            </a:r>
            <a:endParaRPr lang="sr-Cyrl-C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1196752"/>
            <a:ext cx="4771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 smtClean="0">
                <a:solidFill>
                  <a:schemeClr val="bg1"/>
                </a:solidFill>
              </a:rPr>
              <a:t>Број 8 се у броју 24 </a:t>
            </a:r>
            <a:r>
              <a:rPr lang="sr-Cyrl-M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садржи</a:t>
            </a:r>
            <a:r>
              <a:rPr lang="sr-Cyrl-ME" sz="2400" b="1" dirty="0" smtClean="0">
                <a:solidFill>
                  <a:schemeClr val="bg1"/>
                </a:solidFill>
              </a:rPr>
              <a:t> 3 пута.</a:t>
            </a:r>
            <a:endParaRPr lang="sr-Cyrl-C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1556792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 smtClean="0">
                <a:solidFill>
                  <a:schemeClr val="bg1"/>
                </a:solidFill>
              </a:rPr>
              <a:t>24 : 4 = 6</a:t>
            </a:r>
            <a:endParaRPr lang="sr-Cyrl-C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1556792"/>
            <a:ext cx="4771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 smtClean="0">
                <a:solidFill>
                  <a:schemeClr val="bg1"/>
                </a:solidFill>
              </a:rPr>
              <a:t>Број 4 се у броју 24 </a:t>
            </a:r>
            <a:r>
              <a:rPr lang="sr-Cyrl-M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садржи</a:t>
            </a:r>
            <a:r>
              <a:rPr lang="sr-Cyrl-ME" sz="2400" b="1" dirty="0" smtClean="0">
                <a:solidFill>
                  <a:schemeClr val="bg1"/>
                </a:solidFill>
              </a:rPr>
              <a:t> 6 пута.</a:t>
            </a:r>
            <a:endParaRPr lang="sr-Cyrl-C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1916832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 smtClean="0">
                <a:solidFill>
                  <a:schemeClr val="bg1"/>
                </a:solidFill>
              </a:rPr>
              <a:t>24 : 2 = 12</a:t>
            </a:r>
            <a:endParaRPr lang="sr-Cyrl-CS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3808" y="1916832"/>
            <a:ext cx="4926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 smtClean="0">
                <a:solidFill>
                  <a:schemeClr val="bg1"/>
                </a:solidFill>
              </a:rPr>
              <a:t>Број 2 се у броју 24 </a:t>
            </a:r>
            <a:r>
              <a:rPr lang="sr-Cyrl-M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садржи</a:t>
            </a:r>
            <a:r>
              <a:rPr lang="sr-Cyrl-ME" sz="2400" b="1" dirty="0" smtClean="0">
                <a:solidFill>
                  <a:schemeClr val="bg1"/>
                </a:solidFill>
              </a:rPr>
              <a:t> 12 пута.</a:t>
            </a:r>
            <a:endParaRPr lang="sr-Cyrl-C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2708920"/>
            <a:ext cx="4780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 smtClean="0">
                <a:solidFill>
                  <a:schemeClr val="bg1"/>
                </a:solidFill>
              </a:rPr>
              <a:t>3. Колико седмица има у </a:t>
            </a:r>
            <a:r>
              <a:rPr lang="en-US" sz="2400" b="1" dirty="0" smtClean="0">
                <a:solidFill>
                  <a:schemeClr val="bg1"/>
                </a:solidFill>
              </a:rPr>
              <a:t>42</a:t>
            </a:r>
            <a:r>
              <a:rPr lang="sr-Cyrl-ME" sz="2400" b="1" dirty="0" smtClean="0">
                <a:solidFill>
                  <a:schemeClr val="bg1"/>
                </a:solidFill>
              </a:rPr>
              <a:t> дана?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8" y="3645024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42</a:t>
            </a:r>
            <a:r>
              <a:rPr lang="sr-Cyrl-ME" sz="2400" b="1" dirty="0" smtClean="0">
                <a:solidFill>
                  <a:schemeClr val="bg1"/>
                </a:solidFill>
              </a:rPr>
              <a:t> : 7 = </a:t>
            </a:r>
            <a:r>
              <a:rPr lang="en-US" sz="2400" b="1" dirty="0" smtClean="0">
                <a:solidFill>
                  <a:schemeClr val="bg1"/>
                </a:solidFill>
              </a:rPr>
              <a:t>6</a:t>
            </a:r>
            <a:endParaRPr lang="sr-Cyrl-C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608" y="4581128"/>
            <a:ext cx="3617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 smtClean="0">
                <a:solidFill>
                  <a:schemeClr val="bg1"/>
                </a:solidFill>
              </a:rPr>
              <a:t>У 42 дана има </a:t>
            </a:r>
            <a:r>
              <a:rPr lang="en-US" sz="2400" b="1" dirty="0" smtClean="0">
                <a:solidFill>
                  <a:schemeClr val="bg1"/>
                </a:solidFill>
              </a:rPr>
              <a:t>6</a:t>
            </a:r>
            <a:r>
              <a:rPr lang="sr-Cyrl-ME" sz="2400" b="1" dirty="0" smtClean="0">
                <a:solidFill>
                  <a:schemeClr val="bg1"/>
                </a:solidFill>
              </a:rPr>
              <a:t> седмица.</a:t>
            </a:r>
            <a:endParaRPr lang="sr-Cyrl-C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/>
      <p:bldP spid="9" grpId="0"/>
      <p:bldP spid="10" grpId="1"/>
      <p:bldP spid="11" grpId="0"/>
      <p:bldP spid="12" grpId="0"/>
      <p:bldP spid="13" grpId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/>
          </a:p>
        </p:txBody>
      </p:sp>
      <p:pic>
        <p:nvPicPr>
          <p:cNvPr id="4" name="Content Placeholder 3" descr="chalkboard-clipart-elementary-school-2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6" y="-171400"/>
            <a:ext cx="9721079" cy="7272807"/>
          </a:xfrm>
        </p:spPr>
      </p:pic>
      <p:sp>
        <p:nvSpPr>
          <p:cNvPr id="5" name="TextBox 4"/>
          <p:cNvSpPr txBox="1"/>
          <p:nvPr/>
        </p:nvSpPr>
        <p:spPr>
          <a:xfrm>
            <a:off x="755576" y="764704"/>
            <a:ext cx="6100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>
                <a:solidFill>
                  <a:schemeClr val="bg1"/>
                </a:solidFill>
              </a:rPr>
              <a:t>4</a:t>
            </a:r>
            <a:r>
              <a:rPr lang="sr-Cyrl-ME" sz="2400" b="1" dirty="0" smtClean="0">
                <a:solidFill>
                  <a:schemeClr val="bg1"/>
                </a:solidFill>
              </a:rPr>
              <a:t>. Заокружи бројеве који нису дјељиви са 4.</a:t>
            </a:r>
            <a:endParaRPr lang="sr-Cyrl-CS" sz="24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7664" y="1844824"/>
            <a:ext cx="5832648" cy="34563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>
              <a:buAutoNum type="arabicPlain" startAt="22"/>
            </a:pPr>
            <a:r>
              <a:rPr lang="sr-Cyrl-ME" sz="2800" b="1" dirty="0" smtClean="0">
                <a:solidFill>
                  <a:schemeClr val="tx1"/>
                </a:solidFill>
              </a:rPr>
              <a:t>       40          56         49           13</a:t>
            </a:r>
          </a:p>
          <a:p>
            <a:pPr marL="514350" indent="-514350" algn="ctr">
              <a:buAutoNum type="arabicPlain" startAt="22"/>
            </a:pPr>
            <a:endParaRPr lang="sr-Cyrl-ME" sz="2800" b="1" dirty="0">
              <a:solidFill>
                <a:schemeClr val="tx1"/>
              </a:solidFill>
            </a:endParaRPr>
          </a:p>
          <a:p>
            <a:pPr marL="514350" indent="-514350" algn="ctr">
              <a:buAutoNum type="arabicPlain" startAt="22"/>
            </a:pPr>
            <a:r>
              <a:rPr lang="sr-Cyrl-ME" sz="2800" b="1" dirty="0" smtClean="0">
                <a:solidFill>
                  <a:schemeClr val="tx1"/>
                </a:solidFill>
              </a:rPr>
              <a:t>        16         33         10</a:t>
            </a:r>
          </a:p>
          <a:p>
            <a:pPr marL="514350" indent="-514350" algn="ctr">
              <a:buAutoNum type="arabicPlain" startAt="22"/>
            </a:pPr>
            <a:endParaRPr lang="sr-Cyrl-ME" sz="2800" b="1" dirty="0">
              <a:solidFill>
                <a:schemeClr val="tx1"/>
              </a:solidFill>
            </a:endParaRPr>
          </a:p>
          <a:p>
            <a:pPr marL="514350" indent="-514350" algn="ctr">
              <a:buAutoNum type="arabicPlain" startAt="22"/>
            </a:pPr>
            <a:r>
              <a:rPr lang="sr-Cyrl-ME" sz="2800" b="1" dirty="0" smtClean="0">
                <a:solidFill>
                  <a:schemeClr val="tx1"/>
                </a:solidFill>
              </a:rPr>
              <a:t>         19            32                         </a:t>
            </a:r>
            <a:endParaRPr lang="sr-Cyrl-CS" sz="2800" b="1" dirty="0">
              <a:solidFill>
                <a:schemeClr val="tx1"/>
              </a:solidFill>
            </a:endParaRPr>
          </a:p>
        </p:txBody>
      </p:sp>
      <p:sp>
        <p:nvSpPr>
          <p:cNvPr id="7" name="Arc 6"/>
          <p:cNvSpPr/>
          <p:nvPr/>
        </p:nvSpPr>
        <p:spPr>
          <a:xfrm>
            <a:off x="1907704" y="2420888"/>
            <a:ext cx="504056" cy="648072"/>
          </a:xfrm>
          <a:prstGeom prst="arc">
            <a:avLst>
              <a:gd name="adj1" fmla="val 16200000"/>
              <a:gd name="adj2" fmla="val 16040376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8" name="Arc 7"/>
          <p:cNvSpPr/>
          <p:nvPr/>
        </p:nvSpPr>
        <p:spPr>
          <a:xfrm>
            <a:off x="5220072" y="2420888"/>
            <a:ext cx="504056" cy="648072"/>
          </a:xfrm>
          <a:prstGeom prst="arc">
            <a:avLst>
              <a:gd name="adj1" fmla="val 16200000"/>
              <a:gd name="adj2" fmla="val 16040376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9" name="Arc 8"/>
          <p:cNvSpPr/>
          <p:nvPr/>
        </p:nvSpPr>
        <p:spPr>
          <a:xfrm>
            <a:off x="6516216" y="2420888"/>
            <a:ext cx="504056" cy="648072"/>
          </a:xfrm>
          <a:prstGeom prst="arc">
            <a:avLst>
              <a:gd name="adj1" fmla="val 16200000"/>
              <a:gd name="adj2" fmla="val 16040376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10" name="Arc 9"/>
          <p:cNvSpPr/>
          <p:nvPr/>
        </p:nvSpPr>
        <p:spPr>
          <a:xfrm>
            <a:off x="2555776" y="3284984"/>
            <a:ext cx="504056" cy="648072"/>
          </a:xfrm>
          <a:prstGeom prst="arc">
            <a:avLst>
              <a:gd name="adj1" fmla="val 16200000"/>
              <a:gd name="adj2" fmla="val 16040376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11" name="Arc 10"/>
          <p:cNvSpPr/>
          <p:nvPr/>
        </p:nvSpPr>
        <p:spPr>
          <a:xfrm>
            <a:off x="4788024" y="3284984"/>
            <a:ext cx="504056" cy="648072"/>
          </a:xfrm>
          <a:prstGeom prst="arc">
            <a:avLst>
              <a:gd name="adj1" fmla="val 16200000"/>
              <a:gd name="adj2" fmla="val 16040376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12" name="Arc 11"/>
          <p:cNvSpPr/>
          <p:nvPr/>
        </p:nvSpPr>
        <p:spPr>
          <a:xfrm>
            <a:off x="5868144" y="3284984"/>
            <a:ext cx="504056" cy="648072"/>
          </a:xfrm>
          <a:prstGeom prst="arc">
            <a:avLst>
              <a:gd name="adj1" fmla="val 16200000"/>
              <a:gd name="adj2" fmla="val 16040376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13" name="Arc 12"/>
          <p:cNvSpPr/>
          <p:nvPr/>
        </p:nvSpPr>
        <p:spPr>
          <a:xfrm>
            <a:off x="4139952" y="4149080"/>
            <a:ext cx="504056" cy="648072"/>
          </a:xfrm>
          <a:prstGeom prst="arc">
            <a:avLst>
              <a:gd name="adj1" fmla="val 16200000"/>
              <a:gd name="adj2" fmla="val 16040376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/>
          </a:p>
        </p:txBody>
      </p:sp>
      <p:pic>
        <p:nvPicPr>
          <p:cNvPr id="4" name="Content Placeholder 3" descr="chalkboard-clipart-elementary-school-2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-243408"/>
            <a:ext cx="9865095" cy="7416823"/>
          </a:xfrm>
        </p:spPr>
      </p:pic>
      <p:sp>
        <p:nvSpPr>
          <p:cNvPr id="6" name="TextBox 5"/>
          <p:cNvSpPr txBox="1"/>
          <p:nvPr/>
        </p:nvSpPr>
        <p:spPr>
          <a:xfrm>
            <a:off x="251520" y="764704"/>
            <a:ext cx="81272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>
                <a:solidFill>
                  <a:schemeClr val="bg1"/>
                </a:solidFill>
              </a:rPr>
              <a:t>5</a:t>
            </a:r>
            <a:r>
              <a:rPr lang="sr-Cyrl-ME" sz="2400" b="1" dirty="0" smtClean="0">
                <a:solidFill>
                  <a:schemeClr val="bg1"/>
                </a:solidFill>
              </a:rPr>
              <a:t>. Филип је сакупио 35 каменчића,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sr-Cyrl-ME" sz="2400" b="1" dirty="0" smtClean="0">
                <a:solidFill>
                  <a:schemeClr val="bg1"/>
                </a:solidFill>
              </a:rPr>
              <a:t>а Марко 38 каменчића.</a:t>
            </a:r>
          </a:p>
          <a:p>
            <a:r>
              <a:rPr lang="sr-Cyrl-ME" sz="2400" b="1" dirty="0" smtClean="0">
                <a:solidFill>
                  <a:schemeClr val="bg1"/>
                </a:solidFill>
              </a:rPr>
              <a:t>     Може ли сваки од њих подијелити своје каменчиће у 5 </a:t>
            </a:r>
          </a:p>
          <a:p>
            <a:r>
              <a:rPr lang="sr-Cyrl-ME" sz="2400" b="1" dirty="0">
                <a:solidFill>
                  <a:schemeClr val="bg1"/>
                </a:solidFill>
              </a:rPr>
              <a:t> </a:t>
            </a:r>
            <a:r>
              <a:rPr lang="sr-Cyrl-ME" sz="2400" b="1" dirty="0" smtClean="0">
                <a:solidFill>
                  <a:schemeClr val="bg1"/>
                </a:solidFill>
              </a:rPr>
              <a:t>    једнаких група?</a:t>
            </a:r>
            <a:endParaRPr lang="sr-Cyrl-C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colorful-river-rocks-from-alaska-pastel-stones-garden-decor-colorful-river-rocks-natural-beach-sto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497918" y="3951354"/>
            <a:ext cx="2050453" cy="27339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55576" y="2060848"/>
            <a:ext cx="123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u="sng" dirty="0" smtClean="0">
                <a:solidFill>
                  <a:schemeClr val="bg1"/>
                </a:solidFill>
              </a:rPr>
              <a:t>Филип</a:t>
            </a:r>
            <a:r>
              <a:rPr lang="sr-Cyrl-ME" sz="2400" b="1" dirty="0" smtClean="0">
                <a:solidFill>
                  <a:schemeClr val="bg1"/>
                </a:solidFill>
              </a:rPr>
              <a:t>: </a:t>
            </a:r>
            <a:endParaRPr lang="sr-Cyrl-C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2060848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 smtClean="0">
                <a:solidFill>
                  <a:schemeClr val="bg1"/>
                </a:solidFill>
              </a:rPr>
              <a:t>35 : 5 = 7</a:t>
            </a:r>
            <a:endParaRPr lang="sr-Cyrl-C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7984" y="2636912"/>
            <a:ext cx="8396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 smtClean="0">
                <a:solidFill>
                  <a:schemeClr val="bg1"/>
                </a:solidFill>
              </a:rPr>
              <a:t>Филип може своје каменчиће подијелити у 5 једнаких група.</a:t>
            </a:r>
            <a:endParaRPr lang="sr-Cyrl-C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3356992"/>
            <a:ext cx="1168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u="sng" dirty="0" smtClean="0">
                <a:solidFill>
                  <a:schemeClr val="bg1"/>
                </a:solidFill>
              </a:rPr>
              <a:t>Марко</a:t>
            </a:r>
            <a:r>
              <a:rPr lang="sr-Cyrl-ME" sz="2400" b="1" dirty="0" smtClean="0">
                <a:solidFill>
                  <a:schemeClr val="bg1"/>
                </a:solidFill>
              </a:rPr>
              <a:t>:</a:t>
            </a:r>
            <a:endParaRPr lang="sr-Cyrl-CS" sz="2400" b="1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1720" y="3356992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 smtClean="0">
                <a:solidFill>
                  <a:schemeClr val="bg1"/>
                </a:solidFill>
              </a:rPr>
              <a:t>38 : 5 = </a:t>
            </a:r>
            <a:r>
              <a:rPr lang="sr-Cyrl-ME" sz="2400" b="1" smtClean="0">
                <a:solidFill>
                  <a:schemeClr val="bg1"/>
                </a:solidFill>
              </a:rPr>
              <a:t>5  (3)</a:t>
            </a:r>
            <a:endParaRPr lang="sr-Cyrl-CS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984" y="3933056"/>
            <a:ext cx="6206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 smtClean="0">
                <a:solidFill>
                  <a:schemeClr val="bg1"/>
                </a:solidFill>
              </a:rPr>
              <a:t>Марко не може своје каменчиће подијелити</a:t>
            </a:r>
          </a:p>
          <a:p>
            <a:r>
              <a:rPr lang="sr-Cyrl-ME" sz="2400" b="1" dirty="0" smtClean="0">
                <a:solidFill>
                  <a:schemeClr val="bg1"/>
                </a:solidFill>
              </a:rPr>
              <a:t> у 5 једнаких група.</a:t>
            </a:r>
            <a:endParaRPr lang="sr-Cyrl-C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/>
          </a:p>
        </p:txBody>
      </p:sp>
      <p:pic>
        <p:nvPicPr>
          <p:cNvPr id="4" name="Content Placeholder 3" descr="chalkboard-clipart-elementary-school-2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-171400"/>
            <a:ext cx="9937103" cy="7272807"/>
          </a:xfrm>
        </p:spPr>
      </p:pic>
      <p:sp>
        <p:nvSpPr>
          <p:cNvPr id="5" name="TextBox 4"/>
          <p:cNvSpPr txBox="1"/>
          <p:nvPr/>
        </p:nvSpPr>
        <p:spPr>
          <a:xfrm>
            <a:off x="251520" y="692696"/>
            <a:ext cx="90844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>
                <a:solidFill>
                  <a:schemeClr val="bg1"/>
                </a:solidFill>
              </a:rPr>
              <a:t>6</a:t>
            </a:r>
            <a:r>
              <a:rPr lang="sr-Cyrl-ME" sz="2400" b="1" dirty="0" smtClean="0">
                <a:solidFill>
                  <a:schemeClr val="bg1"/>
                </a:solidFill>
              </a:rPr>
              <a:t>. Рад</a:t>
            </a:r>
            <a:r>
              <a:rPr lang="sr-Cyrl-BA" sz="2400" b="1" dirty="0" smtClean="0">
                <a:solidFill>
                  <a:schemeClr val="bg1"/>
                </a:solidFill>
              </a:rPr>
              <a:t>мил</a:t>
            </a:r>
            <a:r>
              <a:rPr lang="sr-Cyrl-ME" sz="2400" b="1" dirty="0" smtClean="0">
                <a:solidFill>
                  <a:schemeClr val="bg1"/>
                </a:solidFill>
              </a:rPr>
              <a:t>а је брала јагоде у корпу. </a:t>
            </a:r>
            <a:r>
              <a:rPr lang="sr-Cyrl-CS" sz="2400" b="1" dirty="0" smtClean="0">
                <a:solidFill>
                  <a:schemeClr val="bg1"/>
                </a:solidFill>
              </a:rPr>
              <a:t>У</a:t>
            </a:r>
            <a:r>
              <a:rPr lang="sr-Cyrl-ME" sz="2400" b="1" dirty="0" smtClean="0">
                <a:solidFill>
                  <a:schemeClr val="bg1"/>
                </a:solidFill>
              </a:rPr>
              <a:t>брала је 36 јагода и жељела</a:t>
            </a:r>
          </a:p>
          <a:p>
            <a:r>
              <a:rPr lang="sr-Cyrl-ME" sz="2400" b="1" dirty="0">
                <a:solidFill>
                  <a:schemeClr val="bg1"/>
                </a:solidFill>
              </a:rPr>
              <a:t> </a:t>
            </a:r>
            <a:r>
              <a:rPr lang="sr-Cyrl-ME" sz="2400" b="1" dirty="0" smtClean="0">
                <a:solidFill>
                  <a:schemeClr val="bg1"/>
                </a:solidFill>
              </a:rPr>
              <a:t>    је</a:t>
            </a:r>
            <a:r>
              <a:rPr lang="sr-Cyrl-CS" sz="2400" b="1" dirty="0" smtClean="0">
                <a:solidFill>
                  <a:schemeClr val="bg1"/>
                </a:solidFill>
              </a:rPr>
              <a:t> д</a:t>
            </a:r>
            <a:r>
              <a:rPr lang="sr-Cyrl-ME" sz="2400" b="1" dirty="0" smtClean="0">
                <a:solidFill>
                  <a:schemeClr val="bg1"/>
                </a:solidFill>
              </a:rPr>
              <a:t>а их подијели својој дјеци. Колико </a:t>
            </a:r>
            <a:r>
              <a:rPr lang="sr-Cyrl-ME" sz="2400" b="1" dirty="0" smtClean="0">
                <a:solidFill>
                  <a:schemeClr val="bg1"/>
                </a:solidFill>
              </a:rPr>
              <a:t>Радмила </a:t>
            </a:r>
            <a:r>
              <a:rPr lang="sr-Cyrl-ME" sz="2400" b="1" dirty="0" smtClean="0">
                <a:solidFill>
                  <a:schemeClr val="bg1"/>
                </a:solidFill>
              </a:rPr>
              <a:t>има дјеце ако </a:t>
            </a:r>
            <a:endParaRPr lang="sr-Cyrl-ME" sz="2400" b="1" dirty="0" smtClean="0">
              <a:solidFill>
                <a:schemeClr val="bg1"/>
              </a:solidFill>
            </a:endParaRPr>
          </a:p>
          <a:p>
            <a:r>
              <a:rPr lang="sr-Cyrl-ME" sz="2400" b="1" dirty="0" smtClean="0">
                <a:solidFill>
                  <a:schemeClr val="bg1"/>
                </a:solidFill>
              </a:rPr>
              <a:t> </a:t>
            </a:r>
            <a:r>
              <a:rPr lang="sr-Cyrl-ME" sz="2400" b="1" dirty="0" smtClean="0">
                <a:solidFill>
                  <a:schemeClr val="bg1"/>
                </a:solidFill>
              </a:rPr>
              <a:t>    </a:t>
            </a:r>
            <a:r>
              <a:rPr lang="sr-Cyrl-ME" sz="2400" b="1" dirty="0" smtClean="0">
                <a:solidFill>
                  <a:schemeClr val="bg1"/>
                </a:solidFill>
              </a:rPr>
              <a:t>је</a:t>
            </a:r>
            <a:r>
              <a:rPr lang="sr-Cyrl-ME" sz="2400" b="1" dirty="0" smtClean="0">
                <a:solidFill>
                  <a:schemeClr val="bg1"/>
                </a:solidFill>
              </a:rPr>
              <a:t> </a:t>
            </a:r>
            <a:r>
              <a:rPr lang="sr-Cyrl-CS" sz="2400" b="1" dirty="0" smtClean="0">
                <a:solidFill>
                  <a:schemeClr val="bg1"/>
                </a:solidFill>
              </a:rPr>
              <a:t>с</a:t>
            </a:r>
            <a:r>
              <a:rPr lang="sr-Cyrl-ME" sz="2400" dirty="0" smtClean="0">
                <a:solidFill>
                  <a:schemeClr val="bg1"/>
                </a:solidFill>
              </a:rPr>
              <a:t>ва</a:t>
            </a:r>
            <a:r>
              <a:rPr lang="sr-Cyrl-ME" sz="2400" b="1" dirty="0" smtClean="0">
                <a:solidFill>
                  <a:schemeClr val="bg1"/>
                </a:solidFill>
              </a:rPr>
              <a:t>ко дијете добило по 9 јагода?</a:t>
            </a:r>
            <a:endParaRPr lang="sr-Cyrl-C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oie_transparent (73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1628800"/>
            <a:ext cx="2198374" cy="2552701"/>
          </a:xfrm>
          <a:prstGeom prst="rect">
            <a:avLst/>
          </a:prstGeom>
        </p:spPr>
      </p:pic>
      <p:pic>
        <p:nvPicPr>
          <p:cNvPr id="8" name="Picture 7" descr="oie_transparent (78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2348880"/>
            <a:ext cx="504056" cy="487926"/>
          </a:xfrm>
          <a:prstGeom prst="rect">
            <a:avLst/>
          </a:prstGeom>
        </p:spPr>
      </p:pic>
      <p:pic>
        <p:nvPicPr>
          <p:cNvPr id="9" name="Picture 8" descr="oie_transparent (78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2348880"/>
            <a:ext cx="595108" cy="576064"/>
          </a:xfrm>
          <a:prstGeom prst="rect">
            <a:avLst/>
          </a:prstGeom>
        </p:spPr>
      </p:pic>
      <p:pic>
        <p:nvPicPr>
          <p:cNvPr id="10" name="Picture 9" descr="oie_transparent (78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2348880"/>
            <a:ext cx="504056" cy="487926"/>
          </a:xfrm>
          <a:prstGeom prst="rect">
            <a:avLst/>
          </a:prstGeom>
        </p:spPr>
      </p:pic>
      <p:pic>
        <p:nvPicPr>
          <p:cNvPr id="11" name="Picture 10" descr="oie_transparent (78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2420888"/>
            <a:ext cx="432048" cy="418222"/>
          </a:xfrm>
          <a:prstGeom prst="rect">
            <a:avLst/>
          </a:prstGeom>
        </p:spPr>
      </p:pic>
      <p:pic>
        <p:nvPicPr>
          <p:cNvPr id="12" name="Picture 11" descr="oie_transparent (78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2564904"/>
            <a:ext cx="432048" cy="418223"/>
          </a:xfrm>
          <a:prstGeom prst="rect">
            <a:avLst/>
          </a:prstGeom>
        </p:spPr>
      </p:pic>
      <p:pic>
        <p:nvPicPr>
          <p:cNvPr id="13" name="Picture 12" descr="oie_transparent (78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2492896"/>
            <a:ext cx="595108" cy="576064"/>
          </a:xfrm>
          <a:prstGeom prst="rect">
            <a:avLst/>
          </a:prstGeom>
        </p:spPr>
      </p:pic>
      <p:pic>
        <p:nvPicPr>
          <p:cNvPr id="14" name="Picture 13" descr="oie_transparent (78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6296" y="2636912"/>
            <a:ext cx="515891" cy="499383"/>
          </a:xfrm>
          <a:prstGeom prst="rect">
            <a:avLst/>
          </a:prstGeom>
        </p:spPr>
      </p:pic>
      <p:pic>
        <p:nvPicPr>
          <p:cNvPr id="15" name="Picture 14" descr="oie_transparent (78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24328" y="2708920"/>
            <a:ext cx="446331" cy="432048"/>
          </a:xfrm>
          <a:prstGeom prst="rect">
            <a:avLst/>
          </a:prstGeom>
        </p:spPr>
      </p:pic>
      <p:pic>
        <p:nvPicPr>
          <p:cNvPr id="16" name="Picture 15" descr="oie_transparent (78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12360" y="2636912"/>
            <a:ext cx="520720" cy="504056"/>
          </a:xfrm>
          <a:prstGeom prst="rect">
            <a:avLst/>
          </a:prstGeom>
        </p:spPr>
      </p:pic>
      <p:pic>
        <p:nvPicPr>
          <p:cNvPr id="17" name="Picture 16" descr="oie_transparent (78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72400" y="2636912"/>
            <a:ext cx="446331" cy="4320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9592" y="2348880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 smtClean="0">
                <a:solidFill>
                  <a:schemeClr val="bg1"/>
                </a:solidFill>
              </a:rPr>
              <a:t>36 : 9 = 4</a:t>
            </a:r>
            <a:endParaRPr lang="sr-Cyrl-CS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3568" y="3429000"/>
            <a:ext cx="53870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b="1" dirty="0" smtClean="0">
                <a:solidFill>
                  <a:schemeClr val="bg1"/>
                </a:solidFill>
              </a:rPr>
              <a:t>Ако је свако дијете добило по 9 јагода </a:t>
            </a:r>
            <a:endParaRPr lang="sr-Cyrl-ME" sz="2400" b="1" dirty="0" smtClean="0">
              <a:solidFill>
                <a:schemeClr val="bg1"/>
              </a:solidFill>
            </a:endParaRPr>
          </a:p>
          <a:p>
            <a:r>
              <a:rPr lang="sr-Cyrl-ME" sz="2400" b="1" smtClean="0">
                <a:solidFill>
                  <a:schemeClr val="bg1"/>
                </a:solidFill>
              </a:rPr>
              <a:t>Радмила  </a:t>
            </a:r>
            <a:r>
              <a:rPr lang="sr-Cyrl-CS" sz="2400" b="1" smtClean="0">
                <a:solidFill>
                  <a:schemeClr val="bg1"/>
                </a:solidFill>
              </a:rPr>
              <a:t>и</a:t>
            </a:r>
            <a:r>
              <a:rPr lang="sr-Cyrl-ME" sz="2400" b="1" dirty="0" smtClean="0">
                <a:solidFill>
                  <a:schemeClr val="bg1"/>
                </a:solidFill>
              </a:rPr>
              <a:t>ма четворо дјеце.</a:t>
            </a:r>
            <a:endParaRPr lang="sr-Cyrl-C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/>
          </a:p>
        </p:txBody>
      </p:sp>
      <p:pic>
        <p:nvPicPr>
          <p:cNvPr id="8" name="Content Placeholder 7" descr="children-on-blackboard-banner-vector-237505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920880"/>
          </a:xfrm>
        </p:spPr>
      </p:pic>
      <p:sp>
        <p:nvSpPr>
          <p:cNvPr id="10" name="TextBox 9"/>
          <p:cNvSpPr txBox="1"/>
          <p:nvPr/>
        </p:nvSpPr>
        <p:spPr>
          <a:xfrm>
            <a:off x="2123728" y="2636912"/>
            <a:ext cx="49698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ME" sz="3200" b="1" dirty="0" smtClean="0">
                <a:solidFill>
                  <a:schemeClr val="bg1"/>
                </a:solidFill>
              </a:rPr>
              <a:t>Задатак за самосталан рад</a:t>
            </a:r>
          </a:p>
          <a:p>
            <a:pPr algn="ctr"/>
            <a:endParaRPr lang="sr-Cyrl-ME" sz="2800" b="1" dirty="0">
              <a:solidFill>
                <a:schemeClr val="bg1"/>
              </a:solidFill>
            </a:endParaRPr>
          </a:p>
          <a:p>
            <a:pPr algn="ctr"/>
            <a:r>
              <a:rPr lang="sr-Cyrl-ME" sz="2400" b="1" dirty="0" smtClean="0">
                <a:solidFill>
                  <a:schemeClr val="bg1"/>
                </a:solidFill>
              </a:rPr>
              <a:t>У уџбенику на 117. страни урадити</a:t>
            </a:r>
          </a:p>
          <a:p>
            <a:pPr algn="ctr"/>
            <a:r>
              <a:rPr lang="sr-Cyrl-ME" sz="2400" b="1" dirty="0" smtClean="0">
                <a:solidFill>
                  <a:schemeClr val="bg1"/>
                </a:solidFill>
              </a:rPr>
              <a:t>6, 7. и 8. задатак.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449</Words>
  <Application>Microsoft Office PowerPoint</Application>
  <PresentationFormat>On-screen Show (4:3)</PresentationFormat>
  <Paragraphs>59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Suzana</dc:creator>
  <cp:lastModifiedBy>PC</cp:lastModifiedBy>
  <cp:revision>6</cp:revision>
  <dcterms:created xsi:type="dcterms:W3CDTF">2020-05-14T15:53:44Z</dcterms:created>
  <dcterms:modified xsi:type="dcterms:W3CDTF">2020-05-17T20:19:54Z</dcterms:modified>
</cp:coreProperties>
</file>