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3" r:id="rId9"/>
    <p:sldId id="262" r:id="rId10"/>
    <p:sldId id="264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87AF3-1E79-7E2D-FF7A-24D610108844}" v="43" dt="2020-12-14T14:26:07.378"/>
    <p1510:client id="{60D92CC4-628A-FCCB-A7DA-31726CA9CF3E}" v="18" dt="2020-12-13T17:15:12.602"/>
    <p1510:client id="{92EF9E37-F6EC-4ADB-86B9-AA3FE1673C9A}" v="2190" dt="2020-12-10T17:40:05.995"/>
    <p1510:client id="{DC6FB36E-75ED-429B-2E24-609FBBD235E9}" v="181" dt="2020-12-13T14:48:11.074"/>
    <p1510:client id="{E5EE6279-3C52-C7CC-499E-12177FD79249}" v="57" dt="2020-12-14T11:05:57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ECC608-F469-49D5-B335-C5656A1835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246D39-F02E-4594-AA19-D819E41DFEB3}">
      <dgm:prSet/>
      <dgm:spPr/>
      <dgm:t>
        <a:bodyPr/>
        <a:lstStyle/>
        <a:p>
          <a:r>
            <a:rPr lang="en-US" dirty="0" err="1"/>
            <a:t>Основна</a:t>
          </a:r>
          <a:r>
            <a:rPr lang="en-US" dirty="0"/>
            <a:t> </a:t>
          </a:r>
          <a:r>
            <a:rPr lang="en-US" dirty="0" err="1"/>
            <a:t>боја</a:t>
          </a:r>
          <a:r>
            <a:rPr lang="en-US" dirty="0"/>
            <a:t> </a:t>
          </a:r>
          <a:r>
            <a:rPr lang="en-US" dirty="0" err="1"/>
            <a:t>предмета</a:t>
          </a:r>
          <a:r>
            <a:rPr lang="en-US" dirty="0"/>
            <a:t> </a:t>
          </a:r>
          <a:r>
            <a:rPr lang="en-US" dirty="0" err="1"/>
            <a:t>прекрива</a:t>
          </a:r>
          <a:r>
            <a:rPr lang="en-US" dirty="0"/>
            <a:t> </a:t>
          </a:r>
          <a:r>
            <a:rPr lang="en-US" dirty="0" err="1"/>
            <a:t>често</a:t>
          </a:r>
          <a:r>
            <a:rPr lang="en-US" dirty="0"/>
            <a:t> </a:t>
          </a:r>
          <a:r>
            <a:rPr lang="en-US" dirty="0" err="1"/>
            <a:t>читаву</a:t>
          </a:r>
          <a:r>
            <a:rPr lang="en-US" dirty="0"/>
            <a:t> </a:t>
          </a:r>
          <a:r>
            <a:rPr lang="en-US" dirty="0" err="1"/>
            <a:t>његову</a:t>
          </a:r>
          <a:r>
            <a:rPr lang="en-US" dirty="0"/>
            <a:t> </a:t>
          </a:r>
          <a:r>
            <a:rPr lang="en-US" dirty="0" err="1"/>
            <a:t>површину</a:t>
          </a:r>
          <a:r>
            <a:rPr lang="en-US" dirty="0"/>
            <a:t>. </a:t>
          </a:r>
        </a:p>
      </dgm:t>
    </dgm:pt>
    <dgm:pt modelId="{0257CEBC-662D-4541-8B69-F82CD116A8CC}" type="parTrans" cxnId="{E472CCB1-7D88-4218-9A30-C1BC0E3BAD57}">
      <dgm:prSet/>
      <dgm:spPr/>
      <dgm:t>
        <a:bodyPr/>
        <a:lstStyle/>
        <a:p>
          <a:endParaRPr lang="en-US"/>
        </a:p>
      </dgm:t>
    </dgm:pt>
    <dgm:pt modelId="{FF94F3F0-B626-40CC-A596-9EBD31437DB3}" type="sibTrans" cxnId="{E472CCB1-7D88-4218-9A30-C1BC0E3BAD57}">
      <dgm:prSet/>
      <dgm:spPr/>
      <dgm:t>
        <a:bodyPr/>
        <a:lstStyle/>
        <a:p>
          <a:endParaRPr lang="en-US"/>
        </a:p>
      </dgm:t>
    </dgm:pt>
    <dgm:pt modelId="{4925067C-4F77-40FC-890C-CFD18E6D1D73}">
      <dgm:prSet/>
      <dgm:spPr/>
      <dgm:t>
        <a:bodyPr/>
        <a:lstStyle/>
        <a:p>
          <a:r>
            <a:rPr lang="en-US" dirty="0" err="1"/>
            <a:t>Многи</a:t>
          </a:r>
          <a:r>
            <a:rPr lang="en-US" dirty="0"/>
            <a:t> </a:t>
          </a:r>
          <a:r>
            <a:rPr lang="en-US" dirty="0" err="1"/>
            <a:t>предмети</a:t>
          </a:r>
          <a:r>
            <a:rPr lang="en-US" dirty="0"/>
            <a:t> </a:t>
          </a:r>
          <a:r>
            <a:rPr lang="en-US" dirty="0" err="1"/>
            <a:t>тако</a:t>
          </a:r>
          <a:r>
            <a:rPr lang="en-US" dirty="0"/>
            <a:t> </a:t>
          </a:r>
          <a:r>
            <a:rPr lang="en-US" dirty="0" err="1"/>
            <a:t>имају</a:t>
          </a:r>
          <a:r>
            <a:rPr lang="en-US" dirty="0"/>
            <a:t> </a:t>
          </a:r>
          <a:r>
            <a:rPr lang="en-US" dirty="0" err="1"/>
            <a:t>само</a:t>
          </a:r>
          <a:r>
            <a:rPr lang="en-US" dirty="0"/>
            <a:t> </a:t>
          </a:r>
          <a:r>
            <a:rPr lang="en-US" dirty="0" err="1"/>
            <a:t>једну</a:t>
          </a:r>
          <a:r>
            <a:rPr lang="en-US" dirty="0"/>
            <a:t> </a:t>
          </a:r>
          <a:r>
            <a:rPr lang="en-US" dirty="0" err="1"/>
            <a:t>боју</a:t>
          </a:r>
          <a:r>
            <a:rPr lang="en-US" dirty="0"/>
            <a:t>.</a:t>
          </a:r>
        </a:p>
      </dgm:t>
    </dgm:pt>
    <dgm:pt modelId="{A0AA4AE4-BDD2-46B6-98F4-B489ED3450CF}" type="parTrans" cxnId="{4C9A9A7A-9DC3-4431-ABBD-8FA8875F1D13}">
      <dgm:prSet/>
      <dgm:spPr/>
      <dgm:t>
        <a:bodyPr/>
        <a:lstStyle/>
        <a:p>
          <a:endParaRPr lang="en-US"/>
        </a:p>
      </dgm:t>
    </dgm:pt>
    <dgm:pt modelId="{106F20DD-52D4-4E3A-AFDF-252AA1BA4537}" type="sibTrans" cxnId="{4C9A9A7A-9DC3-4431-ABBD-8FA8875F1D13}">
      <dgm:prSet/>
      <dgm:spPr/>
      <dgm:t>
        <a:bodyPr/>
        <a:lstStyle/>
        <a:p>
          <a:endParaRPr lang="en-US"/>
        </a:p>
      </dgm:t>
    </dgm:pt>
    <dgm:pt modelId="{7FB6E885-BEFB-4B6A-B429-7A3E32BE9B48}" type="pres">
      <dgm:prSet presAssocID="{52ECC608-F469-49D5-B335-C5656A1835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B53BE-526E-476C-B071-977C32F8DD83}" type="pres">
      <dgm:prSet presAssocID="{45246D39-F02E-4594-AA19-D819E41DFEB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A517C-B670-4F0D-99C4-BDBB2B0761B0}" type="pres">
      <dgm:prSet presAssocID="{FF94F3F0-B626-40CC-A596-9EBD31437DB3}" presName="spacer" presStyleCnt="0"/>
      <dgm:spPr/>
    </dgm:pt>
    <dgm:pt modelId="{A9BCCB5F-F849-4BEB-8399-FAA4C997ADFB}" type="pres">
      <dgm:prSet presAssocID="{4925067C-4F77-40FC-890C-CFD18E6D1D7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6E7426-3DFD-4AC6-B54C-E44A1923AD3E}" type="presOf" srcId="{52ECC608-F469-49D5-B335-C5656A1835FE}" destId="{7FB6E885-BEFB-4B6A-B429-7A3E32BE9B48}" srcOrd="0" destOrd="0" presId="urn:microsoft.com/office/officeart/2005/8/layout/vList2"/>
    <dgm:cxn modelId="{81C86EB9-6C06-43C2-AABD-12AC95200C1A}" type="presOf" srcId="{45246D39-F02E-4594-AA19-D819E41DFEB3}" destId="{F6CB53BE-526E-476C-B071-977C32F8DD83}" srcOrd="0" destOrd="0" presId="urn:microsoft.com/office/officeart/2005/8/layout/vList2"/>
    <dgm:cxn modelId="{E472CCB1-7D88-4218-9A30-C1BC0E3BAD57}" srcId="{52ECC608-F469-49D5-B335-C5656A1835FE}" destId="{45246D39-F02E-4594-AA19-D819E41DFEB3}" srcOrd="0" destOrd="0" parTransId="{0257CEBC-662D-4541-8B69-F82CD116A8CC}" sibTransId="{FF94F3F0-B626-40CC-A596-9EBD31437DB3}"/>
    <dgm:cxn modelId="{D01DB372-A7AA-460D-97A6-ACC5201D924A}" type="presOf" srcId="{4925067C-4F77-40FC-890C-CFD18E6D1D73}" destId="{A9BCCB5F-F849-4BEB-8399-FAA4C997ADFB}" srcOrd="0" destOrd="0" presId="urn:microsoft.com/office/officeart/2005/8/layout/vList2"/>
    <dgm:cxn modelId="{4C9A9A7A-9DC3-4431-ABBD-8FA8875F1D13}" srcId="{52ECC608-F469-49D5-B335-C5656A1835FE}" destId="{4925067C-4F77-40FC-890C-CFD18E6D1D73}" srcOrd="1" destOrd="0" parTransId="{A0AA4AE4-BDD2-46B6-98F4-B489ED3450CF}" sibTransId="{106F20DD-52D4-4E3A-AFDF-252AA1BA4537}"/>
    <dgm:cxn modelId="{FE582BFC-391D-4983-8977-C7ADE794CC59}" type="presParOf" srcId="{7FB6E885-BEFB-4B6A-B429-7A3E32BE9B48}" destId="{F6CB53BE-526E-476C-B071-977C32F8DD83}" srcOrd="0" destOrd="0" presId="urn:microsoft.com/office/officeart/2005/8/layout/vList2"/>
    <dgm:cxn modelId="{56618F5F-C120-4D7A-8EB1-395DDE317403}" type="presParOf" srcId="{7FB6E885-BEFB-4B6A-B429-7A3E32BE9B48}" destId="{916A517C-B670-4F0D-99C4-BDBB2B0761B0}" srcOrd="1" destOrd="0" presId="urn:microsoft.com/office/officeart/2005/8/layout/vList2"/>
    <dgm:cxn modelId="{0DD94369-2157-48AC-ABE4-1A187796F316}" type="presParOf" srcId="{7FB6E885-BEFB-4B6A-B429-7A3E32BE9B48}" destId="{A9BCCB5F-F849-4BEB-8399-FAA4C997ADF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CB53BE-526E-476C-B071-977C32F8DD83}">
      <dsp:nvSpPr>
        <dsp:cNvPr id="0" name=""/>
        <dsp:cNvSpPr/>
      </dsp:nvSpPr>
      <dsp:spPr>
        <a:xfrm>
          <a:off x="0" y="126899"/>
          <a:ext cx="5245269" cy="1790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/>
            <a:t>Основна</a:t>
          </a:r>
          <a:r>
            <a:rPr lang="en-US" sz="3400" kern="1200" dirty="0"/>
            <a:t> </a:t>
          </a:r>
          <a:r>
            <a:rPr lang="en-US" sz="3400" kern="1200" dirty="0" err="1"/>
            <a:t>боја</a:t>
          </a:r>
          <a:r>
            <a:rPr lang="en-US" sz="3400" kern="1200" dirty="0"/>
            <a:t> </a:t>
          </a:r>
          <a:r>
            <a:rPr lang="en-US" sz="3400" kern="1200" dirty="0" err="1"/>
            <a:t>предмета</a:t>
          </a:r>
          <a:r>
            <a:rPr lang="en-US" sz="3400" kern="1200" dirty="0"/>
            <a:t> </a:t>
          </a:r>
          <a:r>
            <a:rPr lang="en-US" sz="3400" kern="1200" dirty="0" err="1"/>
            <a:t>прекрива</a:t>
          </a:r>
          <a:r>
            <a:rPr lang="en-US" sz="3400" kern="1200" dirty="0"/>
            <a:t> </a:t>
          </a:r>
          <a:r>
            <a:rPr lang="en-US" sz="3400" kern="1200" dirty="0" err="1"/>
            <a:t>често</a:t>
          </a:r>
          <a:r>
            <a:rPr lang="en-US" sz="3400" kern="1200" dirty="0"/>
            <a:t> </a:t>
          </a:r>
          <a:r>
            <a:rPr lang="en-US" sz="3400" kern="1200" dirty="0" err="1"/>
            <a:t>читаву</a:t>
          </a:r>
          <a:r>
            <a:rPr lang="en-US" sz="3400" kern="1200" dirty="0"/>
            <a:t> </a:t>
          </a:r>
          <a:r>
            <a:rPr lang="en-US" sz="3400" kern="1200" dirty="0" err="1"/>
            <a:t>његову</a:t>
          </a:r>
          <a:r>
            <a:rPr lang="en-US" sz="3400" kern="1200" dirty="0"/>
            <a:t> </a:t>
          </a:r>
          <a:r>
            <a:rPr lang="en-US" sz="3400" kern="1200" dirty="0" err="1"/>
            <a:t>површину</a:t>
          </a:r>
          <a:r>
            <a:rPr lang="en-US" sz="3400" kern="1200" dirty="0"/>
            <a:t>. </a:t>
          </a:r>
        </a:p>
      </dsp:txBody>
      <dsp:txXfrm>
        <a:off x="0" y="126899"/>
        <a:ext cx="5245269" cy="1790100"/>
      </dsp:txXfrm>
    </dsp:sp>
    <dsp:sp modelId="{A9BCCB5F-F849-4BEB-8399-FAA4C997ADFB}">
      <dsp:nvSpPr>
        <dsp:cNvPr id="0" name=""/>
        <dsp:cNvSpPr/>
      </dsp:nvSpPr>
      <dsp:spPr>
        <a:xfrm>
          <a:off x="0" y="2014920"/>
          <a:ext cx="5245269" cy="1790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/>
            <a:t>Многи</a:t>
          </a:r>
          <a:r>
            <a:rPr lang="en-US" sz="3400" kern="1200" dirty="0"/>
            <a:t> </a:t>
          </a:r>
          <a:r>
            <a:rPr lang="en-US" sz="3400" kern="1200" dirty="0" err="1"/>
            <a:t>предмети</a:t>
          </a:r>
          <a:r>
            <a:rPr lang="en-US" sz="3400" kern="1200" dirty="0"/>
            <a:t> </a:t>
          </a:r>
          <a:r>
            <a:rPr lang="en-US" sz="3400" kern="1200" dirty="0" err="1"/>
            <a:t>тако</a:t>
          </a:r>
          <a:r>
            <a:rPr lang="en-US" sz="3400" kern="1200" dirty="0"/>
            <a:t> </a:t>
          </a:r>
          <a:r>
            <a:rPr lang="en-US" sz="3400" kern="1200" dirty="0" err="1"/>
            <a:t>имају</a:t>
          </a:r>
          <a:r>
            <a:rPr lang="en-US" sz="3400" kern="1200" dirty="0"/>
            <a:t> </a:t>
          </a:r>
          <a:r>
            <a:rPr lang="en-US" sz="3400" kern="1200" dirty="0" err="1"/>
            <a:t>само</a:t>
          </a:r>
          <a:r>
            <a:rPr lang="en-US" sz="3400" kern="1200" dirty="0"/>
            <a:t> </a:t>
          </a:r>
          <a:r>
            <a:rPr lang="en-US" sz="3400" kern="1200" dirty="0" err="1"/>
            <a:t>једну</a:t>
          </a:r>
          <a:r>
            <a:rPr lang="en-US" sz="3400" kern="1200" dirty="0"/>
            <a:t> </a:t>
          </a:r>
          <a:r>
            <a:rPr lang="en-US" sz="3400" kern="1200" dirty="0" err="1"/>
            <a:t>боју</a:t>
          </a:r>
          <a:r>
            <a:rPr lang="en-US" sz="3400" kern="1200" dirty="0"/>
            <a:t>.</a:t>
          </a:r>
        </a:p>
      </dsp:txBody>
      <dsp:txXfrm>
        <a:off x="0" y="2014920"/>
        <a:ext cx="5245269" cy="1790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969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20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043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01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338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18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96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975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049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92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8303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6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5" Type="http://schemas.openxmlformats.org/officeDocument/2006/relationships/image" Target="../media/image15.jpeg"/><Relationship Id="rId10" Type="http://schemas.microsoft.com/office/2007/relationships/diagramDrawing" Target="../diagrams/drawing1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ackground of multi-colored cubes">
            <a:extLst>
              <a:ext uri="{FF2B5EF4-FFF2-40B4-BE49-F238E27FC236}">
                <a16:creationId xmlns:a16="http://schemas.microsoft.com/office/drawing/2014/main" xmlns="" id="{19FFA07F-4253-493B-9346-B757788F4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5" b="7585"/>
          <a:stretch/>
        </p:blipFill>
        <p:spPr>
          <a:xfrm>
            <a:off x="1" y="-71877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4A12B6-EF0D-43E8-8C17-4FAD4D2766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107525-0C02-447F-8A3F-553320A723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sr-Latn-CS" dirty="0" err="1"/>
              <a:t>Равнотежа</a:t>
            </a:r>
            <a:r>
              <a:rPr lang="sr-Latn-CS" dirty="0"/>
              <a:t> </a:t>
            </a:r>
            <a:r>
              <a:rPr lang="sr-Latn-CS" dirty="0" err="1"/>
              <a:t>боје</a:t>
            </a:r>
            <a:r>
              <a:rPr lang="sr-Latn-CS" dirty="0"/>
              <a:t> у </a:t>
            </a:r>
            <a:r>
              <a:rPr lang="sr-Latn-CS" dirty="0" err="1"/>
              <a:t>простору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r-Latn-CS" dirty="0" err="1"/>
              <a:t>Осми</a:t>
            </a:r>
            <a:r>
              <a:rPr lang="sr-Latn-CS" dirty="0"/>
              <a:t> </a:t>
            </a:r>
            <a:r>
              <a:rPr lang="sr-Latn-CS" dirty="0" err="1"/>
              <a:t>разред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7A42E3-05D8-4A0B-9D4E-20EF581E5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E9A54B-189D-4645-8254-FDC4210EC6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11CE48F-D5E4-4520-AF1E-8F85CFBDA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1448851-39AD-4943-BF9C-C50704E08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0003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B795FE-15BF-461D-9F54-2A2BAF8138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260B1E-F9C9-4E2E-8361-8E735E2965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6C4D022-E2BC-435F-9CDB-44DC57C07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65ADA453-AB3D-453C-B14A-C5F27368A9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299" r="2" b="11037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926CAD6-45B1-4A85-A196-E722067B1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0936D5-2DCE-48A4-93BC-BA7861B4E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105A61-01CD-47E0-8270-6E3ED284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Сјенке</a:t>
            </a:r>
            <a:r>
              <a:rPr lang="en-US" sz="4000" dirty="0"/>
              <a:t> и </a:t>
            </a:r>
            <a:r>
              <a:rPr lang="en-US" sz="4000" dirty="0" err="1"/>
              <a:t>одсјаји</a:t>
            </a:r>
            <a:r>
              <a:rPr lang="en-US" sz="4000" dirty="0"/>
              <a:t> у </a:t>
            </a:r>
            <a:r>
              <a:rPr lang="en-US" sz="4000" dirty="0" err="1"/>
              <a:t>боји</a:t>
            </a:r>
            <a:endParaRPr lang="en-US" sz="4000" dirty="0"/>
          </a:p>
        </p:txBody>
      </p:sp>
      <p:pic>
        <p:nvPicPr>
          <p:cNvPr id="7" name="Picture 7" descr="Spiral shell pattern">
            <a:extLst>
              <a:ext uri="{FF2B5EF4-FFF2-40B4-BE49-F238E27FC236}">
                <a16:creationId xmlns:a16="http://schemas.microsoft.com/office/drawing/2014/main" xmlns="" id="{9CBF174E-2973-4F08-988E-940F06229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7" r="5476" b="3"/>
          <a:stretch/>
        </p:blipFill>
        <p:spPr>
          <a:xfrm>
            <a:off x="20" y="3429000"/>
            <a:ext cx="2852908" cy="3429000"/>
          </a:xfrm>
          <a:prstGeom prst="rect">
            <a:avLst/>
          </a:prstGeom>
        </p:spPr>
      </p:pic>
      <p:pic>
        <p:nvPicPr>
          <p:cNvPr id="6" name="Picture 6" descr="Blue glass building exterior">
            <a:extLst>
              <a:ext uri="{FF2B5EF4-FFF2-40B4-BE49-F238E27FC236}">
                <a16:creationId xmlns:a16="http://schemas.microsoft.com/office/drawing/2014/main" xmlns="" id="{E9652B70-C93D-4337-B77B-7413E6803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6" r="17589" b="2"/>
          <a:stretch/>
        </p:blipFill>
        <p:spPr>
          <a:xfrm>
            <a:off x="2810552" y="3429000"/>
            <a:ext cx="2852928" cy="3429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9F62AC-5901-4DE0-8937-1F5FE0C6E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80" y="2103120"/>
            <a:ext cx="5245269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На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овај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начин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може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додати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пуно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друге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боје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основној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боји</a:t>
            </a:r>
            <a:r>
              <a:rPr lang="sr-Cyrl-R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а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да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не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поквари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утисак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једнобојности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предмета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94390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66F922-FFB2-40FB-B8A4-7F13093D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custGeom>
            <a:avLst/>
            <a:gdLst>
              <a:gd name="connsiteX0" fmla="*/ 0 w 3144774"/>
              <a:gd name="connsiteY0" fmla="*/ 0 h 3511296"/>
              <a:gd name="connsiteX1" fmla="*/ 461234 w 3144774"/>
              <a:gd name="connsiteY1" fmla="*/ 0 h 3511296"/>
              <a:gd name="connsiteX2" fmla="*/ 891019 w 3144774"/>
              <a:gd name="connsiteY2" fmla="*/ 0 h 3511296"/>
              <a:gd name="connsiteX3" fmla="*/ 1415148 w 3144774"/>
              <a:gd name="connsiteY3" fmla="*/ 0 h 3511296"/>
              <a:gd name="connsiteX4" fmla="*/ 1876382 w 3144774"/>
              <a:gd name="connsiteY4" fmla="*/ 0 h 3511296"/>
              <a:gd name="connsiteX5" fmla="*/ 2337615 w 3144774"/>
              <a:gd name="connsiteY5" fmla="*/ 0 h 3511296"/>
              <a:gd name="connsiteX6" fmla="*/ 3144774 w 3144774"/>
              <a:gd name="connsiteY6" fmla="*/ 0 h 3511296"/>
              <a:gd name="connsiteX7" fmla="*/ 3144774 w 3144774"/>
              <a:gd name="connsiteY7" fmla="*/ 479877 h 3511296"/>
              <a:gd name="connsiteX8" fmla="*/ 3144774 w 3144774"/>
              <a:gd name="connsiteY8" fmla="*/ 1029980 h 3511296"/>
              <a:gd name="connsiteX9" fmla="*/ 3144774 w 3144774"/>
              <a:gd name="connsiteY9" fmla="*/ 1509857 h 3511296"/>
              <a:gd name="connsiteX10" fmla="*/ 3144774 w 3144774"/>
              <a:gd name="connsiteY10" fmla="*/ 1989734 h 3511296"/>
              <a:gd name="connsiteX11" fmla="*/ 3144774 w 3144774"/>
              <a:gd name="connsiteY11" fmla="*/ 2610063 h 3511296"/>
              <a:gd name="connsiteX12" fmla="*/ 3144774 w 3144774"/>
              <a:gd name="connsiteY12" fmla="*/ 3511296 h 3511296"/>
              <a:gd name="connsiteX13" fmla="*/ 2557750 w 3144774"/>
              <a:gd name="connsiteY13" fmla="*/ 3511296 h 3511296"/>
              <a:gd name="connsiteX14" fmla="*/ 2033621 w 3144774"/>
              <a:gd name="connsiteY14" fmla="*/ 3511296 h 3511296"/>
              <a:gd name="connsiteX15" fmla="*/ 1446596 w 3144774"/>
              <a:gd name="connsiteY15" fmla="*/ 3511296 h 3511296"/>
              <a:gd name="connsiteX16" fmla="*/ 891019 w 3144774"/>
              <a:gd name="connsiteY16" fmla="*/ 3511296 h 3511296"/>
              <a:gd name="connsiteX17" fmla="*/ 0 w 3144774"/>
              <a:gd name="connsiteY17" fmla="*/ 3511296 h 3511296"/>
              <a:gd name="connsiteX18" fmla="*/ 0 w 3144774"/>
              <a:gd name="connsiteY18" fmla="*/ 2961193 h 3511296"/>
              <a:gd name="connsiteX19" fmla="*/ 0 w 3144774"/>
              <a:gd name="connsiteY19" fmla="*/ 2340864 h 3511296"/>
              <a:gd name="connsiteX20" fmla="*/ 0 w 3144774"/>
              <a:gd name="connsiteY20" fmla="*/ 1825874 h 3511296"/>
              <a:gd name="connsiteX21" fmla="*/ 0 w 3144774"/>
              <a:gd name="connsiteY21" fmla="*/ 1205545 h 3511296"/>
              <a:gd name="connsiteX22" fmla="*/ 0 w 3144774"/>
              <a:gd name="connsiteY22" fmla="*/ 585216 h 3511296"/>
              <a:gd name="connsiteX23" fmla="*/ 0 w 3144774"/>
              <a:gd name="connsiteY23" fmla="*/ 0 h 351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4774" h="3511296" fill="none" extrusionOk="0">
                <a:moveTo>
                  <a:pt x="0" y="0"/>
                </a:moveTo>
                <a:cubicBezTo>
                  <a:pt x="196263" y="-24543"/>
                  <a:pt x="327654" y="14071"/>
                  <a:pt x="461234" y="0"/>
                </a:cubicBezTo>
                <a:cubicBezTo>
                  <a:pt x="594814" y="-14071"/>
                  <a:pt x="705555" y="46541"/>
                  <a:pt x="891019" y="0"/>
                </a:cubicBezTo>
                <a:cubicBezTo>
                  <a:pt x="1076483" y="-46541"/>
                  <a:pt x="1214298" y="57937"/>
                  <a:pt x="1415148" y="0"/>
                </a:cubicBezTo>
                <a:cubicBezTo>
                  <a:pt x="1615998" y="-57937"/>
                  <a:pt x="1661874" y="42853"/>
                  <a:pt x="1876382" y="0"/>
                </a:cubicBezTo>
                <a:cubicBezTo>
                  <a:pt x="2090890" y="-42853"/>
                  <a:pt x="2171201" y="45194"/>
                  <a:pt x="2337615" y="0"/>
                </a:cubicBezTo>
                <a:cubicBezTo>
                  <a:pt x="2504029" y="-45194"/>
                  <a:pt x="2852529" y="57733"/>
                  <a:pt x="3144774" y="0"/>
                </a:cubicBezTo>
                <a:cubicBezTo>
                  <a:pt x="3173048" y="217238"/>
                  <a:pt x="3105888" y="375032"/>
                  <a:pt x="3144774" y="479877"/>
                </a:cubicBezTo>
                <a:cubicBezTo>
                  <a:pt x="3183660" y="584722"/>
                  <a:pt x="3107034" y="844362"/>
                  <a:pt x="3144774" y="1029980"/>
                </a:cubicBezTo>
                <a:cubicBezTo>
                  <a:pt x="3182514" y="1215598"/>
                  <a:pt x="3125286" y="1406385"/>
                  <a:pt x="3144774" y="1509857"/>
                </a:cubicBezTo>
                <a:cubicBezTo>
                  <a:pt x="3164262" y="1613329"/>
                  <a:pt x="3092747" y="1806029"/>
                  <a:pt x="3144774" y="1989734"/>
                </a:cubicBezTo>
                <a:cubicBezTo>
                  <a:pt x="3196801" y="2173439"/>
                  <a:pt x="3136935" y="2398473"/>
                  <a:pt x="3144774" y="2610063"/>
                </a:cubicBezTo>
                <a:cubicBezTo>
                  <a:pt x="3152613" y="2821653"/>
                  <a:pt x="3112039" y="3187337"/>
                  <a:pt x="3144774" y="3511296"/>
                </a:cubicBezTo>
                <a:cubicBezTo>
                  <a:pt x="2886797" y="3557336"/>
                  <a:pt x="2717317" y="3502601"/>
                  <a:pt x="2557750" y="3511296"/>
                </a:cubicBezTo>
                <a:cubicBezTo>
                  <a:pt x="2398183" y="3519991"/>
                  <a:pt x="2241160" y="3505399"/>
                  <a:pt x="2033621" y="3511296"/>
                </a:cubicBezTo>
                <a:cubicBezTo>
                  <a:pt x="1826082" y="3517193"/>
                  <a:pt x="1683719" y="3497855"/>
                  <a:pt x="1446596" y="3511296"/>
                </a:cubicBezTo>
                <a:cubicBezTo>
                  <a:pt x="1209474" y="3524737"/>
                  <a:pt x="1128866" y="3494798"/>
                  <a:pt x="891019" y="3511296"/>
                </a:cubicBezTo>
                <a:cubicBezTo>
                  <a:pt x="653172" y="3527794"/>
                  <a:pt x="242209" y="3483942"/>
                  <a:pt x="0" y="3511296"/>
                </a:cubicBezTo>
                <a:cubicBezTo>
                  <a:pt x="-48415" y="3368973"/>
                  <a:pt x="54097" y="3161650"/>
                  <a:pt x="0" y="2961193"/>
                </a:cubicBezTo>
                <a:cubicBezTo>
                  <a:pt x="-54097" y="2760736"/>
                  <a:pt x="50305" y="2587550"/>
                  <a:pt x="0" y="2340864"/>
                </a:cubicBezTo>
                <a:cubicBezTo>
                  <a:pt x="-50305" y="2094178"/>
                  <a:pt x="13235" y="1988937"/>
                  <a:pt x="0" y="1825874"/>
                </a:cubicBezTo>
                <a:cubicBezTo>
                  <a:pt x="-13235" y="1662811"/>
                  <a:pt x="23969" y="1423804"/>
                  <a:pt x="0" y="1205545"/>
                </a:cubicBezTo>
                <a:cubicBezTo>
                  <a:pt x="-23969" y="987286"/>
                  <a:pt x="7122" y="830173"/>
                  <a:pt x="0" y="585216"/>
                </a:cubicBezTo>
                <a:cubicBezTo>
                  <a:pt x="-7122" y="340259"/>
                  <a:pt x="11926" y="120266"/>
                  <a:pt x="0" y="0"/>
                </a:cubicBezTo>
                <a:close/>
              </a:path>
              <a:path w="3144774" h="3511296" stroke="0" extrusionOk="0">
                <a:moveTo>
                  <a:pt x="0" y="0"/>
                </a:moveTo>
                <a:cubicBezTo>
                  <a:pt x="180036" y="-33275"/>
                  <a:pt x="273572" y="4128"/>
                  <a:pt x="492681" y="0"/>
                </a:cubicBezTo>
                <a:cubicBezTo>
                  <a:pt x="711790" y="-4128"/>
                  <a:pt x="749568" y="21759"/>
                  <a:pt x="953915" y="0"/>
                </a:cubicBezTo>
                <a:cubicBezTo>
                  <a:pt x="1158262" y="-21759"/>
                  <a:pt x="1208320" y="53722"/>
                  <a:pt x="1415148" y="0"/>
                </a:cubicBezTo>
                <a:cubicBezTo>
                  <a:pt x="1621976" y="-53722"/>
                  <a:pt x="1747094" y="37206"/>
                  <a:pt x="1844934" y="0"/>
                </a:cubicBezTo>
                <a:cubicBezTo>
                  <a:pt x="1942774" y="-37206"/>
                  <a:pt x="2086516" y="47040"/>
                  <a:pt x="2274720" y="0"/>
                </a:cubicBezTo>
                <a:cubicBezTo>
                  <a:pt x="2462924" y="-47040"/>
                  <a:pt x="2895257" y="3671"/>
                  <a:pt x="3144774" y="0"/>
                </a:cubicBezTo>
                <a:cubicBezTo>
                  <a:pt x="3179470" y="149496"/>
                  <a:pt x="3139651" y="459425"/>
                  <a:pt x="3144774" y="620329"/>
                </a:cubicBezTo>
                <a:cubicBezTo>
                  <a:pt x="3149897" y="781233"/>
                  <a:pt x="3131776" y="1002035"/>
                  <a:pt x="3144774" y="1100206"/>
                </a:cubicBezTo>
                <a:cubicBezTo>
                  <a:pt x="3157772" y="1198377"/>
                  <a:pt x="3074149" y="1412124"/>
                  <a:pt x="3144774" y="1720535"/>
                </a:cubicBezTo>
                <a:cubicBezTo>
                  <a:pt x="3215399" y="2028946"/>
                  <a:pt x="3127391" y="2060769"/>
                  <a:pt x="3144774" y="2235525"/>
                </a:cubicBezTo>
                <a:cubicBezTo>
                  <a:pt x="3162157" y="2410281"/>
                  <a:pt x="3123438" y="2612820"/>
                  <a:pt x="3144774" y="2750515"/>
                </a:cubicBezTo>
                <a:cubicBezTo>
                  <a:pt x="3166110" y="2888210"/>
                  <a:pt x="3119470" y="3136800"/>
                  <a:pt x="3144774" y="3511296"/>
                </a:cubicBezTo>
                <a:cubicBezTo>
                  <a:pt x="2940177" y="3558681"/>
                  <a:pt x="2753150" y="3485297"/>
                  <a:pt x="2620645" y="3511296"/>
                </a:cubicBezTo>
                <a:cubicBezTo>
                  <a:pt x="2488140" y="3537295"/>
                  <a:pt x="2223224" y="3502684"/>
                  <a:pt x="2065068" y="3511296"/>
                </a:cubicBezTo>
                <a:cubicBezTo>
                  <a:pt x="1906912" y="3519908"/>
                  <a:pt x="1629408" y="3486600"/>
                  <a:pt x="1509492" y="3511296"/>
                </a:cubicBezTo>
                <a:cubicBezTo>
                  <a:pt x="1389576" y="3535992"/>
                  <a:pt x="1231322" y="3480960"/>
                  <a:pt x="1016810" y="3511296"/>
                </a:cubicBezTo>
                <a:cubicBezTo>
                  <a:pt x="802298" y="3541632"/>
                  <a:pt x="340024" y="3452129"/>
                  <a:pt x="0" y="3511296"/>
                </a:cubicBezTo>
                <a:cubicBezTo>
                  <a:pt x="-29479" y="3273866"/>
                  <a:pt x="37106" y="3237123"/>
                  <a:pt x="0" y="2996306"/>
                </a:cubicBezTo>
                <a:cubicBezTo>
                  <a:pt x="-37106" y="2755489"/>
                  <a:pt x="6454" y="2609672"/>
                  <a:pt x="0" y="2411090"/>
                </a:cubicBezTo>
                <a:cubicBezTo>
                  <a:pt x="-6454" y="2212508"/>
                  <a:pt x="29584" y="2163869"/>
                  <a:pt x="0" y="1931213"/>
                </a:cubicBezTo>
                <a:cubicBezTo>
                  <a:pt x="-29584" y="1698557"/>
                  <a:pt x="27982" y="1631868"/>
                  <a:pt x="0" y="1451336"/>
                </a:cubicBezTo>
                <a:cubicBezTo>
                  <a:pt x="-27982" y="1270804"/>
                  <a:pt x="14557" y="1125326"/>
                  <a:pt x="0" y="936346"/>
                </a:cubicBezTo>
                <a:cubicBezTo>
                  <a:pt x="-14557" y="747366"/>
                  <a:pt x="104805" y="33969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99211612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solidFill>
                  <a:srgbClr val="00B0F0"/>
                </a:solidFill>
              </a:rPr>
              <a:t>Код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великих</a:t>
            </a:r>
            <a:r>
              <a:rPr lang="en-US" sz="2400" dirty="0">
                <a:solidFill>
                  <a:srgbClr val="00B0F0"/>
                </a:solidFill>
              </a:rPr>
              <a:t> </a:t>
            </a:r>
            <a:r>
              <a:rPr lang="en-US" sz="2400" dirty="0" err="1">
                <a:solidFill>
                  <a:srgbClr val="00B0F0"/>
                </a:solidFill>
              </a:rPr>
              <a:t>површина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као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што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су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небо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или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земља</a:t>
            </a:r>
            <a:r>
              <a:rPr lang="en-US" sz="2400" dirty="0">
                <a:solidFill>
                  <a:srgbClr val="00B0F0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може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се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додати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прозирни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слој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нове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боје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на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неким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дијеловима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4F98FA97-8A9E-4A2F-BB9E-E9F1E8E6CB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941" b="5941"/>
          <a:stretch/>
        </p:blipFill>
        <p:spPr>
          <a:xfrm>
            <a:off x="228600" y="238125"/>
            <a:ext cx="5539597" cy="37944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E42385-7EA1-4AAE-BEF0-E4749DBF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Мијешање</a:t>
            </a:r>
            <a:r>
              <a:rPr lang="en-US" dirty="0"/>
              <a:t> </a:t>
            </a:r>
            <a:r>
              <a:rPr lang="en-US" dirty="0" err="1"/>
              <a:t>боја</a:t>
            </a:r>
            <a:endParaRPr lang="en-US" dirty="0"/>
          </a:p>
        </p:txBody>
      </p:sp>
      <p:pic>
        <p:nvPicPr>
          <p:cNvPr id="6" name="Picture 6" descr="Group of people having fun at music concert">
            <a:extLst>
              <a:ext uri="{FF2B5EF4-FFF2-40B4-BE49-F238E27FC236}">
                <a16:creationId xmlns:a16="http://schemas.microsoft.com/office/drawing/2014/main" xmlns="" id="{BD4D881D-7211-4F01-BB49-B750057E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4715899"/>
            <a:ext cx="2743199" cy="1825674"/>
          </a:xfrm>
          <a:prstGeom prst="rect">
            <a:avLst/>
          </a:prstGeom>
        </p:spPr>
      </p:pic>
      <p:pic>
        <p:nvPicPr>
          <p:cNvPr id="7" name="Picture 7" descr="Dunes at sunset">
            <a:extLst>
              <a:ext uri="{FF2B5EF4-FFF2-40B4-BE49-F238E27FC236}">
                <a16:creationId xmlns:a16="http://schemas.microsoft.com/office/drawing/2014/main" xmlns="" id="{5A632730-B701-4923-87AB-004553BCB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87" y="4717032"/>
            <a:ext cx="2168105" cy="1823408"/>
          </a:xfrm>
          <a:prstGeom prst="rect">
            <a:avLst/>
          </a:prstGeom>
        </p:spPr>
      </p:pic>
      <p:pic>
        <p:nvPicPr>
          <p:cNvPr id="8" name="Picture 8" descr="Blur motion lights of traffic">
            <a:extLst>
              <a:ext uri="{FF2B5EF4-FFF2-40B4-BE49-F238E27FC236}">
                <a16:creationId xmlns:a16="http://schemas.microsoft.com/office/drawing/2014/main" xmlns="" id="{0B5095A4-22FD-4F5D-9596-259A8178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455" y="241905"/>
            <a:ext cx="2311879" cy="1773435"/>
          </a:xfrm>
          <a:prstGeom prst="rect">
            <a:avLst/>
          </a:prstGeom>
        </p:spPr>
      </p:pic>
      <p:pic>
        <p:nvPicPr>
          <p:cNvPr id="9" name="Picture 9" descr="Person running fast to jump over precipice between two mountains">
            <a:extLst>
              <a:ext uri="{FF2B5EF4-FFF2-40B4-BE49-F238E27FC236}">
                <a16:creationId xmlns:a16="http://schemas.microsoft.com/office/drawing/2014/main" xmlns="" id="{65690BA5-AFF3-4A01-B22E-7370CE80E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059" y="4714559"/>
            <a:ext cx="2311879" cy="1828353"/>
          </a:xfrm>
          <a:prstGeom prst="rect">
            <a:avLst/>
          </a:prstGeom>
        </p:spPr>
      </p:pic>
      <p:pic>
        <p:nvPicPr>
          <p:cNvPr id="10" name="Picture 10" descr="Silhouette of birds flying in distance">
            <a:extLst>
              <a:ext uri="{FF2B5EF4-FFF2-40B4-BE49-F238E27FC236}">
                <a16:creationId xmlns:a16="http://schemas.microsoft.com/office/drawing/2014/main" xmlns="" id="{50C2886F-152C-4D1E-8B98-20356ACEC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947" y="2381452"/>
            <a:ext cx="2369389" cy="17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7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48DB4B7D-6E19-4B1E-A0ED-621919C15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B196DE-BC07-4C0A-9A6F-6FFD5F775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13C32D-C8E0-49CB-AF18-A6A13B7FE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5E3DF13-4412-4927-AA38-F077B5A4C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569EC13-67CE-4C90-95BA-1F7D7F3D3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A59492E-0F24-4A22-B24D-A110B4031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0E7CA313-2F4B-4574-8399-12EF6A1BF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F475CC36-DA2D-4239-805C-B75B5076B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090" b="-2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F8576F7D-BD76-494E-977F-6FE983C907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130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DD2382-0A10-430A-A164-9CC83880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err="1">
                <a:solidFill>
                  <a:schemeClr val="tx1"/>
                </a:solidFill>
              </a:rPr>
              <a:t>Примјери</a:t>
            </a:r>
            <a:r>
              <a:rPr lang="en-US" sz="4400" cap="all" spc="-100" dirty="0">
                <a:solidFill>
                  <a:schemeClr val="tx1"/>
                </a:solidFill>
              </a:rPr>
              <a:t> </a:t>
            </a:r>
            <a:r>
              <a:rPr lang="en-US" sz="4400" cap="all" spc="-100" dirty="0" err="1">
                <a:solidFill>
                  <a:schemeClr val="tx1"/>
                </a:solidFill>
              </a:rPr>
              <a:t>ученичких</a:t>
            </a:r>
            <a:r>
              <a:rPr lang="en-US" sz="4400" cap="all" spc="-100" dirty="0">
                <a:solidFill>
                  <a:schemeClr val="tx1"/>
                </a:solidFill>
              </a:rPr>
              <a:t> </a:t>
            </a:r>
            <a:r>
              <a:rPr lang="en-US" sz="4400" cap="all" spc="-100" dirty="0" err="1">
                <a:solidFill>
                  <a:schemeClr val="tx1"/>
                </a:solidFill>
              </a:rPr>
              <a:t>радова</a:t>
            </a:r>
            <a:endParaRPr lang="en-US" sz="4400" cap="all" spc="-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599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48DB4B7D-6E19-4B1E-A0ED-621919C15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B196DE-BC07-4C0A-9A6F-6FFD5F775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13C32D-C8E0-49CB-AF18-A6A13B7FE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5E3DF13-4412-4927-AA38-F077B5A4C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569EC13-67CE-4C90-95BA-1F7D7F3D3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A59492E-0F24-4A22-B24D-A110B4031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0E7CA313-2F4B-4574-8399-12EF6A1BF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9BD72E43-7328-47DC-AE5E-185B317C02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30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0EBF3139-5A27-469B-BDF2-2AF90D7CD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782" b="-2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AB79D-D2BC-4386-9A6D-171BA7A4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err="1">
                <a:solidFill>
                  <a:schemeClr val="tx1"/>
                </a:solidFill>
              </a:rPr>
              <a:t>Примјери</a:t>
            </a:r>
            <a:r>
              <a:rPr lang="en-US" sz="4400" cap="all" spc="-100" dirty="0">
                <a:solidFill>
                  <a:schemeClr val="tx1"/>
                </a:solidFill>
              </a:rPr>
              <a:t> </a:t>
            </a:r>
            <a:r>
              <a:rPr lang="en-US" sz="4400" cap="all" spc="-100" dirty="0" err="1">
                <a:solidFill>
                  <a:schemeClr val="tx1"/>
                </a:solidFill>
              </a:rPr>
              <a:t>ученичких</a:t>
            </a:r>
            <a:r>
              <a:rPr lang="en-US" sz="4400" cap="all" spc="-100" dirty="0">
                <a:solidFill>
                  <a:schemeClr val="tx1"/>
                </a:solidFill>
              </a:rPr>
              <a:t> </a:t>
            </a:r>
            <a:r>
              <a:rPr lang="en-US" sz="4400" cap="all" spc="-100" dirty="0" err="1">
                <a:solidFill>
                  <a:schemeClr val="tx1"/>
                </a:solidFill>
              </a:rPr>
              <a:t>радова</a:t>
            </a:r>
            <a:endParaRPr lang="en-US" sz="4400" cap="all" spc="-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24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48DB4B7D-6E19-4B1E-A0ED-621919C15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B196DE-BC07-4C0A-9A6F-6FFD5F775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13C32D-C8E0-49CB-AF18-A6A13B7FE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5E3DF13-4412-4927-AA38-F077B5A4C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569EC13-67CE-4C90-95BA-1F7D7F3D3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A59492E-0F24-4A22-B24D-A110B4031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0E7CA313-2F4B-4574-8399-12EF6A1BF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9BD72E43-7328-47DC-AE5E-185B317C02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21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0EBF3139-5A27-469B-BDF2-2AF90D7CD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48" r="-1" b="-1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AB79D-D2BC-4386-9A6D-171BA7A4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err="1">
                <a:solidFill>
                  <a:schemeClr val="tx1"/>
                </a:solidFill>
              </a:rPr>
              <a:t>Примјери</a:t>
            </a:r>
            <a:r>
              <a:rPr lang="en-US" sz="4400" cap="all" spc="-100">
                <a:solidFill>
                  <a:schemeClr val="tx1"/>
                </a:solidFill>
              </a:rPr>
              <a:t> </a:t>
            </a:r>
            <a:r>
              <a:rPr lang="en-US" sz="4400" cap="all" spc="-100" err="1">
                <a:solidFill>
                  <a:schemeClr val="tx1"/>
                </a:solidFill>
              </a:rPr>
              <a:t>ученичких</a:t>
            </a:r>
            <a:r>
              <a:rPr lang="en-US" sz="4400" cap="all" spc="-100">
                <a:solidFill>
                  <a:schemeClr val="tx1"/>
                </a:solidFill>
              </a:rPr>
              <a:t> </a:t>
            </a:r>
            <a:r>
              <a:rPr lang="en-US" sz="4400" cap="all" spc="-100" err="1">
                <a:solidFill>
                  <a:schemeClr val="tx1"/>
                </a:solidFill>
              </a:rPr>
              <a:t>радова</a:t>
            </a:r>
            <a:endParaRPr lang="en-US" sz="44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286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48DB4B7D-6E19-4B1E-A0ED-621919C15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B196DE-BC07-4C0A-9A6F-6FFD5F775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13C32D-C8E0-49CB-AF18-A6A13B7FE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5E3DF13-4412-4927-AA38-F077B5A4C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569EC13-67CE-4C90-95BA-1F7D7F3D3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A59492E-0F24-4A22-B24D-A110B4031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0E7CA313-2F4B-4574-8399-12EF6A1BF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0EBF3139-5A27-469B-BDF2-2AF90D7CD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23" r="2153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9BD72E43-7328-47DC-AE5E-185B317C02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1" b="5130"/>
          <a:stretch/>
        </p:blipFill>
        <p:spPr>
          <a:xfrm rot="16200000">
            <a:off x="6878965" y="-782961"/>
            <a:ext cx="4530073" cy="60959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AB79D-D2BC-4386-9A6D-171BA7A4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err="1">
                <a:solidFill>
                  <a:schemeClr val="tx1"/>
                </a:solidFill>
              </a:rPr>
              <a:t>Примјери</a:t>
            </a:r>
            <a:r>
              <a:rPr lang="en-US" sz="4400" cap="all" spc="-100">
                <a:solidFill>
                  <a:schemeClr val="tx1"/>
                </a:solidFill>
              </a:rPr>
              <a:t> </a:t>
            </a:r>
            <a:r>
              <a:rPr lang="en-US" sz="4400" cap="all" spc="-100" err="1">
                <a:solidFill>
                  <a:schemeClr val="tx1"/>
                </a:solidFill>
              </a:rPr>
              <a:t>ученичких</a:t>
            </a:r>
            <a:r>
              <a:rPr lang="en-US" sz="4400" cap="all" spc="-100">
                <a:solidFill>
                  <a:schemeClr val="tx1"/>
                </a:solidFill>
              </a:rPr>
              <a:t> </a:t>
            </a:r>
            <a:r>
              <a:rPr lang="en-US" sz="4400" cap="all" spc="-100" err="1">
                <a:solidFill>
                  <a:schemeClr val="tx1"/>
                </a:solidFill>
              </a:rPr>
              <a:t>радова</a:t>
            </a:r>
            <a:endParaRPr lang="en-US" sz="44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995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D31581-8752-4770-B182-C8D721012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09140" y="2386584"/>
            <a:ext cx="3412884" cy="35112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Шта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је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равнотежа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композицији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Осјећај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склада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цјелине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Може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 err="1">
                <a:solidFill>
                  <a:srgbClr val="0070C0"/>
                </a:solidFill>
              </a:rPr>
              <a:t>се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 err="1">
                <a:solidFill>
                  <a:srgbClr val="0070C0"/>
                </a:solidFill>
              </a:rPr>
              <a:t>лако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 err="1">
                <a:solidFill>
                  <a:srgbClr val="0070C0"/>
                </a:solidFill>
              </a:rPr>
              <a:t>постићи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 err="1">
                <a:solidFill>
                  <a:srgbClr val="0070C0"/>
                </a:solidFill>
              </a:rPr>
              <a:t>помоћу</a:t>
            </a:r>
            <a:r>
              <a:rPr lang="en-US" sz="2400" dirty="0">
                <a:solidFill>
                  <a:srgbClr val="0070C0"/>
                </a:solidFill>
              </a:rPr>
              <a:t> СИМЕТРИЈЕ.</a:t>
            </a:r>
          </a:p>
          <a:p>
            <a:endParaRPr lang="en-US" dirty="0"/>
          </a:p>
        </p:txBody>
      </p:sp>
      <p:pic>
        <p:nvPicPr>
          <p:cNvPr id="5" name="Picture 5" descr="Roadway headed towards an interesting rock formation">
            <a:extLst>
              <a:ext uri="{FF2B5EF4-FFF2-40B4-BE49-F238E27FC236}">
                <a16:creationId xmlns:a16="http://schemas.microsoft.com/office/drawing/2014/main" xmlns="" id="{48A1EDC0-6175-4AD8-B9C9-A022E21C66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752" r="975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8D05A73-20F3-474B-9812-FE9FD508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равнотежа</a:t>
            </a:r>
          </a:p>
        </p:txBody>
      </p:sp>
    </p:spTree>
    <p:extLst>
      <p:ext uri="{BB962C8B-B14F-4D97-AF65-F5344CB8AC3E}">
        <p14:creationId xmlns:p14="http://schemas.microsoft.com/office/powerpoint/2010/main" xmlns="" val="10269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123A5E-EDB3-4A59-B4C3-1A750EC8C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Међутим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симетрија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је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сувише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очигледна</a:t>
            </a:r>
            <a:r>
              <a:rPr lang="en-US" dirty="0">
                <a:solidFill>
                  <a:srgbClr val="C00000"/>
                </a:solidFill>
              </a:rPr>
              <a:t> и </a:t>
            </a:r>
            <a:r>
              <a:rPr lang="en-US" dirty="0" err="1">
                <a:solidFill>
                  <a:srgbClr val="C00000"/>
                </a:solidFill>
              </a:rPr>
              <a:t>погодна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је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највише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за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декорације</a:t>
            </a:r>
            <a:r>
              <a:rPr lang="en-US" dirty="0">
                <a:solidFill>
                  <a:srgbClr val="C00000"/>
                </a:solidFill>
              </a:rPr>
              <a:t> и </a:t>
            </a:r>
            <a:r>
              <a:rPr lang="en-US" dirty="0" err="1">
                <a:solidFill>
                  <a:srgbClr val="C00000"/>
                </a:solidFill>
              </a:rPr>
              <a:t>орнаменте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Због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тога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умјетници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стварају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скривену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равнотежу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елемената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композицији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2946B0AA-972D-4590-BEA4-6369177029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90" b="1090"/>
          <a:stretch/>
        </p:blipFill>
        <p:spPr>
          <a:xfrm>
            <a:off x="214223" y="655068"/>
            <a:ext cx="7696200" cy="5662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76834E-FD89-4BB1-89B5-D791E05A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Скривена</a:t>
            </a:r>
            <a:r>
              <a:rPr lang="en-US" dirty="0"/>
              <a:t> </a:t>
            </a:r>
            <a:r>
              <a:rPr lang="en-US" dirty="0" err="1"/>
              <a:t>равнотежа</a:t>
            </a:r>
          </a:p>
        </p:txBody>
      </p:sp>
    </p:spTree>
    <p:extLst>
      <p:ext uri="{BB962C8B-B14F-4D97-AF65-F5344CB8AC3E}">
        <p14:creationId xmlns:p14="http://schemas.microsoft.com/office/powerpoint/2010/main" xmlns="" val="38039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81043B06-E5E0-4766-A2EF-A7D86A3000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59" b="1259"/>
          <a:stretch/>
        </p:blipFill>
        <p:spPr>
          <a:xfrm>
            <a:off x="228600" y="813219"/>
            <a:ext cx="7696200" cy="5562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975BE1C8-1330-4526-9DAD-132E5C9E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694" y="2310948"/>
            <a:ext cx="3144774" cy="2968636"/>
          </a:xfrm>
        </p:spPr>
        <p:txBody>
          <a:bodyPr/>
          <a:lstStyle/>
          <a:p>
            <a:r>
              <a:rPr lang="en-US" dirty="0" err="1"/>
              <a:t>Један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начина</a:t>
            </a:r>
            <a:r>
              <a:rPr lang="en-US" dirty="0"/>
              <a:t> </a:t>
            </a:r>
            <a:r>
              <a:rPr lang="en-US" dirty="0" err="1"/>
              <a:t>стварања</a:t>
            </a:r>
            <a:r>
              <a:rPr lang="en-US" dirty="0"/>
              <a:t> </a:t>
            </a:r>
            <a:r>
              <a:rPr lang="en-US" dirty="0" err="1"/>
              <a:t>равнотеже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скривена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равнотежа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боја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484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4DF1D9-D941-459C-80F4-C12E6AE23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Рад</a:t>
            </a:r>
            <a:r>
              <a:rPr lang="en-US" dirty="0"/>
              <a:t>: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Изабрати</a:t>
            </a:r>
            <a:r>
              <a:rPr lang="en-US" sz="2400" dirty="0">
                <a:solidFill>
                  <a:srgbClr val="0070C0"/>
                </a:solidFill>
              </a:rPr>
              <a:t> 5 </a:t>
            </a:r>
            <a:r>
              <a:rPr lang="en-US" sz="2400" dirty="0" err="1">
                <a:solidFill>
                  <a:srgbClr val="0070C0"/>
                </a:solidFill>
              </a:rPr>
              <a:t>бојица</a:t>
            </a:r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 err="1">
                <a:solidFill>
                  <a:srgbClr val="0070C0"/>
                </a:solidFill>
              </a:rPr>
              <a:t>различитих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боја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На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сваком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предмету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употријебити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свих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5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боја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Picture 5" descr="Bunch of colored pencils">
            <a:extLst>
              <a:ext uri="{FF2B5EF4-FFF2-40B4-BE49-F238E27FC236}">
                <a16:creationId xmlns:a16="http://schemas.microsoft.com/office/drawing/2014/main" xmlns="" id="{7416F803-8F0A-4213-9203-0ABC6B3E39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081" r="10081"/>
          <a:stretch/>
        </p:blipFill>
        <p:spPr>
          <a:xfrm>
            <a:off x="228599" y="237744"/>
            <a:ext cx="7696201" cy="63825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67BD46-97BA-4988-8D26-976A37FB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Практична</a:t>
            </a:r>
            <a:r>
              <a:rPr lang="en-US" dirty="0"/>
              <a:t> </a:t>
            </a:r>
            <a:r>
              <a:rPr lang="en-US" dirty="0" err="1"/>
              <a:t>вјежба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5 </a:t>
            </a:r>
            <a:r>
              <a:rPr lang="en-US" dirty="0" err="1">
                <a:solidFill>
                  <a:srgbClr val="FF0000"/>
                </a:solidFill>
              </a:rPr>
              <a:t>боја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свуда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8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3E8D39-3015-4BA2-8420-4CECA570B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Овакви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предмети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природно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у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себи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имају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пуно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боја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. 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У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овом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раду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треба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да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имају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свих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пет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одабраних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боја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5" descr="Colorful hot air balloon on sunset sky">
            <a:extLst>
              <a:ext uri="{FF2B5EF4-FFF2-40B4-BE49-F238E27FC236}">
                <a16:creationId xmlns:a16="http://schemas.microsoft.com/office/drawing/2014/main" xmlns="" id="{85679DF4-217E-4537-B159-566A31A1E3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895" r="34893" b="420"/>
          <a:stretch/>
        </p:blipFill>
        <p:spPr>
          <a:xfrm>
            <a:off x="314862" y="237744"/>
            <a:ext cx="3299111" cy="34064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5E2DCC-23AC-4BAC-AC10-F712D8CE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Шарени</a:t>
            </a:r>
            <a:r>
              <a:rPr lang="en-US" dirty="0"/>
              <a:t> </a:t>
            </a:r>
            <a:r>
              <a:rPr lang="en-US" dirty="0" err="1"/>
              <a:t>предмети</a:t>
            </a:r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5427D9DE-AF1E-46C4-8BCC-9BDBC3320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21" t="54582" r="72447" b="12220"/>
          <a:stretch/>
        </p:blipFill>
        <p:spPr>
          <a:xfrm>
            <a:off x="3674853" y="4147759"/>
            <a:ext cx="3148397" cy="2348097"/>
          </a:xfrm>
          <a:prstGeom prst="rect">
            <a:avLst/>
          </a:prstGeom>
        </p:spPr>
      </p:pic>
      <p:pic>
        <p:nvPicPr>
          <p:cNvPr id="7" name="Picture 7" descr="Robin, bird with a red chest, with a colorful background">
            <a:extLst>
              <a:ext uri="{FF2B5EF4-FFF2-40B4-BE49-F238E27FC236}">
                <a16:creationId xmlns:a16="http://schemas.microsoft.com/office/drawing/2014/main" xmlns="" id="{F264B62D-912E-4C30-98D7-8586E4B6A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33" t="104687" r="-31937" b="-103906"/>
          <a:stretch/>
        </p:blipFill>
        <p:spPr>
          <a:xfrm>
            <a:off x="4206815" y="1033955"/>
            <a:ext cx="1953275" cy="1814069"/>
          </a:xfrm>
          <a:prstGeom prst="rect">
            <a:avLst/>
          </a:prstGeom>
        </p:spPr>
      </p:pic>
      <p:pic>
        <p:nvPicPr>
          <p:cNvPr id="8" name="Picture 8" descr="Frangipani flower">
            <a:extLst>
              <a:ext uri="{FF2B5EF4-FFF2-40B4-BE49-F238E27FC236}">
                <a16:creationId xmlns:a16="http://schemas.microsoft.com/office/drawing/2014/main" xmlns="" id="{DCBA7D4D-8ED0-4686-91A6-FB2C1D6DE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796" y="243201"/>
            <a:ext cx="2743199" cy="3050428"/>
          </a:xfrm>
          <a:prstGeom prst="rect">
            <a:avLst/>
          </a:prstGeom>
        </p:spPr>
      </p:pic>
      <p:pic>
        <p:nvPicPr>
          <p:cNvPr id="9" name="Picture 9" descr="Colorful toucan tropical bird">
            <a:extLst>
              <a:ext uri="{FF2B5EF4-FFF2-40B4-BE49-F238E27FC236}">
                <a16:creationId xmlns:a16="http://schemas.microsoft.com/office/drawing/2014/main" xmlns="" id="{6112A11B-E89D-4F91-94E2-49E789C41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24" y="4427012"/>
            <a:ext cx="2743199" cy="2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2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trawberry close-up">
            <a:extLst>
              <a:ext uri="{FF2B5EF4-FFF2-40B4-BE49-F238E27FC236}">
                <a16:creationId xmlns:a16="http://schemas.microsoft.com/office/drawing/2014/main" xmlns="" id="{E49FCB35-35A9-414D-A9D0-172C22B41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0" r="25456" b="3"/>
          <a:stretch/>
        </p:blipFill>
        <p:spPr>
          <a:xfrm>
            <a:off x="-1" y="10"/>
            <a:ext cx="2852928" cy="3428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213E41-3473-47D9-9628-08EBAAC4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Основна</a:t>
            </a:r>
            <a:r>
              <a:rPr lang="en-US" sz="4000" dirty="0"/>
              <a:t> </a:t>
            </a:r>
            <a:r>
              <a:rPr lang="en-US" sz="4000" dirty="0" err="1"/>
              <a:t>боја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E9C6919F-F247-496F-A589-921238F15F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9300" r="19300"/>
          <a:stretch/>
        </p:blipFill>
        <p:spPr>
          <a:xfrm>
            <a:off x="2852929" y="10"/>
            <a:ext cx="2807185" cy="3428990"/>
          </a:xfrm>
          <a:prstGeom prst="rect">
            <a:avLst/>
          </a:prstGeom>
        </p:spPr>
      </p:pic>
      <p:pic>
        <p:nvPicPr>
          <p:cNvPr id="7" name="Picture 7" descr="Cardboard boxes">
            <a:extLst>
              <a:ext uri="{FF2B5EF4-FFF2-40B4-BE49-F238E27FC236}">
                <a16:creationId xmlns:a16="http://schemas.microsoft.com/office/drawing/2014/main" xmlns="" id="{D5053C0F-DDEB-4A95-BA30-4A22186DB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7" r="20010" b="2"/>
          <a:stretch/>
        </p:blipFill>
        <p:spPr>
          <a:xfrm>
            <a:off x="20" y="3429000"/>
            <a:ext cx="2852908" cy="3429000"/>
          </a:xfrm>
          <a:prstGeom prst="rect">
            <a:avLst/>
          </a:prstGeom>
        </p:spPr>
      </p:pic>
      <p:pic>
        <p:nvPicPr>
          <p:cNvPr id="6" name="Picture 6" descr="Peas and pea pods">
            <a:extLst>
              <a:ext uri="{FF2B5EF4-FFF2-40B4-BE49-F238E27FC236}">
                <a16:creationId xmlns:a16="http://schemas.microsoft.com/office/drawing/2014/main" xmlns="" id="{60D45B16-D341-48CA-B187-460F9771D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8" r="21729" b="2"/>
          <a:stretch/>
        </p:blipFill>
        <p:spPr>
          <a:xfrm>
            <a:off x="2853684" y="3429000"/>
            <a:ext cx="2852928" cy="3429000"/>
          </a:xfrm>
          <a:prstGeom prst="rect">
            <a:avLst/>
          </a:prstGeom>
        </p:spPr>
      </p:pic>
      <p:graphicFrame>
        <p:nvGraphicFramePr>
          <p:cNvPr id="49" name="Text Placeholder 3">
            <a:extLst>
              <a:ext uri="{FF2B5EF4-FFF2-40B4-BE49-F238E27FC236}">
                <a16:creationId xmlns:a16="http://schemas.microsoft.com/office/drawing/2014/main" xmlns="" id="{7212B942-9C88-4A30-9E5A-E1044B6BFD74}"/>
              </a:ext>
            </a:extLst>
          </p:cNvPr>
          <p:cNvGraphicFramePr/>
          <p:nvPr/>
        </p:nvGraphicFramePr>
        <p:xfrm>
          <a:off x="6303580" y="2103120"/>
          <a:ext cx="5245269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048444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1D91E3E1-5159-4DA9-8C1A-3897E9094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EF7E53-E975-4A5C-BF5D-D87404485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5C53263-995C-49EE-9CA6-FE769A7688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87FFE657-1F53-4BA2-99ED-71027468A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717B2EF-FCC5-4A6E-8AD7-2543509586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E8BEC20-1CFB-4C38-819D-8EA157D70B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81C477-311D-4E9C-B8B3-96179F15F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81B3F29-ED09-41DF-9B9C-1C3445869F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EF0FE68-24E2-420A-912A-3856757D52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254F0FB-3E56-4F54-8E64-8789AEB8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Детаљи</a:t>
            </a:r>
            <a:r>
              <a:rPr lang="en-US" sz="4400" cap="all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</a:t>
            </a:r>
            <a:r>
              <a:rPr lang="en-US" sz="44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боји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A73B2C-EA0F-43B6-9725-1B7319297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9716" y="3859922"/>
            <a:ext cx="2978282" cy="194112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Детаљи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су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први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најлогичнији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начин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додавања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нових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боја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основној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боји</a:t>
            </a:r>
            <a:r>
              <a:rPr lang="en-US" sz="2000" spc="8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предмета</a:t>
            </a:r>
            <a:endParaRPr lang="en-US" sz="2000" spc="8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98E81C75-89EA-4560-80EB-E218D3E29E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0669" r="2" b="2"/>
          <a:stretch/>
        </p:blipFill>
        <p:spPr>
          <a:xfrm>
            <a:off x="643468" y="640854"/>
            <a:ext cx="6660252" cy="34747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FA28DC3-EAC1-4BFD-B040-BB3F1FB11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8B9EE72-EB2E-4CA0-8935-000AD5262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C970151-3FCF-45A2-A0A1-9DFA7A104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E9785ED-6B23-4150-8733-F8149E20F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Birthday cake with candles">
            <a:extLst>
              <a:ext uri="{FF2B5EF4-FFF2-40B4-BE49-F238E27FC236}">
                <a16:creationId xmlns:a16="http://schemas.microsoft.com/office/drawing/2014/main" xmlns="" id="{64F53028-6170-409C-AE4A-BD419CD91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13463"/>
          <a:stretch/>
        </p:blipFill>
        <p:spPr>
          <a:xfrm>
            <a:off x="643463" y="4178595"/>
            <a:ext cx="3283028" cy="2038550"/>
          </a:xfrm>
          <a:prstGeom prst="rect">
            <a:avLst/>
          </a:prstGeom>
        </p:spPr>
      </p:pic>
      <p:pic>
        <p:nvPicPr>
          <p:cNvPr id="6" name="Picture 6" descr="Velvet-purple coronet hummingbird">
            <a:extLst>
              <a:ext uri="{FF2B5EF4-FFF2-40B4-BE49-F238E27FC236}">
                <a16:creationId xmlns:a16="http://schemas.microsoft.com/office/drawing/2014/main" xmlns="" id="{52DFFD29-7942-4A22-88C8-5E2A811E8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5" r="-5" b="6354"/>
          <a:stretch/>
        </p:blipFill>
        <p:spPr>
          <a:xfrm>
            <a:off x="4014743" y="4178596"/>
            <a:ext cx="3288978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36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1D91E3E1-5159-4DA9-8C1A-3897E9094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EF7E53-E975-4A5C-BF5D-D87404485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5C53263-995C-49EE-9CA6-FE769A7688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87FFE657-1F53-4BA2-99ED-71027468A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717B2EF-FCC5-4A6E-8AD7-2543509586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E8BEC20-1CFB-4C38-819D-8EA157D70B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81C477-311D-4E9C-B8B3-96179F15F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81B3F29-ED09-41DF-9B9C-1C3445869F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EF0FE68-24E2-420A-912A-3856757D52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56BD16E-BA6A-4DA9-8295-E72699F3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Линије</a:t>
            </a:r>
            <a:r>
              <a:rPr lang="en-US" sz="4800" cap="all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</a:t>
            </a:r>
            <a:r>
              <a:rPr lang="en-US" sz="48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боји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549EC1-CD24-47A4-B43B-E236A9AA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225" y="3974941"/>
            <a:ext cx="3122055" cy="18261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Линије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у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боји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су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згодан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начин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додавања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нових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боја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једнобојном</a:t>
            </a:r>
            <a:r>
              <a:rPr lang="en-US" sz="2000" spc="8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000" spc="8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предмету</a:t>
            </a:r>
            <a:endParaRPr lang="en-US" sz="2000" spc="8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573C3BDF-00C3-44A3-A4A5-5F142084E1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0669" r="2" b="2"/>
          <a:stretch/>
        </p:blipFill>
        <p:spPr>
          <a:xfrm>
            <a:off x="643468" y="640854"/>
            <a:ext cx="6660252" cy="34747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FA28DC3-EAC1-4BFD-B040-BB3F1FB11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8B9EE72-EB2E-4CA0-8935-000AD5262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C970151-3FCF-45A2-A0A1-9DFA7A104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E9785ED-6B23-4150-8733-F8149E20F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Person looking at a passing subway">
            <a:extLst>
              <a:ext uri="{FF2B5EF4-FFF2-40B4-BE49-F238E27FC236}">
                <a16:creationId xmlns:a16="http://schemas.microsoft.com/office/drawing/2014/main" xmlns="" id="{016996A6-8884-432C-88A6-12DC31136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6981"/>
          <a:stretch/>
        </p:blipFill>
        <p:spPr>
          <a:xfrm>
            <a:off x="643463" y="4178595"/>
            <a:ext cx="3283028" cy="2038550"/>
          </a:xfrm>
          <a:prstGeom prst="rect">
            <a:avLst/>
          </a:prstGeom>
        </p:spPr>
      </p:pic>
      <p:pic>
        <p:nvPicPr>
          <p:cNvPr id="6" name="Picture 6" descr="Abstract twist of multi-colored cords">
            <a:extLst>
              <a:ext uri="{FF2B5EF4-FFF2-40B4-BE49-F238E27FC236}">
                <a16:creationId xmlns:a16="http://schemas.microsoft.com/office/drawing/2014/main" xmlns="" id="{E2988C05-F68D-4DE8-88B1-32D2FAA87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45" r="-5" b="-5"/>
          <a:stretch/>
        </p:blipFill>
        <p:spPr>
          <a:xfrm>
            <a:off x="4014743" y="4178596"/>
            <a:ext cx="3288978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69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RightStep">
      <a:dk1>
        <a:srgbClr val="000000"/>
      </a:dk1>
      <a:lt1>
        <a:srgbClr val="FFFFFF"/>
      </a:lt1>
      <a:dk2>
        <a:srgbClr val="3C2A22"/>
      </a:dk2>
      <a:lt2>
        <a:srgbClr val="E2E5E8"/>
      </a:lt2>
      <a:accent1>
        <a:srgbClr val="E38E24"/>
      </a:accent1>
      <a:accent2>
        <a:srgbClr val="A9A512"/>
      </a:accent2>
      <a:accent3>
        <a:srgbClr val="79B220"/>
      </a:accent3>
      <a:accent4>
        <a:srgbClr val="35B914"/>
      </a:accent4>
      <a:accent5>
        <a:srgbClr val="21BA43"/>
      </a:accent5>
      <a:accent6>
        <a:srgbClr val="14B87C"/>
      </a:accent6>
      <a:hlink>
        <a:srgbClr val="3F78BF"/>
      </a:hlink>
      <a:folHlink>
        <a:srgbClr val="7F7F7F"/>
      </a:folHlink>
    </a:clrScheme>
    <a:fontScheme name="Savon">
      <a:majorFont>
        <a:latin typeface="Georgia Pro Cond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TC104033937[[fn=Kondenzacija]]</Template>
  <TotalTime>12</TotalTime>
  <Words>124</Words>
  <Application>Microsoft Office PowerPoint</Application>
  <PresentationFormat>Custom</PresentationFormat>
  <Paragraphs>32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SavonVTI</vt:lpstr>
      <vt:lpstr>Равнотежа боје у простору</vt:lpstr>
      <vt:lpstr>равнотежа</vt:lpstr>
      <vt:lpstr>Скривена равнотежа</vt:lpstr>
      <vt:lpstr>Један од начина стварања равнотеже је скривена равнотежа боја.</vt:lpstr>
      <vt:lpstr>Практична вјежба: 5 боја свуда</vt:lpstr>
      <vt:lpstr>Шарени предмети</vt:lpstr>
      <vt:lpstr>Основна боја</vt:lpstr>
      <vt:lpstr>Детаљи у боји</vt:lpstr>
      <vt:lpstr>Линије у боји</vt:lpstr>
      <vt:lpstr>Сјенке и одсјаји у боји</vt:lpstr>
      <vt:lpstr>Мијешање боја</vt:lpstr>
      <vt:lpstr>Примјери ученичких радова</vt:lpstr>
      <vt:lpstr>Примјери ученичких радова</vt:lpstr>
      <vt:lpstr>Примјери ученичких радова</vt:lpstr>
      <vt:lpstr>Примјери ученичких радова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Nina Ninkovic</cp:lastModifiedBy>
  <cp:revision>413</cp:revision>
  <dcterms:created xsi:type="dcterms:W3CDTF">2020-12-10T16:50:41Z</dcterms:created>
  <dcterms:modified xsi:type="dcterms:W3CDTF">2020-12-15T08:18:40Z</dcterms:modified>
</cp:coreProperties>
</file>