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68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dodate stil podnaslova prototipa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C58E-9A85-4B72-B623-BF45AE6650F8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DAC1-3EBA-4958-83F2-21D1285C9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C58E-9A85-4B72-B623-BF45AE6650F8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DAC1-3EBA-4958-83F2-21D1285C9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C58E-9A85-4B72-B623-BF45AE6650F8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DAC1-3EBA-4958-83F2-21D1285C9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C58E-9A85-4B72-B623-BF45AE6650F8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DAC1-3EBA-4958-83F2-21D1285C9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C58E-9A85-4B72-B623-BF45AE6650F8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DAC1-3EBA-4958-83F2-21D1285C9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C58E-9A85-4B72-B623-BF45AE6650F8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DAC1-3EBA-4958-83F2-21D1285C9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C58E-9A85-4B72-B623-BF45AE6650F8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DAC1-3EBA-4958-83F2-21D1285C9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C58E-9A85-4B72-B623-BF45AE6650F8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DAC1-3EBA-4958-83F2-21D1285C9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C58E-9A85-4B72-B623-BF45AE6650F8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DAC1-3EBA-4958-83F2-21D1285C9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C58E-9A85-4B72-B623-BF45AE6650F8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DAC1-3EBA-4958-83F2-21D1285C9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3C58E-9A85-4B72-B623-BF45AE6650F8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DAC1-3EBA-4958-83F2-21D1285C9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naslova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3C58E-9A85-4B72-B623-BF45AE6650F8}" type="datetimeFigureOut">
              <a:rPr lang="en-US" smtClean="0"/>
              <a:pPr/>
              <a:t>12/15/2020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5DAC1-3EBA-4958-83F2-21D1285C98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57158" y="285734"/>
            <a:ext cx="7772400" cy="1102519"/>
          </a:xfrm>
        </p:spPr>
        <p:txBody>
          <a:bodyPr>
            <a:normAutofit/>
          </a:bodyPr>
          <a:lstStyle/>
          <a:p>
            <a:pPr algn="l"/>
            <a:r>
              <a:rPr lang="sr-Cyrl-RS" sz="2800" dirty="0" smtClean="0">
                <a:latin typeface="Times New Roman" pitchFamily="18" charset="0"/>
                <a:cs typeface="Times New Roman" pitchFamily="18" charset="0"/>
              </a:rPr>
              <a:t>Српски језик 5. разред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57290" y="1857370"/>
            <a:ext cx="6500858" cy="2214578"/>
          </a:xfrm>
        </p:spPr>
        <p:txBody>
          <a:bodyPr>
            <a:normAutofit/>
          </a:bodyPr>
          <a:lstStyle/>
          <a:p>
            <a:r>
              <a:rPr lang="sr-Cyrl-R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БРОЈЕВИ</a:t>
            </a:r>
          </a:p>
          <a:p>
            <a:r>
              <a:rPr lang="sr-Cyrl-R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sr-Latn-R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R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сновни </a:t>
            </a:r>
            <a:r>
              <a:rPr lang="sr-Cyrl-R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(главни), редни и </a:t>
            </a:r>
            <a:r>
              <a:rPr lang="sr-Cyrl-R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збирни</a:t>
            </a:r>
            <a:r>
              <a:rPr lang="sr-Latn-R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Cyrl-R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RS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2571736" y="571486"/>
            <a:ext cx="6357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Задатак за самосталан рад: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1142976" y="1214428"/>
            <a:ext cx="69294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1. Напиши три реченице у којима ћеш правилно употријебити најмање по један основни, редни и збирни број.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Slika 5" descr="uč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2714626"/>
            <a:ext cx="2095500" cy="2181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slika za brojev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2714626"/>
            <a:ext cx="4000528" cy="1919296"/>
          </a:xfrm>
          <a:prstGeom prst="rect">
            <a:avLst/>
          </a:prstGeom>
        </p:spPr>
      </p:pic>
      <p:sp>
        <p:nvSpPr>
          <p:cNvPr id="6" name="Elipsa 5"/>
          <p:cNvSpPr/>
          <p:nvPr/>
        </p:nvSpPr>
        <p:spPr>
          <a:xfrm>
            <a:off x="357158" y="357172"/>
            <a:ext cx="2571768" cy="20002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3286116" y="357172"/>
            <a:ext cx="2428892" cy="20002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6143636" y="357172"/>
            <a:ext cx="2428892" cy="200026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kvir za tekst 8"/>
          <p:cNvSpPr txBox="1"/>
          <p:nvPr/>
        </p:nvSpPr>
        <p:spPr>
          <a:xfrm>
            <a:off x="714348" y="857238"/>
            <a:ext cx="23574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Мој омиљени број је седам.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kvir za tekst 9"/>
          <p:cNvSpPr txBox="1"/>
          <p:nvPr/>
        </p:nvSpPr>
        <p:spPr>
          <a:xfrm>
            <a:off x="3786182" y="928676"/>
            <a:ext cx="16430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Овдје нас је седморо.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kvir za tekst 10"/>
          <p:cNvSpPr txBox="1"/>
          <p:nvPr/>
        </p:nvSpPr>
        <p:spPr>
          <a:xfrm>
            <a:off x="6429388" y="928676"/>
            <a:ext cx="1928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Ја сам седми у овом реду.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Prava linija spajanja sa strelicom 12"/>
          <p:cNvCxnSpPr/>
          <p:nvPr/>
        </p:nvCxnSpPr>
        <p:spPr>
          <a:xfrm>
            <a:off x="2143108" y="2357436"/>
            <a:ext cx="64294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Prava linija spajanja sa strelicom 14"/>
          <p:cNvCxnSpPr>
            <a:stCxn id="7" idx="4"/>
            <a:endCxn id="4" idx="0"/>
          </p:cNvCxnSpPr>
          <p:nvPr/>
        </p:nvCxnSpPr>
        <p:spPr>
          <a:xfrm rot="5400000">
            <a:off x="4321967" y="253603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Prava linija spajanja sa strelicom 16"/>
          <p:cNvCxnSpPr/>
          <p:nvPr/>
        </p:nvCxnSpPr>
        <p:spPr>
          <a:xfrm rot="10800000" flipV="1">
            <a:off x="6572264" y="2428874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285720" y="428610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Сва дјеца су поменула број седам али свако на другачији начин!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1285852" y="1285866"/>
            <a:ext cx="1500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СЕДАМ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3357554" y="1285866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СЕДМОРО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5929322" y="1285866"/>
            <a:ext cx="214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СЕДМИ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Slika 7" descr="слика за непознате ријечи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2285998"/>
            <a:ext cx="2473937" cy="2043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642910" y="642924"/>
            <a:ext cx="78581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* Главни (основни) бројеви су бројеви којима се означава тачна количина нечега.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Њих употребљавамо увијек када бројимо или када рачунамо.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ični oblačić 5"/>
          <p:cNvSpPr/>
          <p:nvPr/>
        </p:nvSpPr>
        <p:spPr>
          <a:xfrm>
            <a:off x="4429124" y="2143122"/>
            <a:ext cx="3643338" cy="2286016"/>
          </a:xfrm>
          <a:prstGeom prst="cloud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kvir za tekst 6"/>
          <p:cNvSpPr txBox="1"/>
          <p:nvPr/>
        </p:nvSpPr>
        <p:spPr>
          <a:xfrm>
            <a:off x="4929190" y="2643188"/>
            <a:ext cx="292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b="1" dirty="0" smtClean="0">
                <a:latin typeface="Times New Roman" pitchFamily="18" charset="0"/>
                <a:cs typeface="Times New Roman" pitchFamily="18" charset="0"/>
              </a:rPr>
              <a:t>Два, осамнаест, педесет шест, стотину дванаест.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Slika 7" descr="šesti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428874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642910" y="500048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Примјери: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714348" y="1214428"/>
            <a:ext cx="6500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 кутији је било двадесет колача.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714348" y="1928808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Шеснаест плус двадесет четири је четрдесет.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714348" y="2786064"/>
            <a:ext cx="607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Мамина сестра има тридесет шест година.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Elipsa 7"/>
          <p:cNvSpPr/>
          <p:nvPr/>
        </p:nvSpPr>
        <p:spPr>
          <a:xfrm>
            <a:off x="2928926" y="1142990"/>
            <a:ext cx="1285884" cy="64294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a 8"/>
          <p:cNvSpPr/>
          <p:nvPr/>
        </p:nvSpPr>
        <p:spPr>
          <a:xfrm>
            <a:off x="714348" y="1928808"/>
            <a:ext cx="1428760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lipsa 9"/>
          <p:cNvSpPr/>
          <p:nvPr/>
        </p:nvSpPr>
        <p:spPr>
          <a:xfrm>
            <a:off x="2786050" y="1928808"/>
            <a:ext cx="2214578" cy="571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Elipsa 10"/>
          <p:cNvSpPr/>
          <p:nvPr/>
        </p:nvSpPr>
        <p:spPr>
          <a:xfrm>
            <a:off x="5286380" y="1928808"/>
            <a:ext cx="1428760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Elipsa 11"/>
          <p:cNvSpPr/>
          <p:nvPr/>
        </p:nvSpPr>
        <p:spPr>
          <a:xfrm>
            <a:off x="3428992" y="2786064"/>
            <a:ext cx="1928826" cy="5715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kvir za tekst 12"/>
          <p:cNvSpPr txBox="1"/>
          <p:nvPr/>
        </p:nvSpPr>
        <p:spPr>
          <a:xfrm>
            <a:off x="2571736" y="4071948"/>
            <a:ext cx="56436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ОСНОВНИ БРОЈЕВИ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 animBg="1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500034" y="357172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Редни бројеви су бројеви који означавају по ком реду се нешто остварује.</a:t>
            </a: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Они показују које мјесто у реду има неки предмет или биће.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lika 4" descr="redni broj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143122"/>
            <a:ext cx="2452688" cy="2452688"/>
          </a:xfrm>
          <a:prstGeom prst="rect">
            <a:avLst/>
          </a:prstGeom>
        </p:spPr>
      </p:pic>
      <p:sp>
        <p:nvSpPr>
          <p:cNvPr id="6" name="Obični oblačić 5"/>
          <p:cNvSpPr/>
          <p:nvPr/>
        </p:nvSpPr>
        <p:spPr>
          <a:xfrm>
            <a:off x="4143372" y="1857370"/>
            <a:ext cx="4000528" cy="2571768"/>
          </a:xfrm>
          <a:prstGeom prst="cloud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Двадесети, девета, седамнаесто, стотину четрдесет шести.</a:t>
            </a:r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642910" y="428610"/>
            <a:ext cx="72866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Примјери: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571472" y="1071552"/>
            <a:ext cx="73581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Моја млађа сестра је шести разред основне школе.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Братов друг Милан је био трећи у градској трци на 500 метара.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Децембар је дванаести мјесец у календарској, и четврти мјесец у школској години.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3357554" y="1071552"/>
            <a:ext cx="928694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4000496" y="1857370"/>
            <a:ext cx="857256" cy="428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2285984" y="2928940"/>
            <a:ext cx="1357322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Elipsa 8"/>
          <p:cNvSpPr/>
          <p:nvPr/>
        </p:nvSpPr>
        <p:spPr>
          <a:xfrm>
            <a:off x="642910" y="3286130"/>
            <a:ext cx="1071570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kvir za tekst 9"/>
          <p:cNvSpPr txBox="1"/>
          <p:nvPr/>
        </p:nvSpPr>
        <p:spPr>
          <a:xfrm>
            <a:off x="2928926" y="4143386"/>
            <a:ext cx="4429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РЕДНИ БРОЈЕВИ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9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642910" y="714362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 * Збирни бројеви су бројеви којима се означава тачан број младих, живих бића или тачан број бића различитог рода.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Slika 4" descr="zbirno djec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976" y="2214560"/>
            <a:ext cx="2333625" cy="1962150"/>
          </a:xfrm>
          <a:prstGeom prst="rect">
            <a:avLst/>
          </a:prstGeom>
        </p:spPr>
      </p:pic>
      <p:sp>
        <p:nvSpPr>
          <p:cNvPr id="6" name="Obični oblačić 5"/>
          <p:cNvSpPr/>
          <p:nvPr/>
        </p:nvSpPr>
        <p:spPr>
          <a:xfrm>
            <a:off x="4643438" y="1857370"/>
            <a:ext cx="4000528" cy="2357454"/>
          </a:xfrm>
          <a:prstGeom prst="cloudCallou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b="1" dirty="0" smtClean="0">
                <a:solidFill>
                  <a:schemeClr val="tx1"/>
                </a:solidFill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Троје, дванаесторо, педесет осморо, двадесеторо</a:t>
            </a:r>
            <a:r>
              <a:rPr lang="sr-Cyrl-RS" b="1" dirty="0" smtClean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642910" y="785800"/>
            <a:ext cx="27860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Примјери: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714348" y="1428742"/>
            <a:ext cx="6858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 бакином дворишту трчкара четворо мачића.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Моја тетка је мајка петоро дјеце.</a:t>
            </a:r>
          </a:p>
          <a:p>
            <a:endParaRPr lang="sr-Cyrl-R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RS" sz="2400" dirty="0" smtClean="0">
                <a:latin typeface="Times New Roman" pitchFamily="18" charset="0"/>
                <a:cs typeface="Times New Roman" pitchFamily="18" charset="0"/>
              </a:rPr>
              <a:t>У барицу је ускочило деветоро пачића.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lipsa 5"/>
          <p:cNvSpPr/>
          <p:nvPr/>
        </p:nvSpPr>
        <p:spPr>
          <a:xfrm>
            <a:off x="4643438" y="1428742"/>
            <a:ext cx="1143008" cy="50006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ipsa 6"/>
          <p:cNvSpPr/>
          <p:nvPr/>
        </p:nvSpPr>
        <p:spPr>
          <a:xfrm>
            <a:off x="3286116" y="2214560"/>
            <a:ext cx="1000132" cy="428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3571868" y="2928940"/>
            <a:ext cx="1285884" cy="42862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kvir za tekst 8"/>
          <p:cNvSpPr txBox="1"/>
          <p:nvPr/>
        </p:nvSpPr>
        <p:spPr>
          <a:xfrm>
            <a:off x="2786050" y="4071948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b="1" dirty="0" smtClean="0">
                <a:latin typeface="Times New Roman" pitchFamily="18" charset="0"/>
                <a:cs typeface="Times New Roman" pitchFamily="18" charset="0"/>
              </a:rPr>
              <a:t> ЗБИРНИ БРОЈЕВИ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273</Words>
  <Application>Microsoft Office PowerPoint</Application>
  <PresentationFormat>Prikaz na ekranu: (16:9)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2" baseType="lpstr">
      <vt:lpstr>Office tema</vt:lpstr>
      <vt:lpstr>Српски језик 5. разред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zujic</dc:creator>
  <cp:lastModifiedBy>zujic</cp:lastModifiedBy>
  <cp:revision>21</cp:revision>
  <dcterms:created xsi:type="dcterms:W3CDTF">2020-12-14T20:58:24Z</dcterms:created>
  <dcterms:modified xsi:type="dcterms:W3CDTF">2020-12-15T13:30:22Z</dcterms:modified>
</cp:coreProperties>
</file>