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9" r:id="rId3"/>
    <p:sldId id="270" r:id="rId4"/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71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A9979EE-B9AF-4C59-8981-6AFB5AE2D547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D639526-A37D-4E11-8581-19A4AC48E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79EE-B9AF-4C59-8981-6AFB5AE2D547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9526-A37D-4E11-8581-19A4AC48E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79EE-B9AF-4C59-8981-6AFB5AE2D547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9526-A37D-4E11-8581-19A4AC48E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79EE-B9AF-4C59-8981-6AFB5AE2D547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9526-A37D-4E11-8581-19A4AC48E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79EE-B9AF-4C59-8981-6AFB5AE2D547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9526-A37D-4E11-8581-19A4AC48E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79EE-B9AF-4C59-8981-6AFB5AE2D547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9526-A37D-4E11-8581-19A4AC48EF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79EE-B9AF-4C59-8981-6AFB5AE2D547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9526-A37D-4E11-8581-19A4AC48EF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79EE-B9AF-4C59-8981-6AFB5AE2D547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9526-A37D-4E11-8581-19A4AC48E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79EE-B9AF-4C59-8981-6AFB5AE2D547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9526-A37D-4E11-8581-19A4AC48E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A9979EE-B9AF-4C59-8981-6AFB5AE2D547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D639526-A37D-4E11-8581-19A4AC48E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A9979EE-B9AF-4C59-8981-6AFB5AE2D547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D639526-A37D-4E11-8581-19A4AC48E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A9979EE-B9AF-4C59-8981-6AFB5AE2D547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D639526-A37D-4E11-8581-19A4AC48EF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letshavefunwithenglish.com/games/relative_pronouns/index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nglisch-hilfen.de/en/exercises/pronouns/relative_pronouns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/>
          <a:lstStyle/>
          <a:p>
            <a:r>
              <a:rPr lang="en-US" dirty="0" smtClean="0"/>
              <a:t>Revision of 5.1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501205" cy="4191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600" dirty="0" smtClean="0"/>
              <a:t> This is our new English teacher </a:t>
            </a:r>
            <a:r>
              <a:rPr lang="en-US" sz="3600" b="1" u="sng" dirty="0" smtClean="0"/>
              <a:t>whose</a:t>
            </a:r>
            <a:r>
              <a:rPr lang="en-US" sz="3600" dirty="0" smtClean="0"/>
              <a:t> name is </a:t>
            </a:r>
            <a:r>
              <a:rPr lang="en-US" sz="3600" dirty="0" err="1" smtClean="0"/>
              <a:t>Maja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i="1" dirty="0" smtClean="0"/>
              <a:t>Defining relative clauses</a:t>
            </a:r>
          </a:p>
          <a:p>
            <a:pPr marL="0" indent="0">
              <a:buNone/>
            </a:pPr>
            <a:r>
              <a:rPr lang="en-US" sz="3600" dirty="0" smtClean="0"/>
              <a:t>WHO/THAT</a:t>
            </a:r>
          </a:p>
          <a:p>
            <a:pPr marL="0" indent="0">
              <a:buNone/>
            </a:pPr>
            <a:r>
              <a:rPr lang="en-US" sz="3600" i="1" dirty="0" smtClean="0"/>
              <a:t>WHICH/THAT</a:t>
            </a:r>
          </a:p>
          <a:p>
            <a:pPr marL="0" indent="0">
              <a:buNone/>
            </a:pPr>
            <a:r>
              <a:rPr lang="en-US" sz="3600" i="1" dirty="0" smtClean="0"/>
              <a:t>WHOSE 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2384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7056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1 The magnificent cathedral 		   to the 17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pPr marL="0" indent="0">
              <a:buNone/>
            </a:pPr>
            <a:r>
              <a:rPr lang="en-US" dirty="0" smtClean="0"/>
              <a:t>2 All children 		their first language without much difficulty.</a:t>
            </a:r>
          </a:p>
          <a:p>
            <a:pPr marL="0" indent="0">
              <a:buNone/>
            </a:pPr>
            <a:r>
              <a:rPr lang="en-US" dirty="0" smtClean="0"/>
              <a:t>3 Her family is of Italian 		but they have lived in the USA for many years.</a:t>
            </a:r>
          </a:p>
          <a:p>
            <a:pPr marL="0" indent="0">
              <a:buNone/>
            </a:pPr>
            <a:r>
              <a:rPr lang="en-US" dirty="0" smtClean="0"/>
              <a:t>4 They wanted to		    a college in that small town but it wasn’t approved.</a:t>
            </a:r>
          </a:p>
          <a:p>
            <a:pPr marL="0" indent="0">
              <a:buNone/>
            </a:pPr>
            <a:r>
              <a:rPr lang="en-US" dirty="0" smtClean="0"/>
              <a:t>5 I think that people in Greece are relaxed and 		     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98804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dates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back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99810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established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99995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origin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97503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jovial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975029"/>
            <a:ext cx="112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adopt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9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4 -0.00024 L 0.2585 -0.00024 C 0.34635 -0.00024 0.45451 0.03631 0.45451 0.06615 L 0.45451 0.13301 " pathEditMode="relative" rAng="0" ptsTypes="FfFF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1908E-6 L -0.39497 0.2463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7" y="12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65256E-6 L 0.00417 0.3536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3171E-6 L 0.1 0.4760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3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1908E-6 L -0.44167 0.646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3, page 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05000"/>
            <a:ext cx="6196405" cy="3962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Jovial people</a:t>
            </a:r>
          </a:p>
          <a:p>
            <a:pPr marL="0" indent="0">
              <a:buNone/>
            </a:pPr>
            <a:r>
              <a:rPr lang="en-US" dirty="0" smtClean="0"/>
              <a:t>Date back</a:t>
            </a:r>
          </a:p>
          <a:p>
            <a:pPr marL="0" indent="0">
              <a:buNone/>
            </a:pPr>
            <a:r>
              <a:rPr lang="en-US" dirty="0" smtClean="0"/>
              <a:t>Lie in the fact</a:t>
            </a:r>
          </a:p>
          <a:p>
            <a:pPr marL="0" indent="0">
              <a:buNone/>
            </a:pPr>
            <a:r>
              <a:rPr lang="en-US" dirty="0" smtClean="0"/>
              <a:t>Keep in touch</a:t>
            </a:r>
          </a:p>
          <a:p>
            <a:pPr marL="0" indent="0">
              <a:buNone/>
            </a:pPr>
            <a:r>
              <a:rPr lang="en-US" dirty="0" smtClean="0"/>
              <a:t>Keep tradition alive</a:t>
            </a:r>
          </a:p>
          <a:p>
            <a:pPr marL="0" indent="0">
              <a:buNone/>
            </a:pPr>
            <a:r>
              <a:rPr lang="en-US" dirty="0" smtClean="0"/>
              <a:t>Adopt a language</a:t>
            </a:r>
          </a:p>
          <a:p>
            <a:pPr marL="0" indent="0">
              <a:buNone/>
            </a:pPr>
            <a:r>
              <a:rPr lang="en-US" dirty="0" smtClean="0"/>
              <a:t>Do  your best</a:t>
            </a:r>
          </a:p>
          <a:p>
            <a:pPr marL="0" indent="0">
              <a:buNone/>
            </a:pPr>
            <a:r>
              <a:rPr lang="en-US" dirty="0" smtClean="0"/>
              <a:t>Home country</a:t>
            </a:r>
          </a:p>
          <a:p>
            <a:pPr marL="0" indent="0">
              <a:buNone/>
            </a:pPr>
            <a:r>
              <a:rPr lang="en-US" dirty="0" smtClean="0"/>
              <a:t>True identity</a:t>
            </a:r>
          </a:p>
          <a:p>
            <a:pPr marL="0" indent="0">
              <a:buNone/>
            </a:pPr>
            <a:r>
              <a:rPr lang="en-US" dirty="0" smtClean="0"/>
              <a:t>Continue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Non-defining relative clauses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497" y="1752600"/>
            <a:ext cx="6196405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 Ms. </a:t>
            </a:r>
            <a:r>
              <a:rPr lang="en-US" dirty="0" err="1" smtClean="0"/>
              <a:t>Olivera</a:t>
            </a:r>
            <a:r>
              <a:rPr lang="en-US" dirty="0" smtClean="0"/>
              <a:t> </a:t>
            </a:r>
            <a:r>
              <a:rPr lang="en-US" dirty="0" err="1" smtClean="0"/>
              <a:t>Abadic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who</a:t>
            </a:r>
            <a:r>
              <a:rPr lang="en-US" dirty="0" smtClean="0"/>
              <a:t> is a Serbian language teacher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dirty="0" smtClean="0"/>
              <a:t> works in one school of this kind in Vicenza.</a:t>
            </a:r>
          </a:p>
          <a:p>
            <a:r>
              <a:rPr lang="en-US" dirty="0" smtClean="0"/>
              <a:t> The </a:t>
            </a:r>
            <a:r>
              <a:rPr lang="en-US" dirty="0" err="1" smtClean="0"/>
              <a:t>Teatro</a:t>
            </a:r>
            <a:r>
              <a:rPr lang="en-US" dirty="0" smtClean="0"/>
              <a:t> </a:t>
            </a:r>
            <a:r>
              <a:rPr lang="en-US" dirty="0" err="1" smtClean="0"/>
              <a:t>Olimpico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which</a:t>
            </a:r>
            <a:r>
              <a:rPr lang="en-US" dirty="0" smtClean="0"/>
              <a:t> is famous theater in Vicenza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dirty="0" smtClean="0"/>
              <a:t> is from the 16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THAT</a:t>
            </a:r>
          </a:p>
          <a:p>
            <a:pPr algn="just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Many children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, whose</a:t>
            </a:r>
            <a:r>
              <a:rPr lang="en-US" dirty="0" smtClean="0"/>
              <a:t> parents are of Serbian origin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dirty="0" smtClean="0"/>
              <a:t> like this school in Vicenza.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33800" y="4085246"/>
            <a:ext cx="144780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48100" y="4034683"/>
            <a:ext cx="121920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57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few/few and a little/little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6196405" cy="4038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a few/ a little </a:t>
            </a:r>
          </a:p>
          <a:p>
            <a:pPr marL="0" indent="0" algn="ctr">
              <a:buNone/>
            </a:pPr>
            <a:r>
              <a:rPr lang="en-US" sz="3200" dirty="0" smtClean="0"/>
              <a:t> enough to complete an action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few / little </a:t>
            </a:r>
          </a:p>
          <a:p>
            <a:pPr marL="0" indent="0" algn="ctr">
              <a:buNone/>
            </a:pPr>
            <a:r>
              <a:rPr lang="en-US" sz="3200" dirty="0" smtClean="0"/>
              <a:t> not enough</a:t>
            </a:r>
          </a:p>
          <a:p>
            <a:r>
              <a:rPr lang="en-US" sz="3200" dirty="0"/>
              <a:t>We have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a few </a:t>
            </a:r>
            <a:r>
              <a:rPr lang="en-US" sz="3200" dirty="0"/>
              <a:t>eggs so we can make a cake.</a:t>
            </a:r>
          </a:p>
          <a:p>
            <a:r>
              <a:rPr lang="en-US" sz="3200" dirty="0"/>
              <a:t>There is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little</a:t>
            </a:r>
            <a:r>
              <a:rPr lang="en-US" sz="3200" dirty="0"/>
              <a:t> sugar. We should go to the supermarket to buy some.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27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HOMEWORK</a:t>
            </a:r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WORKBOOK, </a:t>
            </a:r>
          </a:p>
          <a:p>
            <a:pPr marL="0" indent="0">
              <a:buNone/>
            </a:pPr>
            <a:r>
              <a:rPr lang="en-US" sz="3600" b="1" dirty="0" smtClean="0"/>
              <a:t>PAGES 48 AND 49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208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http://www.letshavefunwithenglish.com/games/relative_pronouns/index.html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9" t="10332" r="34813" b="4309"/>
          <a:stretch/>
        </p:blipFill>
        <p:spPr bwMode="auto">
          <a:xfrm>
            <a:off x="3276600" y="1857286"/>
            <a:ext cx="2315910" cy="351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8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hlinkClick r:id="rId2"/>
              </a:rPr>
              <a:t>https://www.englisch-hilfen.de/en/exercises/pronouns/relative_pronouns.htm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8933" r="25041" b="15698"/>
          <a:stretch/>
        </p:blipFill>
        <p:spPr bwMode="auto">
          <a:xfrm>
            <a:off x="1752600" y="2133600"/>
            <a:ext cx="5730589" cy="329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7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196405" cy="36038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What is the text about?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What kind of </a:t>
            </a:r>
            <a:r>
              <a:rPr lang="en-US" sz="3200" dirty="0" err="1" smtClean="0"/>
              <a:t>programmes</a:t>
            </a:r>
            <a:r>
              <a:rPr lang="en-US" sz="3200" dirty="0" smtClean="0"/>
              <a:t> does ABL TV station produce?</a:t>
            </a:r>
          </a:p>
          <a:p>
            <a:r>
              <a:rPr lang="en-US" sz="3200" dirty="0" smtClean="0"/>
              <a:t> Where is the island of </a:t>
            </a:r>
            <a:r>
              <a:rPr lang="en-US" sz="3200" dirty="0" err="1" smtClean="0"/>
              <a:t>Djerba</a:t>
            </a:r>
            <a:r>
              <a:rPr lang="en-US" sz="3200" dirty="0" smtClean="0"/>
              <a:t>?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What is it famous for?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25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05000"/>
            <a:ext cx="6196405" cy="36038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Vivid </a:t>
            </a:r>
          </a:p>
          <a:p>
            <a:r>
              <a:rPr lang="en-US" sz="3200" dirty="0" smtClean="0"/>
              <a:t>Mainland</a:t>
            </a:r>
          </a:p>
          <a:p>
            <a:r>
              <a:rPr lang="en-US" sz="3200" dirty="0" smtClean="0"/>
              <a:t>Orchard</a:t>
            </a:r>
          </a:p>
          <a:p>
            <a:r>
              <a:rPr lang="en-US" sz="3200" dirty="0" smtClean="0"/>
              <a:t>Scent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Appeal to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56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HOME IS WHERE THE HEART IS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6196405" cy="4038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Do you have any relatives or friends who live abroad?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Do some of them go to school?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Are among them those who attend school?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Do you know anything about their school?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04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Student’s book, page 57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614160" cy="36038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Read the text and put the words in the correct place.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however		tradition</a:t>
            </a:r>
            <a:r>
              <a:rPr lang="en-US" sz="3200" dirty="0"/>
              <a:t>	</a:t>
            </a:r>
            <a:r>
              <a:rPr lang="en-US" sz="3200" dirty="0" smtClean="0"/>
              <a:t>	</a:t>
            </a:r>
          </a:p>
          <a:p>
            <a:pPr marL="0" indent="0">
              <a:buNone/>
            </a:pPr>
            <a:r>
              <a:rPr lang="en-US" sz="3200" dirty="0" smtClean="0"/>
              <a:t>attract 		who		expensive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22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92217"/>
          </a:xfrm>
        </p:spPr>
        <p:txBody>
          <a:bodyPr>
            <a:normAutofit fontScale="90000"/>
          </a:bodyPr>
          <a:lstStyle/>
          <a:p>
            <a:r>
              <a:rPr lang="en-US" dirty="0"/>
              <a:t>Read the text again and answer the questions at the page 58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690360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 Tourists usually visit magnificent buildings such as Basilica </a:t>
            </a:r>
            <a:r>
              <a:rPr lang="en-US" sz="3200" dirty="0" err="1" smtClean="0"/>
              <a:t>Palladiana</a:t>
            </a:r>
            <a:r>
              <a:rPr lang="en-US" sz="3200" dirty="0" smtClean="0"/>
              <a:t> and </a:t>
            </a:r>
            <a:r>
              <a:rPr lang="en-US" sz="3200" dirty="0" err="1" smtClean="0"/>
              <a:t>Teatro</a:t>
            </a:r>
            <a:r>
              <a:rPr lang="en-US" sz="3200" dirty="0" smtClean="0"/>
              <a:t> </a:t>
            </a:r>
            <a:r>
              <a:rPr lang="en-US" sz="3200" dirty="0" err="1" smtClean="0"/>
              <a:t>Olimpico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0906">
            <a:off x="1382069" y="4103129"/>
            <a:ext cx="2804160" cy="1547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0815">
            <a:off x="5088510" y="4077759"/>
            <a:ext cx="2514600" cy="17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302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0104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2 Students can attend Serbian Language, My country, the Basics of </a:t>
            </a:r>
            <a:r>
              <a:rPr lang="en-US" sz="2800" dirty="0"/>
              <a:t>S</a:t>
            </a:r>
            <a:r>
              <a:rPr lang="en-US" sz="2800" dirty="0" smtClean="0"/>
              <a:t>erbian Culture and religious classes. </a:t>
            </a:r>
          </a:p>
          <a:p>
            <a:pPr marL="0" indent="0">
              <a:buNone/>
            </a:pPr>
            <a:r>
              <a:rPr lang="en-US" sz="2800" dirty="0" smtClean="0"/>
              <a:t>3 Ms. </a:t>
            </a:r>
            <a:r>
              <a:rPr lang="en-US" sz="2800" dirty="0" err="1" smtClean="0"/>
              <a:t>Abadic</a:t>
            </a:r>
            <a:r>
              <a:rPr lang="en-US" sz="2800" dirty="0" smtClean="0"/>
              <a:t> is a teacher.</a:t>
            </a:r>
          </a:p>
          <a:p>
            <a:pPr marL="0" indent="0">
              <a:buNone/>
            </a:pPr>
            <a:r>
              <a:rPr lang="en-US" sz="2800" dirty="0" smtClean="0"/>
              <a:t>4 These classes are useful because the children can learn about their home country and tradition.</a:t>
            </a:r>
          </a:p>
          <a:p>
            <a:pPr marL="0" indent="0">
              <a:buNone/>
            </a:pPr>
            <a:r>
              <a:rPr lang="en-US" sz="2800" dirty="0" smtClean="0"/>
              <a:t>5 It is good to learn about home country because you keep your tradition alive.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76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6965245" cy="838200"/>
          </a:xfrm>
        </p:spPr>
        <p:txBody>
          <a:bodyPr/>
          <a:lstStyle/>
          <a:p>
            <a:r>
              <a:rPr lang="en-US" dirty="0" smtClean="0"/>
              <a:t>Vocabulary, page 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391400" cy="5257800"/>
          </a:xfrm>
        </p:spPr>
        <p:txBody>
          <a:bodyPr>
            <a:norm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heerful and friendly –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i="1" dirty="0" smtClean="0"/>
              <a:t>have </a:t>
            </a:r>
            <a:r>
              <a:rPr lang="en-US" sz="3200" i="1" dirty="0"/>
              <a:t>existed for some time in the </a:t>
            </a:r>
            <a:r>
              <a:rPr lang="en-US" sz="3200" i="1" dirty="0" smtClean="0"/>
              <a:t>past</a:t>
            </a:r>
            <a:r>
              <a:rPr lang="en-US" sz="3200" i="1" dirty="0"/>
              <a:t> </a:t>
            </a:r>
            <a:r>
              <a:rPr lang="en-US" sz="3200" i="1" dirty="0" smtClean="0"/>
              <a:t>–</a:t>
            </a:r>
          </a:p>
          <a:p>
            <a:r>
              <a:rPr lang="en-US" sz="3200" dirty="0" smtClean="0"/>
              <a:t>get something; </a:t>
            </a:r>
            <a:r>
              <a:rPr lang="en-US" sz="3200" i="1" dirty="0"/>
              <a:t>to accept or start to use something </a:t>
            </a:r>
            <a:r>
              <a:rPr lang="en-US" sz="3200" i="1" dirty="0" smtClean="0"/>
              <a:t>new </a:t>
            </a:r>
            <a:r>
              <a:rPr lang="en-US" sz="3200" dirty="0" smtClean="0"/>
              <a:t>–</a:t>
            </a:r>
          </a:p>
          <a:p>
            <a:r>
              <a:rPr lang="en-US" sz="3200" dirty="0" smtClean="0"/>
              <a:t>a person’s family background –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057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</a:t>
            </a:r>
            <a:r>
              <a:rPr lang="en-US" sz="3200" b="1" i="1" dirty="0"/>
              <a:t>OVIAL </a:t>
            </a:r>
            <a:r>
              <a:rPr lang="en-US" sz="3200" i="1" dirty="0" smtClean="0"/>
              <a:t>/</a:t>
            </a:r>
            <a:r>
              <a:rPr lang="en-US" sz="3200" i="1" dirty="0"/>
              <a:t>ˈ</a:t>
            </a:r>
            <a:r>
              <a:rPr lang="en-US" sz="3200" i="1" dirty="0" err="1"/>
              <a:t>dʒəʊ.vi.əl</a:t>
            </a:r>
            <a:r>
              <a:rPr lang="en-US" sz="3200" i="1" dirty="0"/>
              <a:t>/ </a:t>
            </a:r>
            <a:r>
              <a:rPr lang="en-US" sz="32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0700" y="3200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DATE </a:t>
            </a:r>
            <a:r>
              <a:rPr lang="en-US" sz="3200" b="1" i="1" dirty="0" smtClean="0"/>
              <a:t>BACK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343400"/>
            <a:ext cx="174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ADOPT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5410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ORIGIN </a:t>
            </a:r>
            <a:r>
              <a:rPr lang="en-US" sz="3200" dirty="0"/>
              <a:t> /ˈ</a:t>
            </a:r>
            <a:r>
              <a:rPr lang="en-US" sz="3200" dirty="0" err="1"/>
              <a:t>ɒr.ɪ.dʒɪn</a:t>
            </a:r>
            <a:r>
              <a:rPr lang="en-US" sz="3200" dirty="0" smtClean="0"/>
              <a:t>/</a:t>
            </a:r>
            <a:r>
              <a:rPr lang="en-US" sz="3200" i="1" dirty="0"/>
              <a:t> 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65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389</TotalTime>
  <Words>414</Words>
  <Application>Microsoft Office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Brush Script MT</vt:lpstr>
      <vt:lpstr>Constantia</vt:lpstr>
      <vt:lpstr>Franklin Gothic Book</vt:lpstr>
      <vt:lpstr>Rage Italic</vt:lpstr>
      <vt:lpstr>Pushpin</vt:lpstr>
      <vt:lpstr>Revision of 5.1</vt:lpstr>
      <vt:lpstr>Reading </vt:lpstr>
      <vt:lpstr>Vocabulary</vt:lpstr>
      <vt:lpstr>HOME IS WHERE THE HEART IS</vt:lpstr>
      <vt:lpstr>PowerPoint Presentation</vt:lpstr>
      <vt:lpstr>Student’s book, page 57</vt:lpstr>
      <vt:lpstr>Read the text again and answer the questions at the page 58</vt:lpstr>
      <vt:lpstr>PowerPoint Presentation</vt:lpstr>
      <vt:lpstr>Vocabulary, page 58</vt:lpstr>
      <vt:lpstr>PowerPoint Presentation</vt:lpstr>
      <vt:lpstr>Exercise 3, page 58</vt:lpstr>
      <vt:lpstr>Non-defining relative clauses</vt:lpstr>
      <vt:lpstr>A few/few and a little/little</vt:lpstr>
      <vt:lpstr>PowerPoint Presentation</vt:lpstr>
      <vt:lpstr>http://www.letshavefunwithenglish.com/games/relative_pronouns/index.html</vt:lpstr>
      <vt:lpstr>https://www.englisch-hilfen.de/en/exercises/pronouns/relative_pronouns.htm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IS WHERE THE HEART IS</dc:title>
  <dc:creator>Root</dc:creator>
  <cp:lastModifiedBy>Mataruga Kristina i Dragan</cp:lastModifiedBy>
  <cp:revision>26</cp:revision>
  <dcterms:created xsi:type="dcterms:W3CDTF">2020-03-17T21:39:07Z</dcterms:created>
  <dcterms:modified xsi:type="dcterms:W3CDTF">2020-03-28T13:12:08Z</dcterms:modified>
</cp:coreProperties>
</file>