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ABBE0F-C64C-4F86-AEAD-1AD5033F4CAB}" type="datetimeFigureOut">
              <a:rPr lang="bs-Latn-BA" smtClean="0"/>
              <a:t>31.3.2020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8E3AB1-45ED-4809-BF94-F59EB56B12CA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059582"/>
            <a:ext cx="8064896" cy="1800200"/>
          </a:xfrm>
        </p:spPr>
        <p:txBody>
          <a:bodyPr>
            <a:normAutofit/>
          </a:bodyPr>
          <a:lstStyle/>
          <a:p>
            <a:pPr algn="ctr"/>
            <a:r>
              <a:rPr lang="sr-Cyrl-RS" sz="7500" b="1" dirty="0" err="1" smtClean="0">
                <a:solidFill>
                  <a:schemeClr val="tx1"/>
                </a:solidFill>
              </a:rPr>
              <a:t>Голосјеменице</a:t>
            </a:r>
            <a:endParaRPr lang="bs-Latn-BA" sz="7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sr-Cyrl-RS" b="1" dirty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ПРЕДСТАВНИЦИ ЧЕТИНАРА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tx1"/>
                </a:solidFill>
              </a:rPr>
              <a:t> </a:t>
            </a:r>
            <a:r>
              <a:rPr lang="sr-Cyrl-RS" b="1" dirty="0" smtClean="0">
                <a:solidFill>
                  <a:schemeClr val="tx1"/>
                </a:solidFill>
              </a:rPr>
              <a:t>                       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sr-Cyrl-RS" b="1" dirty="0" smtClean="0">
                <a:solidFill>
                  <a:schemeClr val="tx1"/>
                </a:solidFill>
              </a:rPr>
              <a:t>-јела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sr-Cyrl-RS" b="1" dirty="0" smtClean="0">
                <a:solidFill>
                  <a:schemeClr val="tx1"/>
                </a:solidFill>
              </a:rPr>
              <a:t>-смрча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sr-Cyrl-RS" b="1" dirty="0" smtClean="0">
                <a:solidFill>
                  <a:schemeClr val="tx1"/>
                </a:solidFill>
              </a:rPr>
              <a:t>-црни бор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sr-Cyrl-RS" b="1" dirty="0" smtClean="0">
                <a:solidFill>
                  <a:schemeClr val="tx1"/>
                </a:solidFill>
              </a:rPr>
              <a:t>-бијели бор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sr-Cyrl-RS" b="1" dirty="0" smtClean="0">
                <a:solidFill>
                  <a:schemeClr val="tx1"/>
                </a:solidFill>
              </a:rPr>
              <a:t>-тиса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                         </a:t>
            </a:r>
            <a:r>
              <a:rPr lang="en-US" b="1" dirty="0" smtClean="0">
                <a:solidFill>
                  <a:schemeClr val="tx1"/>
                </a:solidFill>
              </a:rPr>
              <a:t>6</a:t>
            </a:r>
            <a:r>
              <a:rPr lang="sr-Cyrl-RS" b="1" dirty="0" smtClean="0">
                <a:solidFill>
                  <a:schemeClr val="tx1"/>
                </a:solidFill>
              </a:rPr>
              <a:t>-клека     </a:t>
            </a:r>
            <a:endParaRPr lang="bs-Latn-BA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722"/>
            <a:ext cx="1551043" cy="26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91" y="571927"/>
            <a:ext cx="1783008" cy="235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2" y="3080273"/>
            <a:ext cx="2329542" cy="175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80273"/>
            <a:ext cx="25903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95" y="3080274"/>
            <a:ext cx="268604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723"/>
            <a:ext cx="1483734" cy="262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/>
          <a:lstStyle/>
          <a:p>
            <a:pPr marL="0" indent="0" algn="ctr">
              <a:buNone/>
            </a:pPr>
            <a:r>
              <a:rPr lang="sr-Cyrl-RS" b="1" u="sng" dirty="0" smtClean="0">
                <a:solidFill>
                  <a:schemeClr val="tx1"/>
                </a:solidFill>
              </a:rPr>
              <a:t>ЗНАЧАЈ ЧЕТИНАРА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chemeClr val="tx1"/>
                </a:solidFill>
              </a:rPr>
              <a:t>- производе органске материје и кисеоник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етерична уља повољно дјелују на здравље људи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живе у симбиози са неким гљивама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из смоле се добијају терпентин, лак, лијекови…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дрво се користи за израду бродова, </a:t>
            </a:r>
            <a:r>
              <a:rPr lang="sr-Cyrl-RS" b="1" dirty="0" err="1" smtClean="0">
                <a:solidFill>
                  <a:schemeClr val="tx1"/>
                </a:solidFill>
              </a:rPr>
              <a:t>намјештаја</a:t>
            </a:r>
            <a:r>
              <a:rPr lang="sr-Cyrl-RS" b="1" dirty="0" smtClean="0">
                <a:solidFill>
                  <a:schemeClr val="tx1"/>
                </a:solidFill>
              </a:rPr>
              <a:t>, као грађевински материјал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четинарске шуме су станиште многим врстама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окамењена смола неких четинара је </a:t>
            </a:r>
            <a:r>
              <a:rPr lang="sr-Cyrl-RS" b="1" dirty="0" err="1" smtClean="0">
                <a:solidFill>
                  <a:schemeClr val="tx1"/>
                </a:solidFill>
              </a:rPr>
              <a:t>полудраги</a:t>
            </a:r>
            <a:r>
              <a:rPr lang="sr-Cyrl-RS" b="1" dirty="0" smtClean="0">
                <a:solidFill>
                  <a:schemeClr val="tx1"/>
                </a:solidFill>
              </a:rPr>
              <a:t> камен – ћилибар или јантар</a:t>
            </a:r>
          </a:p>
          <a:p>
            <a:endParaRPr lang="bs-Latn-B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043608" y="843558"/>
            <a:ext cx="7643192" cy="375106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             </a:t>
            </a:r>
            <a:r>
              <a:rPr lang="sr-Cyrl-RS" b="1" u="sng" dirty="0" smtClean="0">
                <a:solidFill>
                  <a:schemeClr val="tx1"/>
                </a:solidFill>
              </a:rPr>
              <a:t>ЗАДАЋА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sr-Cyrl-RS" b="1" dirty="0" smtClean="0">
                <a:solidFill>
                  <a:schemeClr val="tx1"/>
                </a:solidFill>
              </a:rPr>
              <a:t>По чему су </a:t>
            </a:r>
            <a:r>
              <a:rPr lang="sr-Cyrl-RS" b="1" dirty="0" err="1" smtClean="0">
                <a:solidFill>
                  <a:schemeClr val="tx1"/>
                </a:solidFill>
              </a:rPr>
              <a:t>голосјеменице</a:t>
            </a:r>
            <a:r>
              <a:rPr lang="sr-Cyrl-RS" b="1" dirty="0" smtClean="0">
                <a:solidFill>
                  <a:schemeClr val="tx1"/>
                </a:solidFill>
              </a:rPr>
              <a:t> добиле име?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sr-Cyrl-RS" b="1" dirty="0" smtClean="0">
                <a:solidFill>
                  <a:schemeClr val="tx1"/>
                </a:solidFill>
              </a:rPr>
              <a:t>Које су групе </a:t>
            </a:r>
            <a:r>
              <a:rPr lang="sr-Cyrl-RS" b="1" dirty="0" err="1" smtClean="0">
                <a:solidFill>
                  <a:schemeClr val="tx1"/>
                </a:solidFill>
              </a:rPr>
              <a:t>голосјеменица</a:t>
            </a:r>
            <a:r>
              <a:rPr lang="sr-Cyrl-RS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sr-Cyrl-RS" b="1" dirty="0" smtClean="0">
                <a:solidFill>
                  <a:schemeClr val="tx1"/>
                </a:solidFill>
              </a:rPr>
              <a:t>Гдје расту четинари?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4. </a:t>
            </a:r>
            <a:r>
              <a:rPr lang="sr-Cyrl-RS" b="1" dirty="0" err="1" smtClean="0">
                <a:solidFill>
                  <a:schemeClr val="tx1"/>
                </a:solidFill>
              </a:rPr>
              <a:t>Наведи</a:t>
            </a:r>
            <a:r>
              <a:rPr lang="sr-Cyrl-RS" b="1" dirty="0" smtClean="0">
                <a:solidFill>
                  <a:schemeClr val="tx1"/>
                </a:solidFill>
              </a:rPr>
              <a:t> неке врсте четинара!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5. </a:t>
            </a:r>
            <a:r>
              <a:rPr lang="sr-Cyrl-RS" b="1" dirty="0" smtClean="0">
                <a:solidFill>
                  <a:schemeClr val="tx1"/>
                </a:solidFill>
              </a:rPr>
              <a:t>Како се размножавају четинари?</a:t>
            </a:r>
          </a:p>
          <a:p>
            <a:pPr marL="457200" indent="-457200">
              <a:buAutoNum type="arabicPeriod"/>
            </a:pPr>
            <a:endParaRPr lang="bs-Latn-B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536504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ВИШЕ БИЉКЕ (КОРМОФИТЕ)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маховине    папратњаче              </a:t>
            </a:r>
            <a:r>
              <a:rPr lang="sr-Cyrl-RS" b="1" dirty="0" err="1" smtClean="0">
                <a:solidFill>
                  <a:schemeClr val="tx2">
                    <a:lumMod val="75000"/>
                  </a:schemeClr>
                </a:solidFill>
              </a:rPr>
              <a:t>сјеменице</a:t>
            </a:r>
            <a:endParaRPr lang="sr-Cyrl-R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sr-Cyrl-RS" b="1" dirty="0">
                <a:solidFill>
                  <a:srgbClr val="C00000"/>
                </a:solidFill>
              </a:rPr>
              <a:t/>
            </a:r>
            <a:br>
              <a:rPr lang="sr-Cyrl-RS" b="1" dirty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r">
              <a:buNone/>
            </a:pPr>
            <a:endParaRPr lang="sr-Cyrl-RS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sr-Cyrl-RS" b="1" dirty="0" err="1" smtClean="0">
                <a:solidFill>
                  <a:schemeClr val="tx2">
                    <a:lumMod val="75000"/>
                  </a:schemeClr>
                </a:solidFill>
              </a:rPr>
              <a:t>голосјеменице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sr-Cyrl-RS" b="1" dirty="0" err="1" smtClean="0">
                <a:solidFill>
                  <a:schemeClr val="tx2">
                    <a:lumMod val="75000"/>
                  </a:schemeClr>
                </a:solidFill>
              </a:rPr>
              <a:t>скривеносјеменице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/>
            </a:r>
            <a:br>
              <a:rPr lang="sr-Cyrl-RS" b="1" dirty="0" smtClean="0">
                <a:solidFill>
                  <a:srgbClr val="C00000"/>
                </a:solidFill>
              </a:rPr>
            </a:br>
            <a:endParaRPr lang="bs-Latn-BA" b="1" dirty="0">
              <a:solidFill>
                <a:srgbClr val="C00000"/>
              </a:solidFill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>
            <a:off x="4572000" y="699542"/>
            <a:ext cx="0" cy="2286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7"/>
          <p:cNvCxnSpPr/>
          <p:nvPr/>
        </p:nvCxnSpPr>
        <p:spPr>
          <a:xfrm>
            <a:off x="1394907" y="948342"/>
            <a:ext cx="4896544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/>
          <p:cNvCxnSpPr/>
          <p:nvPr/>
        </p:nvCxnSpPr>
        <p:spPr>
          <a:xfrm flipV="1">
            <a:off x="1404523" y="948342"/>
            <a:ext cx="0" cy="20468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a linija spajanja 16"/>
          <p:cNvCxnSpPr/>
          <p:nvPr/>
        </p:nvCxnSpPr>
        <p:spPr>
          <a:xfrm flipV="1">
            <a:off x="3275856" y="948342"/>
            <a:ext cx="0" cy="1969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a linija spajanja 17"/>
          <p:cNvCxnSpPr/>
          <p:nvPr/>
        </p:nvCxnSpPr>
        <p:spPr>
          <a:xfrm flipV="1">
            <a:off x="6291451" y="948342"/>
            <a:ext cx="0" cy="18929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a linija spajanja 27"/>
          <p:cNvCxnSpPr/>
          <p:nvPr/>
        </p:nvCxnSpPr>
        <p:spPr>
          <a:xfrm>
            <a:off x="6273970" y="1563638"/>
            <a:ext cx="17481" cy="97007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a linija spajanja 28"/>
          <p:cNvCxnSpPr/>
          <p:nvPr/>
        </p:nvCxnSpPr>
        <p:spPr>
          <a:xfrm flipV="1">
            <a:off x="4716016" y="2533716"/>
            <a:ext cx="2670317" cy="155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rava linija spajanja 31"/>
          <p:cNvCxnSpPr/>
          <p:nvPr/>
        </p:nvCxnSpPr>
        <p:spPr>
          <a:xfrm>
            <a:off x="4716016" y="2532245"/>
            <a:ext cx="0" cy="2286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ava linija spajanja 32"/>
          <p:cNvCxnSpPr/>
          <p:nvPr/>
        </p:nvCxnSpPr>
        <p:spPr>
          <a:xfrm>
            <a:off x="7347536" y="2535270"/>
            <a:ext cx="0" cy="2286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14299"/>
            <a:ext cx="1728193" cy="11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80" y="1507218"/>
            <a:ext cx="1728191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9822"/>
            <a:ext cx="1827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87" y="3233514"/>
            <a:ext cx="1881194" cy="13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3528" y="411510"/>
            <a:ext cx="8496944" cy="4183113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Најстарије биљке које се размножавају сјеменом</a:t>
            </a:r>
          </a:p>
          <a:p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За оплодњу им није потребна вода </a:t>
            </a:r>
          </a:p>
          <a:p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Сјемени заметак</a:t>
            </a:r>
            <a:r>
              <a:rPr lang="sr-Cyrl-R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 је го,</a:t>
            </a:r>
            <a:r>
              <a:rPr lang="sr-Cyrl-R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незаштићен</a:t>
            </a:r>
          </a:p>
          <a:p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Дрвенасте биљке</a:t>
            </a:r>
          </a:p>
          <a:p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Обухватају три</a:t>
            </a:r>
            <a:b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групе: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        1. </a:t>
            </a:r>
            <a:r>
              <a:rPr lang="sr-Cyrl-RS" b="1" dirty="0" err="1" smtClean="0">
                <a:solidFill>
                  <a:schemeClr val="tx2">
                    <a:lumMod val="75000"/>
                  </a:schemeClr>
                </a:solidFill>
              </a:rPr>
              <a:t>цикаси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         2. </a:t>
            </a:r>
            <a:r>
              <a:rPr lang="sr-Cyrl-RS" b="1" dirty="0" err="1" smtClean="0">
                <a:solidFill>
                  <a:schemeClr val="tx2">
                    <a:lumMod val="75000"/>
                  </a:schemeClr>
                </a:solidFill>
              </a:rPr>
              <a:t>гинко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         3. четинари</a:t>
            </a:r>
            <a:endParaRPr lang="bs-Latn-B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lum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9622"/>
            <a:ext cx="4752528" cy="320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    </a:t>
            </a:r>
            <a:r>
              <a:rPr lang="sr-Cyrl-RS" b="1" u="sng" dirty="0" smtClean="0">
                <a:solidFill>
                  <a:schemeClr val="tx1"/>
                </a:solidFill>
              </a:rPr>
              <a:t>ЦИКАСИ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Изгледом подсјећају на 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палму</a:t>
            </a:r>
          </a:p>
          <a:p>
            <a:pPr>
              <a:spcAft>
                <a:spcPts val="600"/>
              </a:spcAft>
            </a:pPr>
            <a:r>
              <a:rPr lang="sr-Cyrl-RS" b="1" dirty="0" smtClean="0">
                <a:solidFill>
                  <a:schemeClr val="tx1"/>
                </a:solidFill>
              </a:rPr>
              <a:t>Расту у тропским и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суптропским крајевима</a:t>
            </a:r>
          </a:p>
          <a:p>
            <a:r>
              <a:rPr lang="sr-Cyrl-RS" b="1" u="sng" dirty="0" smtClean="0">
                <a:solidFill>
                  <a:schemeClr val="tx1"/>
                </a:solidFill>
              </a:rPr>
              <a:t>ГИНКО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Поријеклом из Кине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Листови облика лепезе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са два режња</a:t>
            </a:r>
          </a:p>
          <a:p>
            <a:endParaRPr lang="bs-Latn-BA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7494"/>
            <a:ext cx="3208550" cy="21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40674"/>
            <a:ext cx="3208550" cy="212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    </a:t>
            </a:r>
            <a:r>
              <a:rPr lang="sr-Cyrl-RS" b="1" u="sng" dirty="0" smtClean="0">
                <a:solidFill>
                  <a:schemeClr val="tx1"/>
                </a:solidFill>
              </a:rPr>
              <a:t>ЧЕТИНАРИ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Најбројније </a:t>
            </a:r>
            <a:r>
              <a:rPr lang="sr-Cyrl-RS" b="1" dirty="0" err="1" smtClean="0">
                <a:solidFill>
                  <a:schemeClr val="tx1"/>
                </a:solidFill>
              </a:rPr>
              <a:t>голосјеменице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Расту на већим </a:t>
            </a:r>
            <a:r>
              <a:rPr lang="sr-Cyrl-RS" b="1" dirty="0" err="1" smtClean="0">
                <a:solidFill>
                  <a:schemeClr val="tx1"/>
                </a:solidFill>
              </a:rPr>
              <a:t>надморским</a:t>
            </a:r>
            <a:r>
              <a:rPr lang="sr-Cyrl-RS" b="1" dirty="0" smtClean="0">
                <a:solidFill>
                  <a:schemeClr val="tx1"/>
                </a:solidFill>
              </a:rPr>
              <a:t> висинама и већим географским ширинама (тајге)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chemeClr val="tx1"/>
                </a:solidFill>
              </a:rPr>
              <a:t>    ОСОБИНЕ: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Подносе неплодно земљиште и ниске температуре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Дрвеће (до 100 </a:t>
            </a:r>
            <a:r>
              <a:rPr lang="sr-Latn-BA" b="1" dirty="0" smtClean="0">
                <a:solidFill>
                  <a:schemeClr val="tx1"/>
                </a:solidFill>
              </a:rPr>
              <a:t>m</a:t>
            </a:r>
            <a:r>
              <a:rPr lang="sr-Cyrl-RS" b="1" dirty="0" smtClean="0">
                <a:solidFill>
                  <a:schemeClr val="tx1"/>
                </a:solidFill>
              </a:rPr>
              <a:t> висине), рјеђе жбунови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Листови игличасти, некад </a:t>
            </a:r>
            <a:r>
              <a:rPr lang="sr-Cyrl-RS" b="1" dirty="0" err="1" smtClean="0">
                <a:solidFill>
                  <a:schemeClr val="tx1"/>
                </a:solidFill>
              </a:rPr>
              <a:t>љуспасти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Често у стаблу присутна смола</a:t>
            </a:r>
          </a:p>
          <a:p>
            <a:endParaRPr lang="bs-Latn-B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sadržaj 4"/>
          <p:cNvSpPr>
            <a:spLocks noGrp="1"/>
          </p:cNvSpPr>
          <p:nvPr>
            <p:ph idx="1"/>
          </p:nvPr>
        </p:nvSpPr>
        <p:spPr>
          <a:xfrm>
            <a:off x="457200" y="483520"/>
            <a:ext cx="8229600" cy="4111104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                 </a:t>
            </a:r>
          </a:p>
          <a:p>
            <a:pPr marL="0" indent="0">
              <a:buNone/>
            </a:pPr>
            <a:endParaRPr lang="bs-Latn-BA" b="1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526"/>
            <a:ext cx="50885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5526"/>
            <a:ext cx="2857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    </a:t>
            </a:r>
            <a:r>
              <a:rPr lang="sr-Cyrl-RS" b="1" u="sng" dirty="0" smtClean="0">
                <a:solidFill>
                  <a:schemeClr val="tx1"/>
                </a:solidFill>
              </a:rPr>
              <a:t>ЧЕТИНАРИ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Најбројније </a:t>
            </a:r>
            <a:r>
              <a:rPr lang="sr-Cyrl-RS" b="1" dirty="0" err="1" smtClean="0">
                <a:solidFill>
                  <a:schemeClr val="tx1"/>
                </a:solidFill>
              </a:rPr>
              <a:t>голосјеменице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Расту на већим </a:t>
            </a:r>
            <a:r>
              <a:rPr lang="sr-Cyrl-RS" b="1" dirty="0" err="1" smtClean="0">
                <a:solidFill>
                  <a:schemeClr val="tx1"/>
                </a:solidFill>
              </a:rPr>
              <a:t>надморским</a:t>
            </a:r>
            <a:r>
              <a:rPr lang="sr-Cyrl-RS" b="1" dirty="0" smtClean="0">
                <a:solidFill>
                  <a:schemeClr val="tx1"/>
                </a:solidFill>
              </a:rPr>
              <a:t> висинама и већим географским ширинама (тајге)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chemeClr val="tx1"/>
                </a:solidFill>
              </a:rPr>
              <a:t>    ОСОБИНЕ: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Подносе неплодно земљиште и ниске температуре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Дрвеће (до 100 </a:t>
            </a:r>
            <a:r>
              <a:rPr lang="sr-Latn-BA" b="1" dirty="0" smtClean="0">
                <a:solidFill>
                  <a:schemeClr val="tx1"/>
                </a:solidFill>
              </a:rPr>
              <a:t>m</a:t>
            </a:r>
            <a:r>
              <a:rPr lang="sr-Cyrl-RS" b="1" dirty="0" smtClean="0">
                <a:solidFill>
                  <a:schemeClr val="tx1"/>
                </a:solidFill>
              </a:rPr>
              <a:t> висине), рјеђе жбунови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Листови игличасти, некад </a:t>
            </a:r>
            <a:r>
              <a:rPr lang="sr-Cyrl-RS" b="1" dirty="0" err="1" smtClean="0">
                <a:solidFill>
                  <a:schemeClr val="tx1"/>
                </a:solidFill>
              </a:rPr>
              <a:t>љуспасти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Често у стаблу присутна смола</a:t>
            </a:r>
          </a:p>
          <a:p>
            <a:endParaRPr lang="bs-Latn-B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9502"/>
            <a:ext cx="6203032" cy="241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3595"/>
            <a:ext cx="4320479" cy="238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6" y="2454174"/>
            <a:ext cx="3986808" cy="23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752528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Опрашивање и расијавање врши вјетар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Органи за размножавање – шишарке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Мушке шишарке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ситне,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зељасте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након </a:t>
            </a:r>
            <a:r>
              <a:rPr lang="sr-Cyrl-RS" b="1" dirty="0" err="1" smtClean="0">
                <a:solidFill>
                  <a:schemeClr val="tx1"/>
                </a:solidFill>
              </a:rPr>
              <a:t>опрашивања</a:t>
            </a:r>
            <a:r>
              <a:rPr lang="sr-Cyrl-RS" b="1" dirty="0" smtClean="0">
                <a:solidFill>
                  <a:schemeClr val="tx1"/>
                </a:solidFill>
              </a:rPr>
              <a:t/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 опадају</a:t>
            </a:r>
          </a:p>
          <a:p>
            <a:r>
              <a:rPr lang="sr-Cyrl-RS" b="1" dirty="0" smtClean="0">
                <a:solidFill>
                  <a:schemeClr val="tx1"/>
                </a:solidFill>
              </a:rPr>
              <a:t>Женске шишарке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крупне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дрвенасте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грађене од осовине и оплодних љуски 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chemeClr val="tx1"/>
                </a:solidFill>
              </a:rPr>
              <a:t>- остају на гранама док не сазри сјеме</a:t>
            </a:r>
            <a:endParaRPr lang="bs-Latn-BA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87" y="1203598"/>
            <a:ext cx="4412109" cy="26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473</TotalTime>
  <Words>179</Words>
  <Application>Microsoft Office PowerPoint</Application>
  <PresentationFormat>Projekcija na ekranu (16:9)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Austin</vt:lpstr>
      <vt:lpstr>Голосјеменице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Nastavnik</cp:lastModifiedBy>
  <cp:revision>35</cp:revision>
  <dcterms:created xsi:type="dcterms:W3CDTF">2020-03-30T13:32:47Z</dcterms:created>
  <dcterms:modified xsi:type="dcterms:W3CDTF">2020-03-31T11:07:46Z</dcterms:modified>
</cp:coreProperties>
</file>