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  <a:srgbClr val="F4F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160A-F156-4B46-90D6-BE7520F0B68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23E9-913F-4587-B534-9BEEB7CD3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5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160A-F156-4B46-90D6-BE7520F0B68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23E9-913F-4587-B534-9BEEB7CD3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2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160A-F156-4B46-90D6-BE7520F0B68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23E9-913F-4587-B534-9BEEB7CD3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4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160A-F156-4B46-90D6-BE7520F0B68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23E9-913F-4587-B534-9BEEB7CD3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9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160A-F156-4B46-90D6-BE7520F0B68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23E9-913F-4587-B534-9BEEB7CD3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3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160A-F156-4B46-90D6-BE7520F0B68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23E9-913F-4587-B534-9BEEB7CD3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2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160A-F156-4B46-90D6-BE7520F0B68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23E9-913F-4587-B534-9BEEB7CD3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4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160A-F156-4B46-90D6-BE7520F0B68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23E9-913F-4587-B534-9BEEB7CD3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5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160A-F156-4B46-90D6-BE7520F0B68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23E9-913F-4587-B534-9BEEB7CD3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160A-F156-4B46-90D6-BE7520F0B68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23E9-913F-4587-B534-9BEEB7CD3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6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160A-F156-4B46-90D6-BE7520F0B68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23E9-913F-4587-B534-9BEEB7CD3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0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0A-F156-4B46-90D6-BE7520F0B68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823E9-913F-4587-B534-9BEEB7CD3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9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7063" y="156755"/>
            <a:ext cx="9144000" cy="1655762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MATEMAT</a:t>
            </a:r>
            <a:r>
              <a:rPr lang="sr-Cyrl-B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ИКА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 descr="cartoon-kids-with-123-numbers_97632-5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269" y="1319212"/>
            <a:ext cx="11247120" cy="5943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Такая разная &lt;strong&gt;математика&lt;/strong&gt;: Устный счет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84" y="1738568"/>
            <a:ext cx="9144000" cy="511943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602862"/>
              </p:ext>
            </p:extLst>
          </p:nvPr>
        </p:nvGraphicFramePr>
        <p:xfrm>
          <a:off x="1992811" y="195943"/>
          <a:ext cx="8128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="" xmlns:a16="http://schemas.microsoft.com/office/drawing/2014/main" val="951098781"/>
                    </a:ext>
                  </a:extLst>
                </a:gridCol>
              </a:tblGrid>
              <a:tr h="1017694">
                <a:tc>
                  <a:txBody>
                    <a:bodyPr/>
                    <a:lstStyle/>
                    <a:p>
                      <a:pPr algn="ctr"/>
                      <a:r>
                        <a:rPr lang="sr-Cyrl-BA" sz="6000" b="1" cap="none" spc="0" dirty="0" smtClean="0">
                          <a:ln w="1905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МНОЖЕЊЕ ЗБИРА</a:t>
                      </a:r>
                    </a:p>
                    <a:p>
                      <a:pPr algn="ctr"/>
                      <a:r>
                        <a:rPr lang="sr-Cyrl-BA" sz="6000" b="1" cap="none" spc="0" baseline="0" dirty="0" smtClean="0">
                          <a:ln w="1905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вјежба 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9121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00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Попуни табеле: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042454"/>
              </p:ext>
            </p:extLst>
          </p:nvPr>
        </p:nvGraphicFramePr>
        <p:xfrm>
          <a:off x="1998615" y="4194386"/>
          <a:ext cx="8344266" cy="18288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45922">
                  <a:extLst>
                    <a:ext uri="{9D8B030D-6E8A-4147-A177-3AD203B41FA5}">
                      <a16:colId xmlns="" xmlns:a16="http://schemas.microsoft.com/office/drawing/2014/main" val="3301675438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3918651484"/>
                    </a:ext>
                  </a:extLst>
                </a:gridCol>
                <a:gridCol w="1246051">
                  <a:extLst>
                    <a:ext uri="{9D8B030D-6E8A-4147-A177-3AD203B41FA5}">
                      <a16:colId xmlns="" xmlns:a16="http://schemas.microsoft.com/office/drawing/2014/main" val="3856858234"/>
                    </a:ext>
                  </a:extLst>
                </a:gridCol>
                <a:gridCol w="1390711">
                  <a:extLst>
                    <a:ext uri="{9D8B030D-6E8A-4147-A177-3AD203B41FA5}">
                      <a16:colId xmlns="" xmlns:a16="http://schemas.microsoft.com/office/drawing/2014/main" val="1584473218"/>
                    </a:ext>
                  </a:extLst>
                </a:gridCol>
                <a:gridCol w="1390711">
                  <a:extLst>
                    <a:ext uri="{9D8B030D-6E8A-4147-A177-3AD203B41FA5}">
                      <a16:colId xmlns="" xmlns:a16="http://schemas.microsoft.com/office/drawing/2014/main" val="1512912392"/>
                    </a:ext>
                  </a:extLst>
                </a:gridCol>
                <a:gridCol w="1390711">
                  <a:extLst>
                    <a:ext uri="{9D8B030D-6E8A-4147-A177-3AD203B41FA5}">
                      <a16:colId xmlns="" xmlns:a16="http://schemas.microsoft.com/office/drawing/2014/main" val="2073547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6472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8925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sr-Latn-BA" sz="2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+ b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2515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(a + b) </a:t>
                      </a:r>
                      <a:r>
                        <a:rPr lang="sr-Cyrl-CS" sz="24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•</a:t>
                      </a:r>
                      <a:r>
                        <a:rPr lang="sr-Latn-BA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5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5234262"/>
                  </a:ext>
                </a:extLst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11584" y="1611437"/>
          <a:ext cx="10491305" cy="245651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976622"/>
                <a:gridCol w="1520479"/>
                <a:gridCol w="1748551"/>
                <a:gridCol w="1748551"/>
                <a:gridCol w="1748551"/>
                <a:gridCol w="1748551"/>
              </a:tblGrid>
              <a:tr h="4542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2400" b="1" kern="1200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а</a:t>
                      </a:r>
                      <a:r>
                        <a:rPr lang="sr-Cyrl-BA" sz="2400" b="1" kern="1200" dirty="0"/>
                        <a:t> </a:t>
                      </a:r>
                      <a:endParaRPr lang="en-US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0678" marR="70678" marT="35339" marB="3533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2400" b="1" kern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sr-Latn-BA" sz="2400" b="1" kern="12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0678" marR="70678" marT="35339" marB="3533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2400" b="1" kern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sr-Latn-BA" sz="2400" kern="1200" dirty="0"/>
                        <a:t> </a:t>
                      </a:r>
                      <a:endParaRPr lang="en-U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0678" marR="70678" marT="35339" marB="3533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2400" b="1" kern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 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0678" marR="70678" marT="35339" marB="3533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2400" b="1" kern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sr-Latn-BA" sz="2400" kern="1200" dirty="0"/>
                        <a:t> </a:t>
                      </a:r>
                      <a:endParaRPr lang="en-U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0678" marR="70678" marT="35339" marB="3533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2400" b="1" kern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sr-Latn-BA" sz="2400" kern="1200" dirty="0"/>
                        <a:t> </a:t>
                      </a:r>
                      <a:endParaRPr lang="en-U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0678" marR="70678" marT="35339" marB="35339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4542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2400" b="1" kern="1200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b</a:t>
                      </a:r>
                      <a:r>
                        <a:rPr lang="sr-Latn-BA" sz="2400" kern="120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0678" marR="70678" marT="35339" marB="3533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2400" b="1" kern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sr-Latn-BA" sz="2400" kern="1200" dirty="0"/>
                        <a:t> </a:t>
                      </a:r>
                      <a:endParaRPr lang="en-U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0678" marR="70678" marT="35339" marB="3533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2400" b="1" kern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sr-Latn-BA" sz="2400" kern="1200" dirty="0"/>
                        <a:t> </a:t>
                      </a:r>
                      <a:endParaRPr lang="en-U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0678" marR="70678" marT="35339" marB="3533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2400" b="1" kern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sr-Latn-BA" sz="2400" b="1" kern="1200" dirty="0"/>
                        <a:t> </a:t>
                      </a:r>
                      <a:endParaRPr lang="en-US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0678" marR="70678" marT="35339" marB="3533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2400" b="1" kern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sr-Latn-BA" sz="2400" kern="1200" dirty="0"/>
                        <a:t> </a:t>
                      </a:r>
                      <a:endParaRPr lang="en-U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0678" marR="70678" marT="35339" marB="3533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2400" b="1" kern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sr-Latn-BA" sz="2400" kern="1200" dirty="0"/>
                        <a:t> </a:t>
                      </a:r>
                      <a:endParaRPr lang="en-U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0678" marR="70678" marT="35339" marB="35339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4542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2400" b="1" kern="1200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a </a:t>
                      </a:r>
                      <a:r>
                        <a:rPr lang="sr-Cyrl-CS" sz="2400" b="1" kern="1200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•</a:t>
                      </a:r>
                      <a:r>
                        <a:rPr lang="sr-Latn-BA" sz="2400" b="1" kern="1200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 5 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0678" marR="70678" marT="35339" marB="3533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0678" marR="70678" marT="35339" marB="3533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678" marR="70678" marT="35339" marB="3533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678" marR="70678" marT="35339" marB="3533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678" marR="70678" marT="35339" marB="3533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678" marR="70678" marT="35339" marB="35339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4542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2400" kern="1200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b </a:t>
                      </a:r>
                      <a:r>
                        <a:rPr lang="sr-Cyrl-CS" sz="2400" kern="1200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•</a:t>
                      </a:r>
                      <a:r>
                        <a:rPr lang="sr-Latn-BA" sz="2400" kern="1200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 5 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0678" marR="70678" marT="35339" marB="3533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0678" marR="70678" marT="35339" marB="3533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 </a:t>
                      </a:r>
                      <a:endParaRPr lang="en-U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0678" marR="70678" marT="35339" marB="3533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678" marR="70678" marT="35339" marB="3533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678" marR="70678" marT="35339" marB="3533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 </a:t>
                      </a:r>
                      <a:endParaRPr lang="en-U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0678" marR="70678" marT="35339" marB="35339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4542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2400" b="1" kern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 </a:t>
                      </a:r>
                      <a:r>
                        <a:rPr lang="sr-Cyrl-CS" sz="2400" b="1" kern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•</a:t>
                      </a:r>
                      <a:r>
                        <a:rPr lang="sr-Latn-BA" sz="2400" b="1" kern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5 + b </a:t>
                      </a:r>
                      <a:r>
                        <a:rPr lang="sr-Cyrl-CS" sz="2400" b="1" kern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•</a:t>
                      </a:r>
                      <a:r>
                        <a:rPr lang="sr-Latn-BA" sz="2400" b="1" kern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5 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0678" marR="70678" marT="35339" marB="3533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678" marR="70678" marT="35339" marB="3533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678" marR="70678" marT="35339" marB="3533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678" marR="70678" marT="35339" marB="3533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678" marR="70678" marT="35339" marB="3533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 </a:t>
                      </a:r>
                      <a:endParaRPr lang="en-U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0678" marR="70678" marT="35339" marB="35339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2070" y="3525078"/>
            <a:ext cx="55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8835" y="2597427"/>
            <a:ext cx="76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8835" y="3034749"/>
            <a:ext cx="102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5583" y="3551582"/>
            <a:ext cx="795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64627" y="2544418"/>
            <a:ext cx="66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35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1374" y="3008243"/>
            <a:ext cx="64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1375" y="3525078"/>
            <a:ext cx="530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55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87409" y="2557670"/>
            <a:ext cx="55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4156" y="3061252"/>
            <a:ext cx="56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74156" y="3551582"/>
            <a:ext cx="53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65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349948" y="2570922"/>
            <a:ext cx="636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49947" y="3061253"/>
            <a:ext cx="56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36696" y="3551582"/>
            <a:ext cx="68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75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81668" y="5115339"/>
            <a:ext cx="53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62401" y="556591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40626" y="5102087"/>
            <a:ext cx="47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47861" y="5539408"/>
            <a:ext cx="56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99582" y="5115338"/>
            <a:ext cx="728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99583" y="5552660"/>
            <a:ext cx="583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55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91062" y="5115338"/>
            <a:ext cx="64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17566" y="5579165"/>
            <a:ext cx="56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65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69288" y="5102086"/>
            <a:ext cx="6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369286" y="5552660"/>
            <a:ext cx="622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75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58818" y="2570922"/>
            <a:ext cx="6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58818" y="3061252"/>
            <a:ext cx="689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67097"/>
            <a:ext cx="10515600" cy="2560320"/>
          </a:xfrm>
          <a:solidFill>
            <a:srgbClr val="F4FF65"/>
          </a:solidFill>
        </p:spPr>
        <p:txBody>
          <a:bodyPr>
            <a:normAutofit/>
          </a:bodyPr>
          <a:lstStyle/>
          <a:p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Особина множења према сабирању коју сте уочили у претходним</a:t>
            </a:r>
            <a:b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примјерима зове се ДИСТРИБУТИВНОСТ МНОЖЕЊА ПРЕМА</a:t>
            </a:r>
            <a:b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САБИРАЊУ, а записује се на сљедећи начин: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sr-Cyrl-B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Latn-B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r-Cyrl-CS" sz="3200" dirty="0" smtClean="0">
                <a:solidFill>
                  <a:schemeClr val="tx1"/>
                </a:solidFill>
              </a:rPr>
              <a:t>•</a:t>
            </a:r>
            <a:r>
              <a:rPr lang="sr-Cyrl-CS" sz="3200" dirty="0" smtClean="0"/>
              <a:t> </a:t>
            </a:r>
            <a:r>
              <a:rPr lang="sr-Latn-B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 + c) = a </a:t>
            </a:r>
            <a:r>
              <a:rPr lang="sr-Cyrl-CS" sz="3200" dirty="0">
                <a:solidFill>
                  <a:schemeClr val="tx1"/>
                </a:solidFill>
              </a:rPr>
              <a:t>•</a:t>
            </a:r>
            <a:r>
              <a:rPr lang="sr-Latn-B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+ a </a:t>
            </a:r>
            <a:r>
              <a:rPr lang="sr-Cyrl-CS" sz="3200" dirty="0">
                <a:solidFill>
                  <a:schemeClr val="tx1"/>
                </a:solidFill>
              </a:rPr>
              <a:t>•</a:t>
            </a:r>
            <a:r>
              <a:rPr lang="sr-Latn-B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 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95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2700" y="296375"/>
            <a:ext cx="9283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1</a:t>
            </a:r>
            <a:r>
              <a:rPr lang="sr-Latn-BA" sz="2800" b="1" dirty="0" smtClean="0"/>
              <a:t>. </a:t>
            </a:r>
            <a:r>
              <a:rPr lang="sr-Cyrl-CS" sz="2800" b="1" dirty="0" smtClean="0"/>
              <a:t>У три пернице се налази по 8 бојица и по 4 оловке. </a:t>
            </a:r>
            <a:endParaRPr lang="en-US" sz="2800" dirty="0" smtClean="0"/>
          </a:p>
          <a:p>
            <a:pPr algn="ctr"/>
            <a:r>
              <a:rPr lang="sr-Latn-BA" sz="2800" b="1" dirty="0" smtClean="0"/>
              <a:t>      </a:t>
            </a:r>
            <a:r>
              <a:rPr lang="sr-Cyrl-CS" sz="2800" b="1" dirty="0" smtClean="0"/>
              <a:t>Колико укупно има бојица и оловака?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981738" y="174086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BA" sz="2800" b="1" dirty="0" smtClean="0"/>
              <a:t>3 </a:t>
            </a:r>
            <a:r>
              <a:rPr lang="sr-Cyrl-CS" sz="2800" b="1" dirty="0" smtClean="0"/>
              <a:t>•</a:t>
            </a:r>
            <a:r>
              <a:rPr lang="sr-Latn-BA" sz="2800" b="1" dirty="0" smtClean="0"/>
              <a:t> ( 8 + 4) = 3 </a:t>
            </a:r>
            <a:r>
              <a:rPr lang="sr-Cyrl-CS" sz="2800" b="1" dirty="0" smtClean="0"/>
              <a:t>•</a:t>
            </a:r>
            <a:r>
              <a:rPr lang="sr-Latn-BA" sz="2800" b="1" dirty="0" smtClean="0"/>
              <a:t> 8 + 3 </a:t>
            </a:r>
            <a:r>
              <a:rPr lang="sr-Cyrl-CS" sz="2800" b="1" dirty="0" smtClean="0"/>
              <a:t>•</a:t>
            </a:r>
            <a:r>
              <a:rPr lang="sr-Latn-BA" sz="2800" b="1" dirty="0" smtClean="0"/>
              <a:t> 4 = 24 + 12 = 36</a:t>
            </a:r>
            <a:endParaRPr lang="en-US" sz="2800" b="1" dirty="0" smtClean="0"/>
          </a:p>
          <a:p>
            <a:endParaRPr lang="en-US" sz="2400" dirty="0" smtClean="0"/>
          </a:p>
          <a:p>
            <a:r>
              <a:rPr lang="sr-Latn-BA" sz="2400" b="1" dirty="0" smtClean="0"/>
              <a:t>      </a:t>
            </a:r>
            <a:r>
              <a:rPr lang="sr-Cyrl-BA" sz="2800" b="1" dirty="0" smtClean="0"/>
              <a:t>Бојица и оловака има укупно 36.</a:t>
            </a:r>
            <a:endParaRPr lang="en-US" sz="2800" dirty="0"/>
          </a:p>
        </p:txBody>
      </p:sp>
      <p:pic>
        <p:nvPicPr>
          <p:cNvPr id="9" name="Picture 8" descr="3871284047268_800_800px_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7286" y="2928256"/>
            <a:ext cx="3603171" cy="3603171"/>
          </a:xfrm>
          <a:prstGeom prst="rect">
            <a:avLst/>
          </a:prstGeom>
        </p:spPr>
      </p:pic>
      <p:pic>
        <p:nvPicPr>
          <p:cNvPr id="1034" name="Picture 10" descr="C:\Users\PC\AppData\Local\Microsoft\Windows\Temporary Internet Files\Content.IE5\CANN6MPX\draw-1297723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8160" y="3161211"/>
            <a:ext cx="1715009" cy="952188"/>
          </a:xfrm>
          <a:prstGeom prst="rect">
            <a:avLst/>
          </a:prstGeom>
          <a:noFill/>
        </p:spPr>
      </p:pic>
      <p:pic>
        <p:nvPicPr>
          <p:cNvPr id="1035" name="Picture 11" descr="C:\Users\PC\AppData\Local\Microsoft\Windows\Temporary Internet Files\Content.IE5\CANN6MPX\draw-1297723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377" y="3315248"/>
            <a:ext cx="1624149" cy="901741"/>
          </a:xfrm>
          <a:prstGeom prst="rect">
            <a:avLst/>
          </a:prstGeom>
          <a:noFill/>
        </p:spPr>
      </p:pic>
      <p:pic>
        <p:nvPicPr>
          <p:cNvPr id="1036" name="Picture 12" descr="C:\Users\PC\AppData\Local\Microsoft\Windows\Temporary Internet Files\Content.IE5\CANN6MPX\draw-1297723_960_72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2366" y="3030711"/>
            <a:ext cx="1454331" cy="807456"/>
          </a:xfrm>
          <a:prstGeom prst="rect">
            <a:avLst/>
          </a:prstGeom>
          <a:noFill/>
        </p:spPr>
      </p:pic>
      <p:pic>
        <p:nvPicPr>
          <p:cNvPr id="1037" name="Picture 13" descr="C:\Users\PC\AppData\Local\Microsoft\Windows\Temporary Internet Files\Content.IE5\CANN6MPX\draw-1297723_960_72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08571" y="3501013"/>
            <a:ext cx="1571897" cy="872730"/>
          </a:xfrm>
          <a:prstGeom prst="rect">
            <a:avLst/>
          </a:prstGeom>
          <a:noFill/>
        </p:spPr>
      </p:pic>
      <p:pic>
        <p:nvPicPr>
          <p:cNvPr id="1040" name="Picture 16" descr="C:\Users\PC\AppData\Local\Microsoft\Windows\Temporary Internet Files\Content.IE5\HZZ31C6B\image-150nw-249909292[1].jpg"/>
          <p:cNvPicPr>
            <a:picLocks noChangeAspect="1" noChangeArrowheads="1"/>
          </p:cNvPicPr>
          <p:nvPr/>
        </p:nvPicPr>
        <p:blipFill>
          <a:blip r:embed="rId7" cstate="print"/>
          <a:srcRect t="187" r="13759"/>
          <a:stretch>
            <a:fillRect/>
          </a:stretch>
        </p:blipFill>
        <p:spPr bwMode="auto">
          <a:xfrm rot="16200000">
            <a:off x="8138252" y="4684044"/>
            <a:ext cx="2061935" cy="2143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065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7285" y="4371386"/>
            <a:ext cx="62020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sr-Cyrl-C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sr-Cyrl-C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8303000000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1538" y="345158"/>
            <a:ext cx="6965576" cy="35096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74894" y="34515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sr-Cyrl-C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У шест кутија има </a:t>
            </a:r>
            <a:endParaRPr lang="en-US" sz="24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 3 флаше сока и по 5 флаша јогурта.    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Колико је укупно флаша?</a:t>
            </a:r>
            <a:endParaRPr lang="sr-Cyrl-C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894" y="186467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6 •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(3 + 5) = 6 </a:t>
            </a:r>
            <a:r>
              <a:rPr lang="sr-Cyrl-CS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•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3 + 6 </a:t>
            </a:r>
            <a:r>
              <a:rPr lang="sr-Cyrl-CS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•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5 = 18 + 30 = 48 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Укупно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48 </a:t>
            </a:r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флаша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PC\AppData\Local\Microsoft\Windows\Temporary Internet Files\Content.IE5\M23633X1\box_PNG3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846320"/>
            <a:ext cx="2011680" cy="2011680"/>
          </a:xfrm>
          <a:prstGeom prst="rect">
            <a:avLst/>
          </a:prstGeom>
          <a:noFill/>
        </p:spPr>
      </p:pic>
      <p:pic>
        <p:nvPicPr>
          <p:cNvPr id="2051" name="Picture 3" descr="C:\Users\PC\AppData\Local\Microsoft\Windows\Temporary Internet Files\Content.IE5\M23633X1\box_PNG3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3230" y="4860835"/>
            <a:ext cx="2022565" cy="2022565"/>
          </a:xfrm>
          <a:prstGeom prst="rect">
            <a:avLst/>
          </a:prstGeom>
          <a:noFill/>
        </p:spPr>
      </p:pic>
      <p:pic>
        <p:nvPicPr>
          <p:cNvPr id="2052" name="Picture 4" descr="C:\Users\PC\AppData\Local\Microsoft\Windows\Temporary Internet Files\Content.IE5\M23633X1\box_PNG3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1515" y="4741818"/>
            <a:ext cx="2116182" cy="2116182"/>
          </a:xfrm>
          <a:prstGeom prst="rect">
            <a:avLst/>
          </a:prstGeom>
          <a:noFill/>
        </p:spPr>
      </p:pic>
      <p:pic>
        <p:nvPicPr>
          <p:cNvPr id="2053" name="Picture 5" descr="C:\Users\PC\AppData\Local\Microsoft\Windows\Temporary Internet Files\Content.IE5\M23633X1\box_PNG35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8155" y="4861560"/>
            <a:ext cx="1996440" cy="1996440"/>
          </a:xfrm>
          <a:prstGeom prst="rect">
            <a:avLst/>
          </a:prstGeom>
          <a:noFill/>
        </p:spPr>
      </p:pic>
      <p:pic>
        <p:nvPicPr>
          <p:cNvPr id="2054" name="Picture 6" descr="C:\Users\PC\AppData\Local\Microsoft\Windows\Temporary Internet Files\Content.IE5\M23633X1\box_PNG3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8395" y="4743994"/>
            <a:ext cx="2114006" cy="2114006"/>
          </a:xfrm>
          <a:prstGeom prst="rect">
            <a:avLst/>
          </a:prstGeom>
          <a:noFill/>
        </p:spPr>
      </p:pic>
      <p:pic>
        <p:nvPicPr>
          <p:cNvPr id="2055" name="Picture 7" descr="C:\Users\PC\AppData\Local\Microsoft\Windows\Temporary Internet Files\Content.IE5\M23633X1\box_PNG3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82201" y="4835435"/>
            <a:ext cx="2022565" cy="2022565"/>
          </a:xfrm>
          <a:prstGeom prst="rect">
            <a:avLst/>
          </a:prstGeom>
          <a:noFill/>
        </p:spPr>
      </p:pic>
      <p:pic>
        <p:nvPicPr>
          <p:cNvPr id="21" name="Picture 20" descr="FDtVF36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0147" y="4859382"/>
            <a:ext cx="847945" cy="881745"/>
          </a:xfrm>
          <a:prstGeom prst="rect">
            <a:avLst/>
          </a:prstGeom>
        </p:spPr>
      </p:pic>
      <p:pic>
        <p:nvPicPr>
          <p:cNvPr id="22" name="Picture 21" descr="thumb-jogurt-ligh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83474" y="3788228"/>
            <a:ext cx="2016034" cy="1008017"/>
          </a:xfrm>
          <a:prstGeom prst="rect">
            <a:avLst/>
          </a:prstGeom>
        </p:spPr>
      </p:pic>
      <p:pic>
        <p:nvPicPr>
          <p:cNvPr id="23" name="Picture 22" descr="thumb-jogurt-ligh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88258" y="3792071"/>
            <a:ext cx="1999127" cy="999564"/>
          </a:xfrm>
          <a:prstGeom prst="rect">
            <a:avLst/>
          </a:prstGeom>
        </p:spPr>
      </p:pic>
      <p:pic>
        <p:nvPicPr>
          <p:cNvPr id="24" name="Picture 23" descr="thumb-jogurt-ligh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4812" y="3789828"/>
            <a:ext cx="2084293" cy="1042147"/>
          </a:xfrm>
          <a:prstGeom prst="rect">
            <a:avLst/>
          </a:prstGeom>
        </p:spPr>
      </p:pic>
      <p:pic>
        <p:nvPicPr>
          <p:cNvPr id="25" name="Picture 24" descr="thumb-jogurt-ligh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9611" y="3780863"/>
            <a:ext cx="2129118" cy="1064559"/>
          </a:xfrm>
          <a:prstGeom prst="rect">
            <a:avLst/>
          </a:prstGeom>
        </p:spPr>
      </p:pic>
      <p:pic>
        <p:nvPicPr>
          <p:cNvPr id="26" name="Picture 25" descr="thumb-jogurt-ligh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56129" y="3801036"/>
            <a:ext cx="2088776" cy="104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6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9420_15269-011_D_700x700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417983" y="1020417"/>
            <a:ext cx="9276521" cy="4625009"/>
          </a:xfrm>
          <a:prstGeom prst="rect">
            <a:avLst/>
          </a:prstGeom>
        </p:spPr>
      </p:pic>
      <p:pic>
        <p:nvPicPr>
          <p:cNvPr id="5" name="Picture 4" descr="Ресурси за одделенска настава : РЛ по МАКЕДОНСКИ ЈАЗИК ЗА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591" y="3737113"/>
            <a:ext cx="3598066" cy="1892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22782" y="1218048"/>
            <a:ext cx="86271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3</a:t>
            </a:r>
            <a:r>
              <a:rPr lang="ru-RU" sz="2800" b="1" dirty="0" smtClean="0"/>
              <a:t>. Први чинилац је збир бројева </a:t>
            </a:r>
            <a:r>
              <a:rPr lang="sr-Latn-BA" sz="2800" b="1" dirty="0" smtClean="0"/>
              <a:t>3</a:t>
            </a:r>
            <a:r>
              <a:rPr lang="ru-RU" sz="2800" b="1" dirty="0" smtClean="0"/>
              <a:t> и </a:t>
            </a:r>
            <a:r>
              <a:rPr lang="sr-Latn-BA" sz="2800" b="1" dirty="0" smtClean="0"/>
              <a:t>5</a:t>
            </a:r>
            <a:r>
              <a:rPr lang="ru-RU" sz="2800" b="1" dirty="0" smtClean="0"/>
              <a:t>, а други чинилац је нај</a:t>
            </a:r>
            <a:r>
              <a:rPr lang="sr-Cyrl-RS" sz="2800" b="1" dirty="0" smtClean="0"/>
              <a:t>већи </a:t>
            </a:r>
            <a:r>
              <a:rPr lang="ru-RU" sz="2800" b="1" dirty="0" smtClean="0"/>
              <a:t> једноцифрени број. </a:t>
            </a:r>
            <a:endParaRPr lang="en-US" sz="2800" dirty="0" smtClean="0"/>
          </a:p>
          <a:p>
            <a:r>
              <a:rPr lang="ru-RU" sz="2800" b="1" dirty="0" smtClean="0"/>
              <a:t>       Одреди производ!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157915" y="3111812"/>
            <a:ext cx="6670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(</a:t>
            </a:r>
            <a:r>
              <a:rPr lang="sr-Latn-BA" sz="3200" b="1" dirty="0" smtClean="0"/>
              <a:t>3</a:t>
            </a:r>
            <a:r>
              <a:rPr lang="ru-RU" sz="3200" b="1" dirty="0" smtClean="0"/>
              <a:t> + </a:t>
            </a:r>
            <a:r>
              <a:rPr lang="sr-Latn-BA" sz="3200" b="1" dirty="0" smtClean="0"/>
              <a:t>5</a:t>
            </a:r>
            <a:r>
              <a:rPr lang="ru-RU" sz="3200" b="1" dirty="0" smtClean="0"/>
              <a:t>) </a:t>
            </a:r>
            <a:r>
              <a:rPr lang="sr-Cyrl-CS" sz="3200" b="1" dirty="0" smtClean="0"/>
              <a:t>• </a:t>
            </a:r>
            <a:r>
              <a:rPr lang="sr-Cyrl-RS" sz="3200" b="1" dirty="0"/>
              <a:t>9</a:t>
            </a:r>
            <a:r>
              <a:rPr lang="sr-Latn-BA" sz="3200" b="1" dirty="0" smtClean="0"/>
              <a:t> = 3 </a:t>
            </a:r>
            <a:r>
              <a:rPr lang="sr-Cyrl-CS" sz="3200" b="1" dirty="0" smtClean="0"/>
              <a:t>•</a:t>
            </a:r>
            <a:r>
              <a:rPr lang="sr-Latn-BA" sz="3200" b="1" dirty="0" smtClean="0"/>
              <a:t> </a:t>
            </a:r>
            <a:r>
              <a:rPr lang="sr-Cyrl-RS" sz="3200" b="1" dirty="0" smtClean="0"/>
              <a:t>9 </a:t>
            </a:r>
            <a:r>
              <a:rPr lang="sr-Latn-BA" sz="3200" b="1" dirty="0" smtClean="0"/>
              <a:t>+ 5 </a:t>
            </a:r>
            <a:r>
              <a:rPr lang="sr-Cyrl-CS" sz="3200" b="1" dirty="0" smtClean="0"/>
              <a:t>•</a:t>
            </a:r>
            <a:r>
              <a:rPr lang="sr-Latn-BA" sz="3200" b="1" dirty="0" smtClean="0"/>
              <a:t> </a:t>
            </a:r>
            <a:r>
              <a:rPr lang="sr-Cyrl-RS" sz="3200" b="1" dirty="0" smtClean="0"/>
              <a:t>9</a:t>
            </a:r>
            <a:r>
              <a:rPr lang="sr-Latn-BA" sz="3200" b="1" dirty="0" smtClean="0"/>
              <a:t>= </a:t>
            </a:r>
            <a:r>
              <a:rPr lang="sr-Cyrl-RS" sz="3200" b="1" dirty="0" smtClean="0"/>
              <a:t>27</a:t>
            </a:r>
            <a:r>
              <a:rPr lang="sr-Latn-BA" sz="3200" b="1" dirty="0" smtClean="0"/>
              <a:t> + </a:t>
            </a:r>
            <a:r>
              <a:rPr lang="sr-Cyrl-RS" sz="3200" b="1" dirty="0" smtClean="0"/>
              <a:t>45</a:t>
            </a:r>
            <a:r>
              <a:rPr lang="sr-Latn-BA" sz="3200" b="1" dirty="0" smtClean="0"/>
              <a:t> = </a:t>
            </a:r>
            <a:r>
              <a:rPr lang="sr-Cyrl-RS" sz="3200" b="1" dirty="0" smtClean="0"/>
              <a:t>72</a:t>
            </a:r>
            <a:r>
              <a:rPr lang="sr-Latn-BA" sz="3200" b="1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068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9420_15269-011_D_700x700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457738" y="1046922"/>
            <a:ext cx="9475305" cy="4731026"/>
          </a:xfrm>
          <a:prstGeom prst="rect">
            <a:avLst/>
          </a:prstGeom>
        </p:spPr>
      </p:pic>
      <p:pic>
        <p:nvPicPr>
          <p:cNvPr id="6" name="Picture 5" descr="&lt;strong&gt;библиотека&lt;/strong&gt; — Викисловарь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23" y="3641318"/>
            <a:ext cx="4140927" cy="2155371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50504" y="1182781"/>
            <a:ext cx="89717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На шест полица </a:t>
            </a: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 5 књига и 8 свесака. Колико је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укупно књига и свесака на полицама?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961322" y="2292122"/>
            <a:ext cx="70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6 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(5 + 8) = 6 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5 + 6 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8 = 30 + 48 = 78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Укупно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полицама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78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књига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свесака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06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ematika1-472x312_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5383" y="3291840"/>
            <a:ext cx="5046617" cy="35661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4171" y="0"/>
            <a:ext cx="886381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sz="3600" b="1" dirty="0" smtClean="0">
                <a:solidFill>
                  <a:srgbClr val="7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ЗАДАЦИ ЗА </a:t>
            </a:r>
            <a:endParaRPr lang="en-US" sz="3600" b="1" dirty="0" smtClean="0">
              <a:solidFill>
                <a:srgbClr val="7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Cyrl-CS" sz="3600" b="1" dirty="0" smtClean="0">
                <a:solidFill>
                  <a:srgbClr val="7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САМОСТАЛАН РАД</a:t>
            </a:r>
            <a:endParaRPr lang="en-US" sz="3600" b="1" dirty="0" smtClean="0">
              <a:solidFill>
                <a:srgbClr val="7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r-Cyrl-CS" sz="3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CS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C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sr-Cyrl-C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Израчунај на два начина:  4 </a:t>
            </a:r>
            <a:r>
              <a:rPr lang="sr-Cyrl-CS" sz="2400" b="1" dirty="0" smtClean="0">
                <a:solidFill>
                  <a:srgbClr val="C00000"/>
                </a:solidFill>
              </a:rPr>
              <a:t>•</a:t>
            </a:r>
            <a:r>
              <a:rPr lang="sr-Cyrl-C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(7 + 2) =</a:t>
            </a:r>
            <a:endParaRPr lang="en-US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C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6 </a:t>
            </a:r>
            <a:r>
              <a:rPr lang="sr-Cyrl-CS" sz="2400" b="1" dirty="0" smtClean="0">
                <a:solidFill>
                  <a:srgbClr val="C00000"/>
                </a:solidFill>
              </a:rPr>
              <a:t>•</a:t>
            </a:r>
            <a:r>
              <a:rPr lang="sr-Cyrl-C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 + 3) =</a:t>
            </a:r>
            <a:endParaRPr lang="en-US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s-Cyrl-BA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2. </a:t>
            </a:r>
            <a:r>
              <a:rPr lang="sr-Cyrl-C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Први чинилац је збир бројева 3 и 4, </a:t>
            </a:r>
          </a:p>
          <a:p>
            <a:r>
              <a:rPr lang="sr-Cyrl-C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а други број 6.      </a:t>
            </a:r>
          </a:p>
          <a:p>
            <a:r>
              <a:rPr lang="sr-Cyrl-C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Израчунај производ!</a:t>
            </a:r>
          </a:p>
          <a:p>
            <a:endParaRPr lang="en-US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s-Cyrl-BA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3. </a:t>
            </a:r>
            <a:r>
              <a:rPr lang="sr-Cyrl-C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Израчунај производ ако је први чинилац </a:t>
            </a:r>
          </a:p>
          <a:p>
            <a:r>
              <a:rPr lang="sr-Cyrl-C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број 7, а други</a:t>
            </a:r>
          </a:p>
          <a:p>
            <a:r>
              <a:rPr lang="sr-Cyrl-C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збир бројева 8 и 2!</a:t>
            </a:r>
            <a:endParaRPr lang="en-US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8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386</Words>
  <Application>Microsoft Office PowerPoint</Application>
  <PresentationFormat>Custom</PresentationFormat>
  <Paragraphs>100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1. Попуни табеле:</vt:lpstr>
      <vt:lpstr>Особина множења према сабирању коју сте уочили у претходним   примјерима зове се ДИСТРИБУТИВНОСТ МНОЖЕЊА ПРЕМА   САБИРАЊУ, а записује се на сљедећи начин: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10</cp:lastModifiedBy>
  <cp:revision>23</cp:revision>
  <dcterms:created xsi:type="dcterms:W3CDTF">2020-03-30T21:34:22Z</dcterms:created>
  <dcterms:modified xsi:type="dcterms:W3CDTF">2020-04-03T06:25:22Z</dcterms:modified>
</cp:coreProperties>
</file>