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7" r:id="rId8"/>
    <p:sldId id="266" r:id="rId9"/>
    <p:sldId id="265" r:id="rId10"/>
    <p:sldId id="275" r:id="rId11"/>
    <p:sldId id="277" r:id="rId12"/>
    <p:sldId id="269" r:id="rId13"/>
    <p:sldId id="264" r:id="rId14"/>
    <p:sldId id="268" r:id="rId15"/>
    <p:sldId id="270" r:id="rId16"/>
    <p:sldId id="279" r:id="rId17"/>
    <p:sldId id="271" r:id="rId18"/>
    <p:sldId id="273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11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33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8732D2-20F1-476E-A69E-ECEFD35BDFC2}" type="datetimeFigureOut">
              <a:rPr lang="sr-Cyrl-BA" smtClean="0"/>
              <a:t>11.4.2020.</a:t>
            </a:fld>
            <a:endParaRPr lang="sr-Cyrl-B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8D1B8C-24DA-4F3B-A1A2-B213A0A207D8}" type="slidenum">
              <a:rPr lang="sr-Cyrl-BA" smtClean="0"/>
              <a:t>‹#›</a:t>
            </a:fld>
            <a:endParaRPr lang="sr-Cyrl-BA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1"/>
            <a:ext cx="12192000" cy="6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431B5E7-A079-45EE-A915-F6BEE62C0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299" y="2467226"/>
            <a:ext cx="9119502" cy="3131468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dirty="0">
                <a:solidFill>
                  <a:schemeClr val="bg1"/>
                </a:solidFill>
              </a:rPr>
              <a:t>Свјетски океан</a:t>
            </a:r>
            <a:br>
              <a:rPr lang="sr-Cyrl-BA" dirty="0">
                <a:solidFill>
                  <a:schemeClr val="bg1"/>
                </a:solidFill>
              </a:rPr>
            </a:br>
            <a:br>
              <a:rPr lang="sr-Cyrl-BA" dirty="0">
                <a:solidFill>
                  <a:schemeClr val="bg2"/>
                </a:solidFill>
              </a:rPr>
            </a:br>
            <a:r>
              <a:rPr lang="sr-Cyrl-BA" sz="4400" dirty="0">
                <a:solidFill>
                  <a:schemeClr val="bg1"/>
                </a:solidFill>
              </a:rPr>
              <a:t>Кретање воде и значај</a:t>
            </a:r>
            <a:br>
              <a:rPr lang="sr-Cyrl-BA" dirty="0">
                <a:solidFill>
                  <a:schemeClr val="bg2"/>
                </a:solidFill>
              </a:rPr>
            </a:br>
            <a:endParaRPr lang="sr-Cyrl-BA" dirty="0">
              <a:solidFill>
                <a:schemeClr val="bg2"/>
              </a:solidFill>
            </a:endParaRPr>
          </a:p>
        </p:txBody>
      </p:sp>
      <p:sp>
        <p:nvSpPr>
          <p:cNvPr id="6" name="Podnaslov 2">
            <a:extLst>
              <a:ext uri="{FF2B5EF4-FFF2-40B4-BE49-F238E27FC236}">
                <a16:creationId xmlns:a16="http://schemas.microsoft.com/office/drawing/2014/main" id="{D1CD0138-D1F7-4247-AFCF-757654FFDCA3}"/>
              </a:ext>
            </a:extLst>
          </p:cNvPr>
          <p:cNvSpPr txBox="1">
            <a:spLocks/>
          </p:cNvSpPr>
          <p:nvPr/>
        </p:nvSpPr>
        <p:spPr>
          <a:xfrm>
            <a:off x="1017767" y="165328"/>
            <a:ext cx="9440034" cy="10498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endParaRPr lang="sr-Cyrl-BA" sz="3600" dirty="0"/>
          </a:p>
        </p:txBody>
      </p:sp>
    </p:spTree>
    <p:extLst>
      <p:ext uri="{BB962C8B-B14F-4D97-AF65-F5344CB8AC3E}">
        <p14:creationId xmlns:p14="http://schemas.microsoft.com/office/powerpoint/2010/main" val="260119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62" y="591553"/>
            <a:ext cx="10972800" cy="1143000"/>
          </a:xfrm>
        </p:spPr>
        <p:txBody>
          <a:bodyPr/>
          <a:lstStyle/>
          <a:p>
            <a:pPr algn="ctr"/>
            <a:r>
              <a:rPr lang="sr-Cyrl-BA" dirty="0">
                <a:solidFill>
                  <a:schemeClr val="tx1"/>
                </a:solidFill>
              </a:rPr>
              <a:t>Значај Свјетског океана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5" y="1776246"/>
            <a:ext cx="2670288" cy="1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5" y="4050214"/>
            <a:ext cx="2738688" cy="221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079" y="1431340"/>
            <a:ext cx="2515583" cy="229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16" y="4381417"/>
            <a:ext cx="5360140" cy="24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687" y="4050214"/>
            <a:ext cx="20859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0616" y="1957137"/>
            <a:ext cx="55150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Cyrl-BA" sz="2400" dirty="0"/>
              <a:t>Зачет први живот на Земљи</a:t>
            </a:r>
          </a:p>
          <a:p>
            <a:pPr marL="285750" indent="-285750">
              <a:buFontTx/>
              <a:buChar char="-"/>
            </a:pPr>
            <a:r>
              <a:rPr lang="sr-Cyrl-BA" sz="2400" dirty="0"/>
              <a:t>Извор хране</a:t>
            </a:r>
          </a:p>
          <a:p>
            <a:pPr marL="285750" indent="-285750">
              <a:buFontTx/>
              <a:buChar char="-"/>
            </a:pPr>
            <a:r>
              <a:rPr lang="sr-Cyrl-BA" sz="2400" dirty="0"/>
              <a:t>Извор питке воде</a:t>
            </a:r>
          </a:p>
          <a:p>
            <a:pPr marL="285750" indent="-285750">
              <a:buFontTx/>
              <a:buChar char="-"/>
            </a:pPr>
            <a:r>
              <a:rPr lang="sr-Cyrl-BA" sz="2400" dirty="0"/>
              <a:t>Извор енергије</a:t>
            </a:r>
          </a:p>
          <a:p>
            <a:pPr marL="285750" indent="-285750">
              <a:buFontTx/>
              <a:buChar char="-"/>
            </a:pPr>
            <a:r>
              <a:rPr lang="sr-Cyrl-BA" sz="2400" dirty="0"/>
              <a:t>Саобраћај и трговина</a:t>
            </a:r>
          </a:p>
          <a:p>
            <a:pPr marL="285750" indent="-285750">
              <a:buFontTx/>
              <a:buChar char="-"/>
            </a:pPr>
            <a:endParaRPr lang="sr-Cyrl-BA" dirty="0"/>
          </a:p>
          <a:p>
            <a:pPr marL="285750" indent="-285750">
              <a:buFontTx/>
              <a:buChar char="-"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364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/>
              <a:t>Извор хране</a:t>
            </a:r>
            <a:endParaRPr lang="sr-Latn-RS" dirty="0"/>
          </a:p>
        </p:txBody>
      </p:sp>
      <p:pic>
        <p:nvPicPr>
          <p:cNvPr id="4098" name="Picture 2" descr="C:\Users\Svjetlana\Desktop\54cde41f4386ab48c713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" y="2041865"/>
            <a:ext cx="5331555" cy="35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vjetlana\Desktop\kit_lov_na_kitove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9585"/>
            <a:ext cx="6096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3516" y="5780900"/>
            <a:ext cx="4940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Китови су најугроженија врста.</a:t>
            </a:r>
            <a:endParaRPr lang="sr-Latn-R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64696" y="5596235"/>
            <a:ext cx="4940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Годишњи улов рибе је преко 60 милиона тона.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2650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4" y="2260738"/>
            <a:ext cx="6649203" cy="954695"/>
          </a:xfrm>
        </p:spPr>
        <p:txBody>
          <a:bodyPr>
            <a:normAutofit fontScale="90000"/>
          </a:bodyPr>
          <a:lstStyle/>
          <a:p>
            <a:br>
              <a:rPr lang="sr-Cyrl-BA" sz="2700" dirty="0">
                <a:solidFill>
                  <a:schemeClr val="tx1"/>
                </a:solidFill>
              </a:rPr>
            </a:br>
            <a:br>
              <a:rPr lang="sr-Cyrl-BA" sz="2700" dirty="0">
                <a:solidFill>
                  <a:schemeClr val="tx1"/>
                </a:solidFill>
              </a:rPr>
            </a:br>
            <a:r>
              <a:rPr lang="sr-Cyrl-BA" sz="2700" dirty="0">
                <a:solidFill>
                  <a:schemeClr val="tx1"/>
                </a:solidFill>
              </a:rPr>
              <a:t>- Овај процес се примјењује у земљама које оскудијевају са питком водом (САД).</a:t>
            </a:r>
            <a:endParaRPr lang="sr-Latn-RS" sz="270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02" y="218562"/>
            <a:ext cx="4933197" cy="301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479" y="218562"/>
            <a:ext cx="5023841" cy="663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2" y="3432175"/>
            <a:ext cx="6426200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305" y="1554487"/>
            <a:ext cx="5502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ДЕСАЛИНИЗАЦИЈА је поступак издвајања соли из морске воде.</a:t>
            </a:r>
            <a:endParaRPr lang="sr-Latn-R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5853" y="212535"/>
            <a:ext cx="4310646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BA" dirty="0"/>
              <a:t>Питка вода и со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56399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51162"/>
            <a:ext cx="10972800" cy="1143000"/>
          </a:xfrm>
        </p:spPr>
        <p:txBody>
          <a:bodyPr/>
          <a:lstStyle/>
          <a:p>
            <a:pPr algn="ctr"/>
            <a:r>
              <a:rPr lang="sr-Cyrl-BA" dirty="0"/>
              <a:t>Извор енергије</a:t>
            </a:r>
            <a:endParaRPr lang="sr-Latn-R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44" y="1787575"/>
            <a:ext cx="9176573" cy="414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2420" y="6161252"/>
            <a:ext cx="328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Плимска електрана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6339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6" y="355812"/>
            <a:ext cx="10437140" cy="646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21" y="355812"/>
            <a:ext cx="5169157" cy="337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6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012" y="1555992"/>
            <a:ext cx="8741625" cy="496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4" y="25490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BA" dirty="0"/>
              <a:t>Саобраћај и трговина</a:t>
            </a:r>
            <a:endParaRPr lang="sr-Latn-RS" dirty="0"/>
          </a:p>
        </p:txBody>
      </p:sp>
      <p:sp>
        <p:nvSpPr>
          <p:cNvPr id="6" name="Oval 5"/>
          <p:cNvSpPr/>
          <p:nvPr/>
        </p:nvSpPr>
        <p:spPr>
          <a:xfrm>
            <a:off x="4411579" y="2807368"/>
            <a:ext cx="192506" cy="1604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824" y="2379162"/>
            <a:ext cx="21272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 rot="20974797">
            <a:off x="4220706" y="2065488"/>
            <a:ext cx="2455853" cy="148375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613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297CDA-0ADA-45D6-9635-50BCCA20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/>
          </a:p>
        </p:txBody>
      </p:sp>
      <p:pic>
        <p:nvPicPr>
          <p:cNvPr id="7" name="Čuvar mesta za sadržaj 6">
            <a:extLst>
              <a:ext uri="{FF2B5EF4-FFF2-40B4-BE49-F238E27FC236}">
                <a16:creationId xmlns:a16="http://schemas.microsoft.com/office/drawing/2014/main" id="{76DA6D68-C101-401D-B020-116A5EDF9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42713"/>
          </a:xfrm>
          <a:prstGeom prst="rect">
            <a:avLst/>
          </a:prstGeom>
        </p:spPr>
      </p:pic>
      <p:sp>
        <p:nvSpPr>
          <p:cNvPr id="8" name="Okvir za tekst 7">
            <a:extLst>
              <a:ext uri="{FF2B5EF4-FFF2-40B4-BE49-F238E27FC236}">
                <a16:creationId xmlns:a16="http://schemas.microsoft.com/office/drawing/2014/main" id="{F811CE40-349E-4E55-A2AD-86BF0E8CC337}"/>
              </a:ext>
            </a:extLst>
          </p:cNvPr>
          <p:cNvSpPr txBox="1"/>
          <p:nvPr/>
        </p:nvSpPr>
        <p:spPr>
          <a:xfrm>
            <a:off x="609600" y="6153912"/>
            <a:ext cx="117546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dirty="0"/>
              <a:t>ОДНОС ЧОВЈЕКА ПРЕМА СВЈЕТСКОМ ОКЕАНУ</a:t>
            </a:r>
          </a:p>
          <a:p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299646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86" y="1280919"/>
            <a:ext cx="8648282" cy="486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505" y="529389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>
                <a:solidFill>
                  <a:schemeClr val="bg1"/>
                </a:solidFill>
              </a:rPr>
              <a:t>НАФТНЕ МРЉЕ</a:t>
            </a:r>
            <a:endParaRPr lang="sr-Latn-R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Svjetlan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7" y="497055"/>
            <a:ext cx="4152148" cy="45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vjetlana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8" y="197692"/>
            <a:ext cx="5565303" cy="27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Svjetlana\Desktop\zagadjenje-plastika-more-epa-pro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9" y="3519957"/>
            <a:ext cx="5565303" cy="31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9469" y="5550568"/>
            <a:ext cx="510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ОТПАДНИ МАТЕРИЈАЛ</a:t>
            </a:r>
            <a:endParaRPr lang="sr-Latn-RS" sz="2800" b="1" dirty="0"/>
          </a:p>
        </p:txBody>
      </p:sp>
    </p:spTree>
    <p:extLst>
      <p:ext uri="{BB962C8B-B14F-4D97-AF65-F5344CB8AC3E}">
        <p14:creationId xmlns:p14="http://schemas.microsoft.com/office/powerpoint/2010/main" val="341494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6279"/>
            <a:ext cx="10972800" cy="1143000"/>
          </a:xfrm>
        </p:spPr>
        <p:txBody>
          <a:bodyPr/>
          <a:lstStyle/>
          <a:p>
            <a:r>
              <a:rPr lang="sr-Cyrl-BA" dirty="0"/>
              <a:t>Задатак за самосталан рад: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5" y="1709530"/>
            <a:ext cx="12099235" cy="46150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Cyrl-BA" sz="4000" dirty="0"/>
              <a:t>На интернет страници </a:t>
            </a:r>
            <a:r>
              <a:rPr lang="sr-Cyrl-BA" sz="4000" b="1" dirty="0"/>
              <a:t>Републичког педагошког завода</a:t>
            </a:r>
            <a:r>
              <a:rPr lang="sr-Cyrl-BA" sz="4000" dirty="0"/>
              <a:t>, у секцији </a:t>
            </a:r>
            <a:r>
              <a:rPr lang="sr-Cyrl-BA" sz="4000" b="1" dirty="0"/>
              <a:t>настава на даљину (Е – Настава) </a:t>
            </a:r>
            <a:r>
              <a:rPr lang="sr-Cyrl-BA" sz="4000" dirty="0"/>
              <a:t>пронађите </a:t>
            </a:r>
            <a:r>
              <a:rPr lang="sr-Cyrl-BA" sz="4000" b="1" dirty="0"/>
              <a:t>квиз знања </a:t>
            </a:r>
            <a:r>
              <a:rPr lang="sr-Cyrl-BA" sz="4000" dirty="0"/>
              <a:t>за понављање садржаја Свјетски океан који је именован као:</a:t>
            </a:r>
            <a:endParaRPr lang="sr-Latn-RS" sz="4000" dirty="0"/>
          </a:p>
          <a:p>
            <a:pPr marL="0" indent="0">
              <a:buNone/>
            </a:pPr>
            <a:endParaRPr lang="sr-Latn-RS" sz="4000" dirty="0"/>
          </a:p>
          <a:p>
            <a:pPr marL="0" indent="0">
              <a:buNone/>
            </a:pPr>
            <a:endParaRPr lang="sr-Latn-RS" sz="4000" dirty="0"/>
          </a:p>
          <a:p>
            <a:pPr marL="0" indent="0">
              <a:buNone/>
            </a:pPr>
            <a:r>
              <a:rPr lang="sr-Latn-RS" sz="4600" b="1" dirty="0"/>
              <a:t>Geografija_6_razred_15_04_2020_kviz_Svjetski_okean</a:t>
            </a:r>
          </a:p>
        </p:txBody>
      </p:sp>
    </p:spTree>
    <p:extLst>
      <p:ext uri="{BB962C8B-B14F-4D97-AF65-F5344CB8AC3E}">
        <p14:creationId xmlns:p14="http://schemas.microsoft.com/office/powerpoint/2010/main" val="317716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10A33D4-4A8D-4818-8796-9C6A48943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276" y="1794515"/>
            <a:ext cx="10441647" cy="4654411"/>
          </a:xfrm>
        </p:spPr>
        <p:txBody>
          <a:bodyPr>
            <a:normAutofit/>
          </a:bodyPr>
          <a:lstStyle/>
          <a:p>
            <a:r>
              <a:rPr lang="sr-Cyrl-BA" sz="2800" dirty="0"/>
              <a:t>Воде Свјетског океана су у сталном кретању.</a:t>
            </a:r>
          </a:p>
          <a:p>
            <a:r>
              <a:rPr lang="sr-Cyrl-BA" sz="2800" u="sng" dirty="0"/>
              <a:t>Узроци кретања </a:t>
            </a:r>
            <a:r>
              <a:rPr lang="sr-Cyrl-BA" sz="2800" dirty="0"/>
              <a:t>-  вјетрови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-  привлачна сила Мјесеца и Сунца</a:t>
            </a:r>
          </a:p>
          <a:p>
            <a:r>
              <a:rPr lang="sr-Cyrl-BA" sz="2800" u="sng" dirty="0"/>
              <a:t>Облици кретања </a:t>
            </a:r>
            <a:r>
              <a:rPr lang="sr-Cyrl-BA" sz="2800" dirty="0"/>
              <a:t>: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   ТАЛАСИ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            МОРСКЕ СТРУЈЕ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                    ПЛИМА И ОСЕКА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D1CD0138-D1F7-4247-AFCF-757654FFDCA3}"/>
              </a:ext>
            </a:extLst>
          </p:cNvPr>
          <p:cNvSpPr txBox="1">
            <a:spLocks/>
          </p:cNvSpPr>
          <p:nvPr/>
        </p:nvSpPr>
        <p:spPr>
          <a:xfrm>
            <a:off x="1017767" y="690261"/>
            <a:ext cx="9440034" cy="10498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sr-Cyrl-BA" sz="3600" dirty="0"/>
              <a:t>Кретање морске воде </a:t>
            </a:r>
          </a:p>
        </p:txBody>
      </p:sp>
    </p:spTree>
    <p:extLst>
      <p:ext uri="{BB962C8B-B14F-4D97-AF65-F5344CB8AC3E}">
        <p14:creationId xmlns:p14="http://schemas.microsoft.com/office/powerpoint/2010/main" val="26134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B959A7-6998-4092-BDA3-EDBD98E9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22" y="383246"/>
            <a:ext cx="10972800" cy="1143000"/>
          </a:xfrm>
        </p:spPr>
        <p:txBody>
          <a:bodyPr/>
          <a:lstStyle/>
          <a:p>
            <a:pPr algn="ctr"/>
            <a:r>
              <a:rPr lang="sr-Cyrl-BA" dirty="0"/>
              <a:t>ТАЛАСИ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FB34ED5-3BE8-4768-9673-5752BCB4C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99" y="1437415"/>
            <a:ext cx="10353762" cy="4058751"/>
          </a:xfrm>
        </p:spPr>
        <p:txBody>
          <a:bodyPr>
            <a:normAutofit/>
          </a:bodyPr>
          <a:lstStyle/>
          <a:p>
            <a:r>
              <a:rPr lang="sr-Cyrl-BA" sz="2800" dirty="0"/>
              <a:t>кружно кретање воде</a:t>
            </a:r>
          </a:p>
          <a:p>
            <a:r>
              <a:rPr lang="sr-Cyrl-BA" sz="2800" dirty="0"/>
              <a:t>вјетар</a:t>
            </a:r>
          </a:p>
          <a:p>
            <a:r>
              <a:rPr lang="sr-Cyrl-BA" sz="2800" dirty="0" err="1"/>
              <a:t>цунами</a:t>
            </a:r>
            <a:endParaRPr lang="sr-Cyrl-BA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AE3F82B-41FC-4052-8685-5C85C3703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621" y="1732449"/>
            <a:ext cx="5224247" cy="322742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CD43FB1-B64E-4A94-B934-F18B86CB0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1" y="3466791"/>
            <a:ext cx="5429388" cy="29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4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B61123-C68D-43E7-B249-73279B7A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672004"/>
            <a:ext cx="10972800" cy="1143000"/>
          </a:xfrm>
        </p:spPr>
        <p:txBody>
          <a:bodyPr/>
          <a:lstStyle/>
          <a:p>
            <a:pPr algn="ctr"/>
            <a:r>
              <a:rPr lang="sr-Cyrl-BA" dirty="0"/>
              <a:t>МОРСКЕ СТРУЈЕ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31495A6-E0D9-4E5B-AFDD-EE008D14E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BA" sz="2400" dirty="0"/>
              <a:t>МОРСКЕ СТРУЈЕ су хоризонтално кретање воде („РИЈЕКЕ НА ПОВРШИНИ МОРА“).</a:t>
            </a:r>
          </a:p>
          <a:p>
            <a:r>
              <a:rPr lang="sr-Cyrl-BA" sz="2400" dirty="0"/>
              <a:t>Настају под утицајем сталних и периодичних </a:t>
            </a:r>
            <a:r>
              <a:rPr lang="sr-Cyrl-BA" sz="2400" b="1" dirty="0"/>
              <a:t>вјетрова </a:t>
            </a:r>
            <a:r>
              <a:rPr lang="sr-Cyrl-BA" sz="2400" dirty="0"/>
              <a:t>(сталне и периодичне струје).</a:t>
            </a:r>
          </a:p>
          <a:p>
            <a:r>
              <a:rPr lang="sr-Cyrl-BA" sz="2400" dirty="0"/>
              <a:t>Према температури воде, морске струје дијеле се на:</a:t>
            </a:r>
          </a:p>
          <a:p>
            <a:pPr marL="36900" indent="0">
              <a:buNone/>
            </a:pPr>
            <a:r>
              <a:rPr lang="sr-Cyrl-BA" sz="2400" dirty="0"/>
              <a:t>                                  - </a:t>
            </a:r>
            <a:r>
              <a:rPr lang="sr-Cyrl-BA" sz="2400" dirty="0">
                <a:solidFill>
                  <a:srgbClr val="FF0000"/>
                </a:solidFill>
              </a:rPr>
              <a:t>ТОПЛЕ</a:t>
            </a:r>
            <a:r>
              <a:rPr lang="sr-Cyrl-BA" sz="2400" dirty="0"/>
              <a:t> (од екватора према половима) и</a:t>
            </a:r>
          </a:p>
          <a:p>
            <a:pPr marL="36900" indent="0">
              <a:buNone/>
            </a:pPr>
            <a:r>
              <a:rPr lang="sr-Cyrl-BA" sz="2400" dirty="0"/>
              <a:t>                                  - </a:t>
            </a:r>
            <a:r>
              <a:rPr lang="sr-Cyrl-BA" sz="2400" dirty="0">
                <a:solidFill>
                  <a:srgbClr val="0070C0"/>
                </a:solidFill>
              </a:rPr>
              <a:t>ХЛАДНЕ</a:t>
            </a:r>
            <a:r>
              <a:rPr lang="sr-Cyrl-BA" sz="2400" dirty="0"/>
              <a:t> (од полова према екватору)</a:t>
            </a:r>
          </a:p>
          <a:p>
            <a:pPr marL="36900" indent="0">
              <a:buNone/>
            </a:pP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17033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AB09B77C-9BB6-47EB-9E6F-472F6757D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68"/>
            <a:ext cx="10141195" cy="6513095"/>
          </a:xfr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5FDC6517-8A97-42E6-8D69-4AE892EF1E54}"/>
              </a:ext>
            </a:extLst>
          </p:cNvPr>
          <p:cNvSpPr txBox="1"/>
          <p:nvPr/>
        </p:nvSpPr>
        <p:spPr>
          <a:xfrm>
            <a:off x="10187994" y="2264927"/>
            <a:ext cx="1810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        топле морске струје</a:t>
            </a:r>
          </a:p>
          <a:p>
            <a:endParaRPr lang="sr-Cyrl-BA" dirty="0"/>
          </a:p>
          <a:p>
            <a:endParaRPr lang="sr-Cyrl-BA" dirty="0"/>
          </a:p>
          <a:p>
            <a:endParaRPr lang="sr-Cyrl-BA" dirty="0"/>
          </a:p>
          <a:p>
            <a:r>
              <a:rPr lang="sr-Cyrl-BA" dirty="0"/>
              <a:t>         хладне морске струје</a:t>
            </a:r>
          </a:p>
          <a:p>
            <a:endParaRPr lang="sr-Cyrl-B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7D8606-CA28-495A-8D30-8FBAD066D9F7}"/>
              </a:ext>
            </a:extLst>
          </p:cNvPr>
          <p:cNvSpPr/>
          <p:nvPr/>
        </p:nvSpPr>
        <p:spPr>
          <a:xfrm>
            <a:off x="1363580" y="119268"/>
            <a:ext cx="4732420" cy="34741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" name="Right Arrow 1"/>
          <p:cNvSpPr/>
          <p:nvPr/>
        </p:nvSpPr>
        <p:spPr>
          <a:xfrm>
            <a:off x="10187993" y="2264927"/>
            <a:ext cx="445271" cy="3018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94" y="3613150"/>
            <a:ext cx="4762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61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4DD35C8-0661-47F1-8453-F821A8CC7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62551"/>
            <a:ext cx="7010400" cy="6353175"/>
          </a:xfrm>
          <a:prstGeom prst="rect">
            <a:avLst/>
          </a:prstGeom>
        </p:spPr>
      </p:pic>
      <p:sp>
        <p:nvSpPr>
          <p:cNvPr id="4" name="Okvir za tekst 3">
            <a:extLst>
              <a:ext uri="{FF2B5EF4-FFF2-40B4-BE49-F238E27FC236}">
                <a16:creationId xmlns:a16="http://schemas.microsoft.com/office/drawing/2014/main" id="{706A14B8-7120-4826-9452-CA9127C2AB07}"/>
              </a:ext>
            </a:extLst>
          </p:cNvPr>
          <p:cNvSpPr txBox="1"/>
          <p:nvPr/>
        </p:nvSpPr>
        <p:spPr>
          <a:xfrm>
            <a:off x="3144252" y="385011"/>
            <a:ext cx="4475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/>
              <a:t>ГОЛФСКА СТРУЈА</a:t>
            </a:r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27975791-7AC7-470E-8162-8DB058C48BB2}"/>
              </a:ext>
            </a:extLst>
          </p:cNvPr>
          <p:cNvSpPr txBox="1"/>
          <p:nvPr/>
        </p:nvSpPr>
        <p:spPr>
          <a:xfrm>
            <a:off x="272716" y="1732547"/>
            <a:ext cx="42992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Cyrl-BA" sz="2400" dirty="0"/>
              <a:t>Топла морска струја</a:t>
            </a:r>
          </a:p>
          <a:p>
            <a:endParaRPr lang="sr-Cyrl-BA" sz="2400" dirty="0"/>
          </a:p>
          <a:p>
            <a:pPr marL="285750" indent="-285750">
              <a:buFontTx/>
              <a:buChar char="-"/>
            </a:pPr>
            <a:r>
              <a:rPr lang="sr-Cyrl-BA" sz="2400" dirty="0"/>
              <a:t>Настаје у Мексичком  заливу.</a:t>
            </a:r>
          </a:p>
          <a:p>
            <a:endParaRPr lang="sr-Cyrl-BA" sz="2400" dirty="0"/>
          </a:p>
          <a:p>
            <a:pPr marL="285750" indent="-285750">
              <a:buFontTx/>
              <a:buChar char="-"/>
            </a:pPr>
            <a:r>
              <a:rPr lang="sr-Cyrl-BA" sz="2400" dirty="0"/>
              <a:t>Креће се према сјеверној Европи.</a:t>
            </a:r>
          </a:p>
          <a:p>
            <a:endParaRPr lang="sr-Latn-BA" sz="2400" dirty="0"/>
          </a:p>
          <a:p>
            <a:pPr marL="285750" indent="-285750">
              <a:buFontTx/>
              <a:buChar char="-"/>
            </a:pPr>
            <a:r>
              <a:rPr lang="sr-Cyrl-BA" sz="2400" dirty="0"/>
              <a:t>Морепловци пратили њен смјер</a:t>
            </a:r>
          </a:p>
          <a:p>
            <a:pPr marL="285750" indent="-285750">
              <a:buFontTx/>
              <a:buChar char="-"/>
            </a:pP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130870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19" y="208547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ПЛИМА И ОСЕКА</a:t>
            </a:r>
            <a:endParaRPr lang="sr-Latn-R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8" y="1422366"/>
            <a:ext cx="9993810" cy="524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967788" y="1187117"/>
            <a:ext cx="2823411" cy="1909010"/>
          </a:xfrm>
          <a:prstGeom prst="cloudCallout">
            <a:avLst>
              <a:gd name="adj1" fmla="val -30681"/>
              <a:gd name="adj2" fmla="val 1113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>
                <a:solidFill>
                  <a:schemeClr val="tx1"/>
                </a:solidFill>
              </a:rPr>
              <a:t>Плима је издизање нивоа мора.</a:t>
            </a:r>
            <a:endParaRPr lang="sr-Latn-RS" b="1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454189" y="1114928"/>
            <a:ext cx="2622884" cy="1981199"/>
          </a:xfrm>
          <a:prstGeom prst="cloudCallout">
            <a:avLst>
              <a:gd name="adj1" fmla="val -30681"/>
              <a:gd name="adj2" fmla="val 1113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>
                <a:solidFill>
                  <a:schemeClr val="tx1"/>
                </a:solidFill>
              </a:rPr>
              <a:t>Осека је спуштање нивоа мора</a:t>
            </a:r>
            <a:r>
              <a:rPr lang="sr-Cyrl-BA" b="1" dirty="0"/>
              <a:t>.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209114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0ECCA3-3B4F-4D63-88B9-28115BA1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490"/>
            <a:ext cx="10353762" cy="970450"/>
          </a:xfrm>
        </p:spPr>
        <p:txBody>
          <a:bodyPr/>
          <a:lstStyle/>
          <a:p>
            <a:r>
              <a:rPr lang="sr-Cyrl-BA" dirty="0"/>
              <a:t>ПЛИМА И ОСЕКА</a:t>
            </a:r>
          </a:p>
        </p:txBody>
      </p:sp>
      <p:pic>
        <p:nvPicPr>
          <p:cNvPr id="8" name="Čuvar mesta za sadržaj 7">
            <a:extLst>
              <a:ext uri="{FF2B5EF4-FFF2-40B4-BE49-F238E27FC236}">
                <a16:creationId xmlns:a16="http://schemas.microsoft.com/office/drawing/2014/main" id="{5933067B-C20E-43ED-AE98-B17AEA919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7"/>
            <a:ext cx="12192000" cy="6873581"/>
          </a:xfrm>
          <a:prstGeom prst="rect">
            <a:avLst/>
          </a:prstGeom>
        </p:spPr>
      </p:pic>
      <p:sp>
        <p:nvSpPr>
          <p:cNvPr id="9" name="Okvir za tekst 8">
            <a:extLst>
              <a:ext uri="{FF2B5EF4-FFF2-40B4-BE49-F238E27FC236}">
                <a16:creationId xmlns:a16="http://schemas.microsoft.com/office/drawing/2014/main" id="{F1E9EAD6-B9D4-4C25-8E07-C214F89E2354}"/>
              </a:ext>
            </a:extLst>
          </p:cNvPr>
          <p:cNvSpPr txBox="1"/>
          <p:nvPr/>
        </p:nvSpPr>
        <p:spPr>
          <a:xfrm>
            <a:off x="144093" y="26828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ПЛИМА И ОСЕКА представљају издизање и спуштање нивоа мора усљед привлачне силе Мјесеца и Сунца.</a:t>
            </a:r>
          </a:p>
          <a:p>
            <a:endParaRPr lang="sr-Cyrl-BA" sz="2400" dirty="0"/>
          </a:p>
          <a:p>
            <a:r>
              <a:rPr lang="sr-Cyrl-BA" sz="2400" dirty="0"/>
              <a:t>Смјењују се приближно сваких 6 сати и 12 минута.</a:t>
            </a:r>
            <a:r>
              <a:rPr lang="sr-Cyrl-BA" sz="24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31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062670-26A8-4042-8BE5-7DAEBA50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560978"/>
            <a:ext cx="10353762" cy="970450"/>
          </a:xfrm>
        </p:spPr>
        <p:txBody>
          <a:bodyPr/>
          <a:lstStyle/>
          <a:p>
            <a:r>
              <a:rPr lang="sr-Cyrl-BA" dirty="0"/>
              <a:t>                 </a:t>
            </a:r>
            <a:r>
              <a:rPr lang="sr-Cyrl-BA" sz="2400" dirty="0">
                <a:solidFill>
                  <a:schemeClr val="tx1"/>
                </a:solidFill>
              </a:rPr>
              <a:t>ПЛИМА                                                             ОСЕКА</a:t>
            </a:r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DD6F2D0C-122B-435D-8999-079C6559A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57" y="1071805"/>
            <a:ext cx="10433650" cy="4751480"/>
          </a:xfrm>
        </p:spPr>
      </p:pic>
    </p:spTree>
    <p:extLst>
      <p:ext uri="{BB962C8B-B14F-4D97-AF65-F5344CB8AC3E}">
        <p14:creationId xmlns:p14="http://schemas.microsoft.com/office/powerpoint/2010/main" val="1122914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309</Words>
  <Application>Microsoft Office PowerPoint</Application>
  <PresentationFormat>Široki ekran</PresentationFormat>
  <Paragraphs>63</Paragraphs>
  <Slides>19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Calibri</vt:lpstr>
      <vt:lpstr>Constantia</vt:lpstr>
      <vt:lpstr>Wingdings 2</vt:lpstr>
      <vt:lpstr>Flow</vt:lpstr>
      <vt:lpstr>Свјетски океан  Кретање воде и значај </vt:lpstr>
      <vt:lpstr>PowerPoint prezentacija</vt:lpstr>
      <vt:lpstr>ТАЛАСИ</vt:lpstr>
      <vt:lpstr>МОРСКЕ СТРУЈЕ</vt:lpstr>
      <vt:lpstr>PowerPoint prezentacija</vt:lpstr>
      <vt:lpstr>PowerPoint prezentacija</vt:lpstr>
      <vt:lpstr>ПЛИМА И ОСЕКА</vt:lpstr>
      <vt:lpstr>ПЛИМА И ОСЕКА</vt:lpstr>
      <vt:lpstr>                 ПЛИМА                                                             ОСЕКА</vt:lpstr>
      <vt:lpstr>Значај Свјетског океана</vt:lpstr>
      <vt:lpstr>Извор хране</vt:lpstr>
      <vt:lpstr>  - Овај процес се примјењује у земљама које оскудијевају са питком водом (САД).</vt:lpstr>
      <vt:lpstr>Извор енергије</vt:lpstr>
      <vt:lpstr>PowerPoint prezentacija</vt:lpstr>
      <vt:lpstr>Саобраћај и трговина</vt:lpstr>
      <vt:lpstr>PowerPoint prezentacija</vt:lpstr>
      <vt:lpstr>PowerPoint prezentacija</vt:lpstr>
      <vt:lpstr>PowerPoint prezentacija</vt:lpstr>
      <vt:lpstr>Задатак за самосталан рад: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Свјетски океан</dc:title>
  <dc:creator>Nastavnik</dc:creator>
  <cp:lastModifiedBy>Nastavnik</cp:lastModifiedBy>
  <cp:revision>34</cp:revision>
  <dcterms:created xsi:type="dcterms:W3CDTF">2020-04-07T11:58:34Z</dcterms:created>
  <dcterms:modified xsi:type="dcterms:W3CDTF">2020-04-11T18:04:08Z</dcterms:modified>
</cp:coreProperties>
</file>