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70" r:id="rId9"/>
    <p:sldId id="260" r:id="rId10"/>
    <p:sldId id="261" r:id="rId11"/>
    <p:sldId id="263" r:id="rId12"/>
    <p:sldId id="262" r:id="rId13"/>
    <p:sldId id="264" r:id="rId14"/>
    <p:sldId id="265" r:id="rId15"/>
    <p:sldId id="266" r:id="rId16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6600CC"/>
    <a:srgbClr val="3399FF"/>
    <a:srgbClr val="009900"/>
    <a:srgbClr val="D60093"/>
    <a:srgbClr val="7E2A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228" y="-102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206ED-6B7C-42E0-A5AC-F20DA61A738D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B4D5B-C70A-4CA2-B964-47731C842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6A44-598D-4EE9-9FA2-D30C24A1A08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9F56-716C-430E-97C0-18979A997C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6A44-598D-4EE9-9FA2-D30C24A1A08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9F56-716C-430E-97C0-18979A997C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6A44-598D-4EE9-9FA2-D30C24A1A08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9F56-716C-430E-97C0-18979A997C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6A44-598D-4EE9-9FA2-D30C24A1A08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9F56-716C-430E-97C0-18979A997C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6A44-598D-4EE9-9FA2-D30C24A1A08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9F56-716C-430E-97C0-18979A997C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6A44-598D-4EE9-9FA2-D30C24A1A08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9F56-716C-430E-97C0-18979A997C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6A44-598D-4EE9-9FA2-D30C24A1A08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9F56-716C-430E-97C0-18979A997C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6A44-598D-4EE9-9FA2-D30C24A1A08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9F56-716C-430E-97C0-18979A997C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6A44-598D-4EE9-9FA2-D30C24A1A08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9F56-716C-430E-97C0-18979A997C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6A44-598D-4EE9-9FA2-D30C24A1A08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9F56-716C-430E-97C0-18979A997C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6A44-598D-4EE9-9FA2-D30C24A1A08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9F56-716C-430E-97C0-18979A997C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D6A44-598D-4EE9-9FA2-D30C24A1A08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79F56-716C-430E-97C0-18979A997C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gif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789" y="1"/>
            <a:ext cx="10337562" cy="14700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r-Cyrl-BA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ПРИРОДА И ДРУШТВО</a:t>
            </a:r>
            <a:endParaRPr lang="en-US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PC\AppData\Local\Microsoft\Windows\Temporary Internet Files\Content.IE5\HZZ31C6B\schmetterling-256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6773" y="2057400"/>
            <a:ext cx="1418881" cy="1066800"/>
          </a:xfrm>
          <a:prstGeom prst="rect">
            <a:avLst/>
          </a:prstGeom>
          <a:noFill/>
        </p:spPr>
      </p:pic>
      <p:pic>
        <p:nvPicPr>
          <p:cNvPr id="1027" name="Picture 3" descr="C:\Users\PC\AppData\Local\Microsoft\Windows\Temporary Internet Files\Content.IE5\M23633X1\398847-pretty-pink-butterfly_(1)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395" y="2133601"/>
            <a:ext cx="1621578" cy="1020377"/>
          </a:xfrm>
          <a:prstGeom prst="rect">
            <a:avLst/>
          </a:prstGeom>
          <a:noFill/>
        </p:spPr>
      </p:pic>
      <p:pic>
        <p:nvPicPr>
          <p:cNvPr id="1028" name="Picture 4" descr="C:\Users\PC\AppData\Local\Microsoft\Windows\Temporary Internet Files\Content.IE5\CANN6MPX\monarchbrightsmall3[1]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718489">
            <a:off x="2432368" y="3581400"/>
            <a:ext cx="1087302" cy="519112"/>
          </a:xfrm>
          <a:prstGeom prst="rect">
            <a:avLst/>
          </a:prstGeom>
          <a:noFill/>
        </p:spPr>
      </p:pic>
      <p:pic>
        <p:nvPicPr>
          <p:cNvPr id="1030" name="Picture 6" descr="C:\Users\PC\AppData\Local\Microsoft\Windows\Temporary Internet Files\Content.IE5\CANN6MPX\clipart-butterfly-3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757968">
            <a:off x="10098087" y="170895"/>
            <a:ext cx="1187313" cy="743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18919" y="36576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/>
              <a:t>Крећу се на четири ноге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242719" y="2514600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b="1" dirty="0"/>
              <a:t>с</a:t>
            </a:r>
            <a:r>
              <a:rPr lang="sr-Cyrl-BA" sz="2800" b="1" dirty="0" smtClean="0"/>
              <a:t>луже као храна човјеку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347119" y="53340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/>
              <a:t>о</a:t>
            </a:r>
            <a:r>
              <a:rPr lang="sr-Cyrl-BA" sz="2800" b="1" dirty="0" smtClean="0"/>
              <a:t> њима брине човјек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81119" y="502920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/>
              <a:t>б</a:t>
            </a:r>
            <a:r>
              <a:rPr lang="sr-Cyrl-BA" sz="2800" b="1" dirty="0" smtClean="0"/>
              <a:t>рину се саме о себи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813719" y="3505200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/>
              <a:t>ж</a:t>
            </a:r>
            <a:r>
              <a:rPr lang="sr-Cyrl-BA" sz="2800" b="1" dirty="0" smtClean="0"/>
              <a:t>иве у домаћинству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900319" y="350520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/>
              <a:t>ж</a:t>
            </a:r>
            <a:r>
              <a:rPr lang="sr-Cyrl-BA" sz="2800" b="1" dirty="0" smtClean="0"/>
              <a:t>иве у шуми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651919" y="1828800"/>
            <a:ext cx="243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/>
              <a:t>ч</a:t>
            </a:r>
            <a:r>
              <a:rPr lang="sr-Cyrl-BA" sz="2800" b="1" dirty="0" smtClean="0"/>
              <a:t>овјек узгаја због исхране и помоћи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452519" y="1600200"/>
            <a:ext cx="289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</a:t>
            </a:r>
            <a:r>
              <a:rPr lang="sr-Cyrl-BA" sz="2800" b="1" dirty="0" smtClean="0"/>
              <a:t>неке наносе штету домаћинствима</a:t>
            </a:r>
            <a:endParaRPr lang="en-US" sz="2800" b="1" dirty="0"/>
          </a:p>
        </p:txBody>
      </p:sp>
      <p:sp>
        <p:nvSpPr>
          <p:cNvPr id="16" name="Oval 15"/>
          <p:cNvSpPr/>
          <p:nvPr/>
        </p:nvSpPr>
        <p:spPr>
          <a:xfrm>
            <a:off x="5090320" y="1447800"/>
            <a:ext cx="6095999" cy="5410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280319" y="1447800"/>
            <a:ext cx="6553200" cy="5410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398838" y="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600" b="1" dirty="0" smtClean="0"/>
              <a:t>Сличности и разлике између</a:t>
            </a:r>
          </a:p>
          <a:p>
            <a:r>
              <a:rPr lang="sr-Cyrl-BA" sz="3600" b="1" dirty="0"/>
              <a:t>д</a:t>
            </a:r>
            <a:r>
              <a:rPr lang="sr-Cyrl-BA" sz="3600" b="1" dirty="0" smtClean="0"/>
              <a:t>омаћих и дивљих животиња</a:t>
            </a:r>
            <a:endParaRPr lang="en-US" sz="3600" b="1" dirty="0"/>
          </a:p>
        </p:txBody>
      </p:sp>
      <p:pic>
        <p:nvPicPr>
          <p:cNvPr id="3081" name="Picture 9" descr="C:\Users\PC\AppData\Local\Microsoft\Windows\Temporary Internet Files\Content.IE5\7UEI20NB\10827-illustration-of-a-horse-pv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4724400"/>
            <a:ext cx="2085703" cy="2133600"/>
          </a:xfrm>
          <a:prstGeom prst="rect">
            <a:avLst/>
          </a:prstGeom>
          <a:noFill/>
        </p:spPr>
      </p:pic>
      <p:pic>
        <p:nvPicPr>
          <p:cNvPr id="30" name="Picture 29" descr="000000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000"/>
            <a:ext cx="2458590" cy="1438275"/>
          </a:xfrm>
          <a:prstGeom prst="rect">
            <a:avLst/>
          </a:prstGeom>
        </p:spPr>
      </p:pic>
      <p:pic>
        <p:nvPicPr>
          <p:cNvPr id="34" name="Picture 33" descr="unnamed (3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48119" y="1447800"/>
            <a:ext cx="2042318" cy="1763095"/>
          </a:xfrm>
          <a:prstGeom prst="rect">
            <a:avLst/>
          </a:prstGeom>
        </p:spPr>
      </p:pic>
      <p:pic>
        <p:nvPicPr>
          <p:cNvPr id="37" name="Picture 36" descr="unnamed (2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0424319" y="5029200"/>
            <a:ext cx="1524000" cy="1618854"/>
          </a:xfrm>
          <a:prstGeom prst="rect">
            <a:avLst/>
          </a:prstGeom>
        </p:spPr>
      </p:pic>
      <p:pic>
        <p:nvPicPr>
          <p:cNvPr id="38" name="Picture 5" descr="C:\Users\PC\AppData\Local\Microsoft\Windows\Temporary Internet Files\Content.IE5\HZZ31C6B\11025-illustration-of-a-black-and-white-rabbit-pv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0652919" y="3733800"/>
            <a:ext cx="1729505" cy="920286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5547519" y="47244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/>
              <a:t>Рађају живу </a:t>
            </a:r>
            <a:r>
              <a:rPr lang="sr-Cyrl-BA" sz="2800" b="1" dirty="0" smtClean="0"/>
              <a:t>младунчад</a:t>
            </a:r>
            <a:endParaRPr lang="en-US" sz="2800" b="1" dirty="0"/>
          </a:p>
        </p:txBody>
      </p:sp>
      <p:pic>
        <p:nvPicPr>
          <p:cNvPr id="25" name="Picture 24" descr="0000000000000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971800"/>
            <a:ext cx="1738403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PC\AppData\Local\Microsoft\Windows\Temporary Internet Files\Content.IE5\HZZ31C6B\11025-illustration-of-a-black-and-white-rabbit-pv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8519" y="6019799"/>
            <a:ext cx="1752600" cy="932575"/>
          </a:xfrm>
          <a:prstGeom prst="rect">
            <a:avLst/>
          </a:prstGeom>
          <a:noFill/>
        </p:spPr>
      </p:pic>
      <p:pic>
        <p:nvPicPr>
          <p:cNvPr id="11" name="Picture 10" descr="0000000000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9519" y="4648200"/>
            <a:ext cx="4604570" cy="2432749"/>
          </a:xfrm>
          <a:prstGeom prst="rect">
            <a:avLst/>
          </a:prstGeom>
        </p:spPr>
      </p:pic>
      <p:pic>
        <p:nvPicPr>
          <p:cNvPr id="12" name="Picture 11" descr="unnamed (3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42919" y="4267200"/>
            <a:ext cx="2667000" cy="2590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23519" y="304800"/>
            <a:ext cx="510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00"/>
                </a:solidFill>
              </a:rPr>
              <a:t>K</a:t>
            </a:r>
            <a:r>
              <a:rPr lang="sr-Cyrl-BA" sz="2800" b="1" dirty="0" smtClean="0">
                <a:solidFill>
                  <a:srgbClr val="003300"/>
                </a:solidFill>
              </a:rPr>
              <a:t>о ради, тај и гријеши, а  ти буди пажљив</a:t>
            </a:r>
            <a:endParaRPr lang="en-US" sz="2800" b="1" dirty="0" smtClean="0">
              <a:solidFill>
                <a:srgbClr val="003300"/>
              </a:solidFill>
            </a:endParaRPr>
          </a:p>
          <a:p>
            <a:pPr algn="ctr"/>
            <a:r>
              <a:rPr lang="sr-Cyrl-BA" sz="2800" b="1" dirty="0" smtClean="0">
                <a:solidFill>
                  <a:srgbClr val="003300"/>
                </a:solidFill>
              </a:rPr>
              <a:t> па правилно ребус ријеши.</a:t>
            </a:r>
            <a:endParaRPr lang="en-US" sz="28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1000" t="49000" r="53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00.gif"/>
          <p:cNvPicPr/>
          <p:nvPr/>
        </p:nvPicPr>
        <p:blipFill>
          <a:blip r:embed="rId3" cstate="print"/>
          <a:srcRect r="-2799" b="31250"/>
          <a:stretch>
            <a:fillRect/>
          </a:stretch>
        </p:blipFill>
        <p:spPr>
          <a:xfrm>
            <a:off x="5699919" y="685800"/>
            <a:ext cx="6172200" cy="4648200"/>
          </a:xfrm>
          <a:prstGeom prst="rect">
            <a:avLst/>
          </a:prstGeom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081334" y="990600"/>
            <a:ext cx="26670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r-Cyrl-BA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С=Л</a:t>
            </a:r>
            <a:endParaRPr kumimoji="0" lang="en-US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881519" y="914400"/>
            <a:ext cx="1075786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r-Cyrl-BA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Е</a:t>
            </a:r>
            <a:endParaRPr kumimoji="0" lang="en-US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7719" y="55626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800" b="1" dirty="0" smtClean="0"/>
              <a:t>ЛАНЕ</a:t>
            </a:r>
            <a:endParaRPr lang="en-US" sz="4800" b="1" dirty="0"/>
          </a:p>
        </p:txBody>
      </p:sp>
      <p:pic>
        <p:nvPicPr>
          <p:cNvPr id="8" name="Picture 7" descr="unnamed (5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9128919" y="4833586"/>
            <a:ext cx="2209800" cy="202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4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0719" y="3886200"/>
            <a:ext cx="2913644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09719" y="38862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ВУК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image_processing20200122-26993-1qw9gw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90719" y="1371600"/>
            <a:ext cx="2209800" cy="2566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4afbb832cf50f227143e4cdebd503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3919" y="2133600"/>
            <a:ext cx="1981200" cy="198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14119" y="205740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9600" b="1" dirty="0" smtClean="0"/>
              <a:t>”</a:t>
            </a:r>
            <a:endParaRPr lang="en-US" sz="9600" b="1" dirty="0"/>
          </a:p>
        </p:txBody>
      </p:sp>
      <p:pic>
        <p:nvPicPr>
          <p:cNvPr id="7" name="Picture 6" descr="chicken-coming-out-of-an-egg-clipart-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76119" y="2057400"/>
            <a:ext cx="1542707" cy="20970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300119" y="2133600"/>
            <a:ext cx="72006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9600" b="1" dirty="0" smtClean="0"/>
              <a:t>”</a:t>
            </a:r>
            <a:endParaRPr lang="en-US" sz="9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623719" y="4800600"/>
            <a:ext cx="434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6600" b="1" dirty="0" smtClean="0">
                <a:solidFill>
                  <a:schemeClr val="bg1"/>
                </a:solidFill>
              </a:rPr>
              <a:t>ЛИЈА</a:t>
            </a:r>
            <a:endParaRPr lang="en-US" sz="6600" b="1" dirty="0">
              <a:solidFill>
                <a:schemeClr val="bg1"/>
              </a:solidFill>
            </a:endParaRPr>
          </a:p>
        </p:txBody>
      </p:sp>
      <p:pic>
        <p:nvPicPr>
          <p:cNvPr id="10" name="Picture 9" descr="white-46413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85919" y="4114800"/>
            <a:ext cx="2238736" cy="1641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5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185319" y="1143000"/>
            <a:ext cx="5867400" cy="4953000"/>
          </a:xfrm>
          <a:prstGeom prst="ellipse">
            <a:avLst/>
          </a:prstGeom>
          <a:solidFill>
            <a:srgbClr val="00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3600" b="1" dirty="0" smtClean="0"/>
              <a:t>САМОСТАЛАН РАД:</a:t>
            </a:r>
          </a:p>
          <a:p>
            <a:pPr algn="ctr"/>
            <a:endParaRPr lang="sr-Cyrl-BA" sz="3600" b="1" dirty="0" smtClean="0"/>
          </a:p>
          <a:p>
            <a:pPr algn="ctr"/>
            <a:r>
              <a:rPr lang="sr-Cyrl-BA" sz="3600" b="1" dirty="0" smtClean="0"/>
              <a:t>Радни лист </a:t>
            </a:r>
          </a:p>
          <a:p>
            <a:pPr algn="ctr"/>
            <a:r>
              <a:rPr lang="sr-Cyrl-BA" sz="3600" b="1" dirty="0" smtClean="0"/>
              <a:t>34. страна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0230" y="2133600"/>
            <a:ext cx="8715984" cy="21852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r-Cyrl-BA" sz="4800" b="1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 И В Љ Е</a:t>
            </a:r>
            <a:endParaRPr lang="sr-Cyrl-BA" sz="4800" b="1" dirty="0">
              <a:ln w="11430">
                <a:solidFill>
                  <a:schemeClr val="tx1"/>
                </a:solidFill>
              </a:ln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sr-Cyrl-BA" sz="4800" b="1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 И В О Т И Њ Е</a:t>
            </a:r>
            <a:endParaRPr lang="en-US" sz="4800" b="1" dirty="0" smtClean="0">
              <a:ln w="11430">
                <a:solidFill>
                  <a:schemeClr val="tx1"/>
                </a:solidFill>
              </a:ln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sr-Cyrl-BA" sz="4000" b="1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утврђивање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2" descr="C:\Users\PC\AppData\Local\Microsoft\Windows\Temporary Internet Files\Content.IE5\CANN6MPX\animal-160462_960_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04046" y="4957200"/>
            <a:ext cx="2229670" cy="1900800"/>
          </a:xfrm>
          <a:prstGeom prst="rect">
            <a:avLst/>
          </a:prstGeom>
          <a:noFill/>
        </p:spPr>
      </p:pic>
      <p:pic>
        <p:nvPicPr>
          <p:cNvPr id="6" name="Picture 3" descr="C:\Users\PC\AppData\Local\Microsoft\Windows\Temporary Internet Files\Content.IE5\0VP59M4Q\Wolf_vector_image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513286" y="5105400"/>
            <a:ext cx="2736414" cy="2057400"/>
          </a:xfrm>
          <a:prstGeom prst="rect">
            <a:avLst/>
          </a:prstGeom>
          <a:noFill/>
        </p:spPr>
      </p:pic>
      <p:pic>
        <p:nvPicPr>
          <p:cNvPr id="7" name="Picture 5" descr="C:\Users\PC\AppData\Local\Microsoft\Windows\Temporary Internet Files\Content.IE5\HZZ31C6B\11025-illustration-of-a-black-and-white-rabbit-pv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3386" y="5867400"/>
            <a:ext cx="1013487" cy="539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t="-11000" r="-9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719" y="-152400"/>
            <a:ext cx="5867400" cy="7010400"/>
          </a:xfrm>
          <a:prstGeom prst="rect">
            <a:avLst/>
          </a:prstGeom>
        </p:spPr>
      </p:pic>
      <p:pic>
        <p:nvPicPr>
          <p:cNvPr id="5" name="Picture 4" descr="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793679" y="-228600"/>
            <a:ext cx="5368159" cy="6858000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 rot="10800000">
            <a:off x="442119" y="-304800"/>
            <a:ext cx="5410200" cy="4277640"/>
          </a:xfrm>
          <a:prstGeom prst="cloud">
            <a:avLst/>
          </a:prstGeom>
          <a:solidFill>
            <a:srgbClr val="003300"/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56519" y="1143000"/>
            <a:ext cx="388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b="1" dirty="0" smtClean="0">
                <a:solidFill>
                  <a:schemeClr val="bg1"/>
                </a:solidFill>
              </a:rPr>
              <a:t>ДУГИМ РЕПОМ ШУМОМ ВИЈЕ, </a:t>
            </a:r>
          </a:p>
          <a:p>
            <a:pPr algn="ctr"/>
            <a:r>
              <a:rPr lang="sr-Cyrl-BA" sz="2800" b="1" dirty="0" smtClean="0">
                <a:solidFill>
                  <a:schemeClr val="bg1"/>
                </a:solidFill>
              </a:rPr>
              <a:t>У ЈАЗБИНИ</a:t>
            </a:r>
          </a:p>
          <a:p>
            <a:pPr algn="ctr"/>
            <a:r>
              <a:rPr lang="sr-Cyrl-BA" sz="2800" b="1" dirty="0" smtClean="0">
                <a:solidFill>
                  <a:schemeClr val="bg1"/>
                </a:solidFill>
              </a:rPr>
              <a:t>ОД ЛОВЦА СЕ КРИЈЕ.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Cloud 8"/>
          <p:cNvSpPr/>
          <p:nvPr/>
        </p:nvSpPr>
        <p:spPr>
          <a:xfrm rot="10800000">
            <a:off x="6751638" y="-381000"/>
            <a:ext cx="5410200" cy="4277640"/>
          </a:xfrm>
          <a:prstGeom prst="cloud">
            <a:avLst/>
          </a:prstGeom>
          <a:solidFill>
            <a:srgbClr val="003300"/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00119" y="990600"/>
            <a:ext cx="40997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b="1" dirty="0" smtClean="0">
                <a:solidFill>
                  <a:schemeClr val="bg1"/>
                </a:solidFill>
              </a:rPr>
              <a:t>ХИТРА И ЛАКА,</a:t>
            </a:r>
          </a:p>
          <a:p>
            <a:pPr algn="ctr"/>
            <a:r>
              <a:rPr lang="sr-Cyrl-BA" sz="2800" b="1" dirty="0" smtClean="0">
                <a:solidFill>
                  <a:schemeClr val="bg1"/>
                </a:solidFill>
              </a:rPr>
              <a:t>ЧУВА ЈЕ ШУМА СВАКА.</a:t>
            </a:r>
          </a:p>
          <a:p>
            <a:pPr algn="ctr"/>
            <a:r>
              <a:rPr lang="sr-Cyrl-BA" sz="2800" b="1" dirty="0" smtClean="0">
                <a:solidFill>
                  <a:schemeClr val="bg1"/>
                </a:solidFill>
              </a:rPr>
              <a:t>НЕГДЈЕ ИСПОД ГРАНЕ</a:t>
            </a:r>
          </a:p>
          <a:p>
            <a:pPr algn="ctr"/>
            <a:r>
              <a:rPr lang="sr-Cyrl-BA" sz="2800" b="1" dirty="0" smtClean="0">
                <a:solidFill>
                  <a:schemeClr val="bg1"/>
                </a:solidFill>
              </a:rPr>
              <a:t>ЧЕКА ЈЕ МАЛО ЛАНЕ.</a:t>
            </a:r>
          </a:p>
        </p:txBody>
      </p:sp>
      <p:pic>
        <p:nvPicPr>
          <p:cNvPr id="12" name="Picture 11" descr="running-fox-clipart-2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127919" y="5218173"/>
            <a:ext cx="4133064" cy="1639827"/>
          </a:xfrm>
          <a:prstGeom prst="rect">
            <a:avLst/>
          </a:prstGeom>
        </p:spPr>
      </p:pic>
      <p:pic>
        <p:nvPicPr>
          <p:cNvPr id="14" name="Picture 13" descr="unnamed (2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062119" y="3944062"/>
            <a:ext cx="2743200" cy="2913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t="-10000" r="-9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719" y="0"/>
            <a:ext cx="5368159" cy="6858000"/>
          </a:xfrm>
          <a:prstGeom prst="rect">
            <a:avLst/>
          </a:prstGeom>
        </p:spPr>
      </p:pic>
      <p:pic>
        <p:nvPicPr>
          <p:cNvPr id="5" name="Picture 4" descr="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309519" y="-381000"/>
            <a:ext cx="5368159" cy="6858000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746919" y="0"/>
            <a:ext cx="4800600" cy="4191000"/>
          </a:xfrm>
          <a:prstGeom prst="cloud">
            <a:avLst/>
          </a:prstGeom>
          <a:solidFill>
            <a:srgbClr val="003300"/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6614319" y="-533400"/>
            <a:ext cx="4800600" cy="4191000"/>
          </a:xfrm>
          <a:prstGeom prst="cloud">
            <a:avLst/>
          </a:prstGeom>
          <a:solidFill>
            <a:srgbClr val="003300"/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08919" y="838200"/>
            <a:ext cx="403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solidFill>
                  <a:schemeClr val="bg1"/>
                </a:solidFill>
              </a:rPr>
              <a:t>ПРЕДЊЕ НОГЕ СУ МУ КРАЋЕ </a:t>
            </a:r>
          </a:p>
          <a:p>
            <a:r>
              <a:rPr lang="sr-Cyrl-BA" sz="2800" b="1" dirty="0" smtClean="0">
                <a:solidFill>
                  <a:schemeClr val="bg1"/>
                </a:solidFill>
              </a:rPr>
              <a:t>А ЗАДЊЕ СУ ДУЖЕ,</a:t>
            </a:r>
          </a:p>
          <a:p>
            <a:r>
              <a:rPr lang="sr-Cyrl-BA" sz="2800" b="1" dirty="0" smtClean="0">
                <a:solidFill>
                  <a:schemeClr val="bg1"/>
                </a:solidFill>
              </a:rPr>
              <a:t>ПРЕКО ПОЉА</a:t>
            </a:r>
          </a:p>
          <a:p>
            <a:r>
              <a:rPr lang="sr-Cyrl-BA" sz="2800" b="1" dirty="0" smtClean="0">
                <a:solidFill>
                  <a:schemeClr val="bg1"/>
                </a:solidFill>
              </a:rPr>
              <a:t>БРЗО </a:t>
            </a:r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sr-Cyrl-BA" sz="2800" b="1" dirty="0" smtClean="0">
                <a:solidFill>
                  <a:schemeClr val="bg1"/>
                </a:solidFill>
              </a:rPr>
              <a:t>СТРУЖЕ</a:t>
            </a:r>
            <a:r>
              <a:rPr lang="sr-Cyrl-B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sr-Cyrl-BA" sz="2800" b="1" dirty="0" smtClean="0">
                <a:solidFill>
                  <a:schemeClr val="bg1"/>
                </a:solidFill>
              </a:rPr>
              <a:t>.</a:t>
            </a:r>
            <a:endParaRPr lang="sr-Cyrl-BA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2519" y="762000"/>
            <a:ext cx="3352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solidFill>
                  <a:schemeClr val="bg1"/>
                </a:solidFill>
              </a:rPr>
              <a:t>КАДА ШУМОМ ОН ЗАВИЈА,</a:t>
            </a:r>
          </a:p>
          <a:p>
            <a:r>
              <a:rPr lang="sr-Cyrl-BA" sz="2800" b="1" dirty="0" smtClean="0">
                <a:solidFill>
                  <a:schemeClr val="bg1"/>
                </a:solidFill>
              </a:rPr>
              <a:t>ИСПРЕД ЊЕГА СВЕ СЕ СКЛАЊА. 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0" name="Picture 9" descr="0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04319" y="4724400"/>
            <a:ext cx="1756772" cy="2286000"/>
          </a:xfrm>
          <a:prstGeom prst="rect">
            <a:avLst/>
          </a:prstGeom>
        </p:spPr>
      </p:pic>
      <p:pic>
        <p:nvPicPr>
          <p:cNvPr id="11" name="Picture 10" descr="image_processing20200122-26993-1qw9gw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95319" y="3494689"/>
            <a:ext cx="2895600" cy="3363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47119" y="228600"/>
            <a:ext cx="7924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BA" sz="3200" b="1" dirty="0" smtClean="0">
                <a:solidFill>
                  <a:schemeClr val="bg1"/>
                </a:solidFill>
              </a:rPr>
              <a:t>Према томе како долазе до хране, дивље животиње дијелимо  на </a:t>
            </a:r>
            <a:br>
              <a:rPr lang="sr-Cyrl-BA" sz="3200" b="1" dirty="0" smtClean="0">
                <a:solidFill>
                  <a:schemeClr val="bg1"/>
                </a:solidFill>
              </a:rPr>
            </a:br>
            <a:r>
              <a:rPr lang="sr-Cyrl-BA" sz="3200" b="1" dirty="0" smtClean="0">
                <a:solidFill>
                  <a:schemeClr val="bg1"/>
                </a:solidFill>
              </a:rPr>
              <a:t/>
            </a:r>
            <a:br>
              <a:rPr lang="sr-Cyrl-BA" sz="3200" b="1" dirty="0" smtClean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7719" y="16002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b="1" dirty="0" smtClean="0">
                <a:solidFill>
                  <a:schemeClr val="bg1"/>
                </a:solidFill>
              </a:rPr>
              <a:t>ДИВЉАЧ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6119" y="16002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b="1" dirty="0" smtClean="0">
                <a:solidFill>
                  <a:schemeClr val="bg1"/>
                </a:solidFill>
              </a:rPr>
              <a:t>И        ЗВИЈЕРИ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PC\AppData\Local\Microsoft\Windows\Temporary Internet Files\Content.IE5\CANN6MPX\animal-160462_960_72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0719" y="1981200"/>
            <a:ext cx="2590800" cy="2208665"/>
          </a:xfrm>
          <a:prstGeom prst="rect">
            <a:avLst/>
          </a:prstGeom>
          <a:noFill/>
        </p:spPr>
      </p:pic>
      <p:pic>
        <p:nvPicPr>
          <p:cNvPr id="9" name="Picture 8" descr="fo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00319" y="4191000"/>
            <a:ext cx="2685983" cy="2187714"/>
          </a:xfrm>
          <a:prstGeom prst="rect">
            <a:avLst/>
          </a:prstGeom>
        </p:spPr>
      </p:pic>
      <p:pic>
        <p:nvPicPr>
          <p:cNvPr id="10" name="Picture 3" descr="C:\Users\PC\AppData\Local\Microsoft\Windows\Temporary Internet Files\Content.IE5\0VP59M4Q\Wolf_vector_image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919119" y="3810000"/>
            <a:ext cx="2736414" cy="2057400"/>
          </a:xfrm>
          <a:prstGeom prst="rect">
            <a:avLst/>
          </a:prstGeom>
          <a:noFill/>
        </p:spPr>
      </p:pic>
      <p:pic>
        <p:nvPicPr>
          <p:cNvPr id="11" name="Picture 10" descr="0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04319" y="3962400"/>
            <a:ext cx="1447800" cy="1883950"/>
          </a:xfrm>
          <a:prstGeom prst="rect">
            <a:avLst/>
          </a:prstGeom>
        </p:spPr>
      </p:pic>
      <p:pic>
        <p:nvPicPr>
          <p:cNvPr id="12" name="Picture 11" descr="unnamed (2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319" y="2286000"/>
            <a:ext cx="2384524" cy="2532938"/>
          </a:xfrm>
          <a:prstGeom prst="rect">
            <a:avLst/>
          </a:prstGeom>
        </p:spPr>
      </p:pic>
      <p:pic>
        <p:nvPicPr>
          <p:cNvPr id="13" name="Picture 12" descr="unnamed (3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289719" y="4700212"/>
            <a:ext cx="2499519" cy="2157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118519" y="4572000"/>
            <a:ext cx="7696200" cy="491066"/>
          </a:xfrm>
        </p:spPr>
        <p:txBody>
          <a:bodyPr>
            <a:noAutofit/>
          </a:bodyPr>
          <a:lstStyle/>
          <a:p>
            <a:pPr algn="l"/>
            <a:r>
              <a:rPr lang="sr-Cyrl-BA" sz="3600" b="1" dirty="0" smtClean="0">
                <a:solidFill>
                  <a:schemeClr val="bg1"/>
                </a:solidFill>
              </a:rPr>
              <a:t>ДИВЉАЧИ      (племенита дивљач)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Subtitle 7"/>
          <p:cNvSpPr>
            <a:spLocks noGrp="1"/>
          </p:cNvSpPr>
          <p:nvPr>
            <p:ph type="subTitle" idx="1"/>
          </p:nvPr>
        </p:nvSpPr>
        <p:spPr>
          <a:xfrm>
            <a:off x="1889919" y="5334000"/>
            <a:ext cx="7162800" cy="1069622"/>
          </a:xfrm>
        </p:spPr>
        <p:txBody>
          <a:bodyPr>
            <a:normAutofit/>
          </a:bodyPr>
          <a:lstStyle/>
          <a:p>
            <a:r>
              <a:rPr lang="sr-Cyrl-BA" b="1" dirty="0">
                <a:solidFill>
                  <a:schemeClr val="bg1"/>
                </a:solidFill>
              </a:rPr>
              <a:t>Племенита </a:t>
            </a:r>
            <a:r>
              <a:rPr lang="sr-Cyrl-BA" b="1" dirty="0" smtClean="0">
                <a:solidFill>
                  <a:schemeClr val="bg1"/>
                </a:solidFill>
              </a:rPr>
              <a:t>дивљач - </a:t>
            </a:r>
            <a:r>
              <a:rPr lang="sr-Cyrl-BA" b="1" dirty="0">
                <a:solidFill>
                  <a:schemeClr val="bg1"/>
                </a:solidFill>
              </a:rPr>
              <a:t>дивље животиње које не лове другу дивљач као храну.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0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985919" y="3261932"/>
            <a:ext cx="990600" cy="1289018"/>
          </a:xfrm>
          <a:prstGeom prst="rect">
            <a:avLst/>
          </a:prstGeom>
        </p:spPr>
      </p:pic>
      <p:pic>
        <p:nvPicPr>
          <p:cNvPr id="7" name="Picture 6" descr="unnamed (2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319" y="2286000"/>
            <a:ext cx="2384524" cy="2532938"/>
          </a:xfrm>
          <a:prstGeom prst="rect">
            <a:avLst/>
          </a:prstGeom>
        </p:spPr>
      </p:pic>
      <p:pic>
        <p:nvPicPr>
          <p:cNvPr id="8" name="Picture 7" descr="unnamed (3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1319" y="2667000"/>
            <a:ext cx="2499519" cy="2157788"/>
          </a:xfrm>
          <a:prstGeom prst="rect">
            <a:avLst/>
          </a:prstGeom>
        </p:spPr>
      </p:pic>
      <p:pic>
        <p:nvPicPr>
          <p:cNvPr id="9" name="Picture 8" descr="vjev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66119" y="304800"/>
            <a:ext cx="838200" cy="10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t="-12000" r="-17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37519" y="4495800"/>
            <a:ext cx="6965245" cy="764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ЗВИЈЕРИ (месоједи)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4719" y="5334000"/>
            <a:ext cx="6080125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BA" sz="2800" b="1" dirty="0" smtClean="0">
                <a:solidFill>
                  <a:schemeClr val="bg1"/>
                </a:solidFill>
              </a:rPr>
              <a:t>Лове друге животиње ради хране.</a:t>
            </a:r>
            <a:br>
              <a:rPr lang="sr-Cyrl-BA" sz="2800" b="1" dirty="0" smtClean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4719" y="5867400"/>
            <a:ext cx="4034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b="1" dirty="0" smtClean="0">
                <a:solidFill>
                  <a:schemeClr val="bg1"/>
                </a:solidFill>
              </a:rPr>
              <a:t>Имају јаке и оштре зубе.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PC\AppData\Local\Microsoft\Windows\Temporary Internet Files\Content.IE5\CANN6MPX\animal-160462_960_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6319" y="3048000"/>
            <a:ext cx="1676400" cy="1429136"/>
          </a:xfrm>
          <a:prstGeom prst="rect">
            <a:avLst/>
          </a:prstGeom>
          <a:noFill/>
        </p:spPr>
      </p:pic>
      <p:pic>
        <p:nvPicPr>
          <p:cNvPr id="9" name="Picture 3" descr="C:\Users\PC\AppData\Local\Microsoft\Windows\Temporary Internet Files\Content.IE5\0VP59M4Q\Wolf_vector_image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119" y="3062372"/>
            <a:ext cx="2514600" cy="1890627"/>
          </a:xfrm>
          <a:prstGeom prst="rect">
            <a:avLst/>
          </a:prstGeom>
          <a:noFill/>
        </p:spPr>
      </p:pic>
      <p:pic>
        <p:nvPicPr>
          <p:cNvPr id="10" name="Picture 9" descr="running-fox-clipart-2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47238" y="4267200"/>
            <a:ext cx="2514600" cy="997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 t="-87000" r="-18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3119" y="2819400"/>
            <a:ext cx="815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b="1" dirty="0" smtClean="0">
                <a:solidFill>
                  <a:schemeClr val="bg1"/>
                </a:solidFill>
                <a:cs typeface="Arial" pitchFamily="34" charset="0"/>
              </a:rPr>
              <a:t>КАКО ЧОВЈЕК МОЖЕ УГРОЗИТИ ДИВЉАЧ?</a:t>
            </a:r>
            <a:endParaRPr lang="en-US" sz="3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319" y="3429000"/>
            <a:ext cx="922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b="1" dirty="0" smtClean="0">
                <a:solidFill>
                  <a:schemeClr val="bg1"/>
                </a:solidFill>
                <a:cs typeface="Arial" pitchFamily="34" charset="0"/>
              </a:rPr>
              <a:t>Може </a:t>
            </a:r>
            <a:r>
              <a:rPr lang="sr-Cyrl-BA" sz="3000" b="1" dirty="0" smtClean="0">
                <a:solidFill>
                  <a:schemeClr val="bg1"/>
                </a:solidFill>
                <a:cs typeface="Arial" pitchFamily="34" charset="0"/>
              </a:rPr>
              <a:t> је </a:t>
            </a:r>
            <a:r>
              <a:rPr lang="sr-Cyrl-BA" sz="3000" b="1" dirty="0" smtClean="0">
                <a:solidFill>
                  <a:schemeClr val="bg1"/>
                </a:solidFill>
                <a:cs typeface="Arial" pitchFamily="34" charset="0"/>
              </a:rPr>
              <a:t>угрозити претјераним и недозвољеним ловом.</a:t>
            </a:r>
            <a:endParaRPr lang="en-US" sz="3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919" y="4572000"/>
            <a:ext cx="830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b="1" dirty="0" smtClean="0">
                <a:solidFill>
                  <a:schemeClr val="bg1"/>
                </a:solidFill>
                <a:cs typeface="Arial" pitchFamily="34" charset="0"/>
              </a:rPr>
              <a:t>КАКО ЉУДИ ШТИТЕ ДИВЉАЧ?</a:t>
            </a:r>
            <a:endParaRPr lang="en-US" sz="3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6919" y="5181600"/>
            <a:ext cx="111863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3000" b="1" dirty="0" smtClean="0">
                <a:solidFill>
                  <a:schemeClr val="bg1"/>
                </a:solidFill>
                <a:cs typeface="Arial" pitchFamily="34" charset="0"/>
              </a:rPr>
              <a:t>Штите их тако шт</a:t>
            </a:r>
            <a:r>
              <a:rPr lang="en-US" sz="3000" b="1" dirty="0" smtClean="0">
                <a:solidFill>
                  <a:schemeClr val="bg1"/>
                </a:solidFill>
                <a:cs typeface="Arial" pitchFamily="34" charset="0"/>
              </a:rPr>
              <a:t>o </a:t>
            </a:r>
            <a:r>
              <a:rPr lang="sr-Cyrl-BA" sz="3000" b="1" dirty="0" smtClean="0">
                <a:solidFill>
                  <a:schemeClr val="bg1"/>
                </a:solidFill>
                <a:cs typeface="Arial" pitchFamily="34" charset="0"/>
              </a:rPr>
              <a:t>ограничавају лов, спашавају младунчад која су остала без мајке, или их чувају у просторијама и фармама дивљачи</a:t>
            </a:r>
            <a:r>
              <a:rPr lang="en-US" sz="3000" b="1" dirty="0" smtClean="0">
                <a:solidFill>
                  <a:schemeClr val="bg1"/>
                </a:solidFill>
                <a:cs typeface="Arial" pitchFamily="34" charset="0"/>
              </a:rPr>
              <a:t>.</a:t>
            </a:r>
            <a:endParaRPr lang="en-US" sz="3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"/>
          <a:ext cx="12161838" cy="690010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194720"/>
                <a:gridCol w="1828799"/>
                <a:gridCol w="2057400"/>
                <a:gridCol w="2026973"/>
                <a:gridCol w="2026973"/>
                <a:gridCol w="2026973"/>
              </a:tblGrid>
              <a:tr h="557061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800" b="1" dirty="0" smtClean="0">
                          <a:solidFill>
                            <a:schemeClr val="bg1"/>
                          </a:solidFill>
                        </a:rPr>
                        <a:t>ВУК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800" b="1" dirty="0" smtClean="0">
                          <a:solidFill>
                            <a:schemeClr val="bg1"/>
                          </a:solidFill>
                        </a:rPr>
                        <a:t>ЗЕЦ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800" b="1" dirty="0" smtClean="0">
                          <a:solidFill>
                            <a:schemeClr val="bg1"/>
                          </a:solidFill>
                        </a:rPr>
                        <a:t>ЛИСИЦА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800" b="1" dirty="0" smtClean="0">
                          <a:solidFill>
                            <a:schemeClr val="bg1"/>
                          </a:solidFill>
                        </a:rPr>
                        <a:t>СРНА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800" b="1" dirty="0" smtClean="0">
                          <a:solidFill>
                            <a:schemeClr val="bg1"/>
                          </a:solidFill>
                        </a:rPr>
                        <a:t>МЕДВЈЕД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</a:tr>
              <a:tr h="557061">
                <a:tc>
                  <a:txBody>
                    <a:bodyPr/>
                    <a:lstStyle/>
                    <a:p>
                      <a:pPr algn="ctr"/>
                      <a:r>
                        <a:rPr lang="sr-Cyrl-BA" sz="2800" b="1" dirty="0" smtClean="0">
                          <a:solidFill>
                            <a:schemeClr val="bg1"/>
                          </a:solidFill>
                        </a:rPr>
                        <a:t>ЗВИЈЕР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</a:tr>
              <a:tr h="557061">
                <a:tc>
                  <a:txBody>
                    <a:bodyPr/>
                    <a:lstStyle/>
                    <a:p>
                      <a:pPr algn="ctr"/>
                      <a:r>
                        <a:rPr lang="sr-Cyrl-BA" sz="2800" b="1" dirty="0" smtClean="0">
                          <a:solidFill>
                            <a:schemeClr val="bg1"/>
                          </a:solidFill>
                        </a:rPr>
                        <a:t>ДИВЉАЧ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</a:tr>
              <a:tr h="557061">
                <a:tc>
                  <a:txBody>
                    <a:bodyPr/>
                    <a:lstStyle/>
                    <a:p>
                      <a:pPr algn="ctr"/>
                      <a:r>
                        <a:rPr lang="sr-Cyrl-BA" sz="2800" b="1" dirty="0" smtClean="0">
                          <a:solidFill>
                            <a:schemeClr val="bg1"/>
                          </a:solidFill>
                        </a:rPr>
                        <a:t>БИЉОЈЕД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</a:tr>
              <a:tr h="557061">
                <a:tc>
                  <a:txBody>
                    <a:bodyPr/>
                    <a:lstStyle/>
                    <a:p>
                      <a:pPr algn="ctr"/>
                      <a:r>
                        <a:rPr lang="sr-Cyrl-BA" sz="2800" b="1" dirty="0" smtClean="0">
                          <a:solidFill>
                            <a:schemeClr val="bg1"/>
                          </a:solidFill>
                        </a:rPr>
                        <a:t>МЕСОЈЕД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</a:tr>
              <a:tr h="512857">
                <a:tc>
                  <a:txBody>
                    <a:bodyPr/>
                    <a:lstStyle/>
                    <a:p>
                      <a:pPr algn="ctr"/>
                      <a:r>
                        <a:rPr lang="sr-Cyrl-BA" sz="2800" b="1" dirty="0" smtClean="0">
                          <a:solidFill>
                            <a:schemeClr val="bg1"/>
                          </a:solidFill>
                        </a:rPr>
                        <a:t>СВАШТОЈЕД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</a:tr>
              <a:tr h="2202270">
                <a:tc>
                  <a:txBody>
                    <a:bodyPr/>
                    <a:lstStyle/>
                    <a:p>
                      <a:pPr algn="ctr"/>
                      <a:r>
                        <a:rPr lang="sr-Cyrl-BA" sz="2800" b="1" dirty="0" smtClean="0">
                          <a:solidFill>
                            <a:schemeClr val="bg1"/>
                          </a:solidFill>
                        </a:rPr>
                        <a:t>ШТЕТЕ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800" b="1" dirty="0" smtClean="0">
                          <a:solidFill>
                            <a:srgbClr val="003300"/>
                          </a:solidFill>
                        </a:rPr>
                        <a:t>гули кору младог дрвећа и уништава</a:t>
                      </a:r>
                      <a:r>
                        <a:rPr lang="sr-Cyrl-BA" sz="2800" b="1" baseline="0" dirty="0" smtClean="0">
                          <a:solidFill>
                            <a:srgbClr val="003300"/>
                          </a:solidFill>
                        </a:rPr>
                        <a:t> усјеве</a:t>
                      </a:r>
                      <a:endParaRPr lang="en-US" sz="2800" b="1" dirty="0">
                        <a:solidFill>
                          <a:srgbClr val="003300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</a:tr>
              <a:tr h="1357564">
                <a:tc>
                  <a:txBody>
                    <a:bodyPr/>
                    <a:lstStyle/>
                    <a:p>
                      <a:pPr algn="ctr"/>
                      <a:r>
                        <a:rPr lang="sr-Cyrl-BA" sz="2800" b="1" dirty="0" smtClean="0">
                          <a:solidFill>
                            <a:schemeClr val="bg1"/>
                          </a:solidFill>
                        </a:rPr>
                        <a:t>КОРИСТИ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800" b="1" dirty="0" smtClean="0">
                          <a:solidFill>
                            <a:srgbClr val="003300"/>
                          </a:solidFill>
                        </a:rPr>
                        <a:t>месо, крзно и рогови</a:t>
                      </a:r>
                      <a:endParaRPr lang="en-US" sz="2800" b="1" dirty="0">
                        <a:solidFill>
                          <a:srgbClr val="003300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 flipV="1">
            <a:off x="3109119" y="685800"/>
            <a:ext cx="228600" cy="3048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2956719" y="838200"/>
            <a:ext cx="152400" cy="1524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071519" y="685800"/>
            <a:ext cx="228600" cy="3048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6919119" y="838200"/>
            <a:ext cx="152400" cy="1524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1186319" y="685800"/>
            <a:ext cx="228600" cy="3048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11033919" y="838200"/>
            <a:ext cx="152400" cy="1524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5014119" y="1219200"/>
            <a:ext cx="228600" cy="3048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4861719" y="1371600"/>
            <a:ext cx="152400" cy="1524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9052719" y="1295400"/>
            <a:ext cx="228600" cy="3048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8900319" y="1447800"/>
            <a:ext cx="152400" cy="1524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4937919" y="1828800"/>
            <a:ext cx="228600" cy="3048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4785519" y="1981200"/>
            <a:ext cx="152400" cy="1524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8976519" y="1828800"/>
            <a:ext cx="228600" cy="3048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8824119" y="1981200"/>
            <a:ext cx="152400" cy="1524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109119" y="2362200"/>
            <a:ext cx="228600" cy="3048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2956719" y="2514600"/>
            <a:ext cx="152400" cy="1524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7071519" y="2362200"/>
            <a:ext cx="228600" cy="3048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6919119" y="2514600"/>
            <a:ext cx="152400" cy="1524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11110119" y="2895600"/>
            <a:ext cx="228600" cy="3048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10957719" y="3048000"/>
            <a:ext cx="152400" cy="1524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194719" y="3352800"/>
            <a:ext cx="1828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b="1" dirty="0" smtClean="0">
                <a:solidFill>
                  <a:schemeClr val="bg1"/>
                </a:solidFill>
              </a:rPr>
              <a:t>напада домаће животиње</a:t>
            </a:r>
            <a:r>
              <a:rPr lang="sr-Cyrl-BA" sz="2800" b="1" baseline="0" dirty="0" smtClean="0">
                <a:solidFill>
                  <a:schemeClr val="bg1"/>
                </a:solidFill>
              </a:rPr>
              <a:t> и човјека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023519" y="3352800"/>
            <a:ext cx="205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b="1" dirty="0" smtClean="0">
                <a:solidFill>
                  <a:schemeClr val="bg1"/>
                </a:solidFill>
              </a:rPr>
              <a:t>гули кору дрвета и уништава усјеве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80919" y="3352800"/>
            <a:ext cx="2057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b="1" dirty="0" smtClean="0">
                <a:solidFill>
                  <a:schemeClr val="bg1"/>
                </a:solidFill>
              </a:rPr>
              <a:t>преноси бјеснило и напада домаће</a:t>
            </a:r>
            <a:r>
              <a:rPr lang="sr-Cyrl-BA" sz="2800" b="1" baseline="0" dirty="0" smtClean="0">
                <a:solidFill>
                  <a:schemeClr val="bg1"/>
                </a:solidFill>
              </a:rPr>
              <a:t> животиње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062119" y="3352800"/>
            <a:ext cx="1981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b="1" dirty="0" smtClean="0">
                <a:solidFill>
                  <a:schemeClr val="bg1"/>
                </a:solidFill>
              </a:rPr>
              <a:t>гули кору младог дрвећа и уништава</a:t>
            </a:r>
            <a:r>
              <a:rPr lang="sr-Cyrl-BA" sz="2800" b="1" baseline="0" dirty="0" smtClean="0">
                <a:solidFill>
                  <a:schemeClr val="bg1"/>
                </a:solidFill>
              </a:rPr>
              <a:t> усјеве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0180638" y="3352800"/>
            <a:ext cx="198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b="1" dirty="0" smtClean="0">
                <a:solidFill>
                  <a:schemeClr val="bg1"/>
                </a:solidFill>
              </a:rPr>
              <a:t>напада човјека и стоку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194719" y="54864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b="1" dirty="0" smtClean="0">
                <a:solidFill>
                  <a:schemeClr val="bg1"/>
                </a:solidFill>
              </a:rPr>
              <a:t>крзно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023519" y="548640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b="1" dirty="0" smtClean="0">
                <a:solidFill>
                  <a:schemeClr val="bg1"/>
                </a:solidFill>
              </a:rPr>
              <a:t>месо и крзно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080919" y="5473005"/>
            <a:ext cx="205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b="1" dirty="0" smtClean="0">
                <a:solidFill>
                  <a:schemeClr val="bg1"/>
                </a:solidFill>
              </a:rPr>
              <a:t>крзно</a:t>
            </a:r>
            <a:r>
              <a:rPr lang="sr-Cyrl-BA" sz="2800" b="1" baseline="0" dirty="0" smtClean="0">
                <a:solidFill>
                  <a:schemeClr val="bg1"/>
                </a:solidFill>
              </a:rPr>
              <a:t> и лови мишеве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062119" y="548640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b="1" dirty="0" smtClean="0">
                <a:solidFill>
                  <a:schemeClr val="bg1"/>
                </a:solidFill>
              </a:rPr>
              <a:t>месо, крзно и рогови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104438" y="55626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b="1" baseline="0" dirty="0" smtClean="0">
                <a:solidFill>
                  <a:schemeClr val="bg1"/>
                </a:solidFill>
              </a:rPr>
              <a:t> крзно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9" grpId="0"/>
      <p:bldP spid="60" grpId="0"/>
      <p:bldP spid="61" grpId="1"/>
      <p:bldP spid="62" grpId="0"/>
      <p:bldP spid="63" grpId="0"/>
      <p:bldP spid="64" grpId="0"/>
      <p:bldP spid="6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311</Words>
  <Application>Microsoft Office PowerPoint</Application>
  <PresentationFormat>Custom</PresentationFormat>
  <Paragraphs>77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ПРИРОДА И ДРУШТВО</vt:lpstr>
      <vt:lpstr>Slide 2</vt:lpstr>
      <vt:lpstr>Slide 3</vt:lpstr>
      <vt:lpstr>Slide 4</vt:lpstr>
      <vt:lpstr>Slide 5</vt:lpstr>
      <vt:lpstr>ДИВЉАЧИ      (племенита дивљач)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 И ДРУШТВО</dc:title>
  <dc:creator>PC</dc:creator>
  <cp:lastModifiedBy>PC</cp:lastModifiedBy>
  <cp:revision>14</cp:revision>
  <dcterms:created xsi:type="dcterms:W3CDTF">2020-04-04T12:12:11Z</dcterms:created>
  <dcterms:modified xsi:type="dcterms:W3CDTF">2020-04-05T19:30:52Z</dcterms:modified>
</cp:coreProperties>
</file>