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38" autoAdjust="0"/>
    <p:restoredTop sz="86364" autoAdjust="0"/>
  </p:normalViewPr>
  <p:slideViewPr>
    <p:cSldViewPr>
      <p:cViewPr varScale="1">
        <p:scale>
          <a:sx n="74" d="100"/>
          <a:sy n="74" d="100"/>
        </p:scale>
        <p:origin x="81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AB6BB-9DC5-42E9-9CD2-F5E131171F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49B-F6CD-4179-ADD6-F83715A4E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AB6BB-9DC5-42E9-9CD2-F5E131171F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49B-F6CD-4179-ADD6-F83715A4E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AB6BB-9DC5-42E9-9CD2-F5E131171F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49B-F6CD-4179-ADD6-F83715A4E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AB6BB-9DC5-42E9-9CD2-F5E131171F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49B-F6CD-4179-ADD6-F83715A4E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AB6BB-9DC5-42E9-9CD2-F5E131171F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49B-F6CD-4179-ADD6-F83715A4E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AB6BB-9DC5-42E9-9CD2-F5E131171F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49B-F6CD-4179-ADD6-F83715A4E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AB6BB-9DC5-42E9-9CD2-F5E131171F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49B-F6CD-4179-ADD6-F83715A4E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AB6BB-9DC5-42E9-9CD2-F5E131171F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49B-F6CD-4179-ADD6-F83715A4E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AB6BB-9DC5-42E9-9CD2-F5E131171F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49B-F6CD-4179-ADD6-F83715A4E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AB6BB-9DC5-42E9-9CD2-F5E131171F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49B-F6CD-4179-ADD6-F83715A4E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AB6BB-9DC5-42E9-9CD2-F5E131171F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D49B-F6CD-4179-ADD6-F83715A4E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AB6BB-9DC5-42E9-9CD2-F5E131171F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D49B-F6CD-4179-ADD6-F83715A4E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600" dirty="0">
                <a:latin typeface="Times New Roman" pitchFamily="18" charset="0"/>
                <a:cs typeface="Times New Roman" pitchFamily="18" charset="0"/>
              </a:rPr>
              <a:t>Математика 4. разред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sr-Cyrl-BA" sz="4800" dirty="0"/>
          </a:p>
          <a:p>
            <a:pPr algn="ctr"/>
            <a:endParaRPr lang="sr-Cyrl-BA" sz="4800" dirty="0"/>
          </a:p>
          <a:p>
            <a:pPr algn="ctr">
              <a:buNone/>
            </a:pPr>
            <a:r>
              <a:rPr lang="sr-Cyrl-BA" sz="4800" dirty="0">
                <a:latin typeface="Times New Roman" pitchFamily="18" charset="0"/>
                <a:cs typeface="Times New Roman" pitchFamily="18" charset="0"/>
              </a:rPr>
              <a:t>ОБИМ КВАДРАТА</a:t>
            </a:r>
          </a:p>
          <a:p>
            <a:pPr algn="ctr">
              <a:buNone/>
            </a:pP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1424" y="3212976"/>
            <a:ext cx="1527576" cy="18845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92344" y="1052736"/>
            <a:ext cx="1374876" cy="14641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048328" y="4797152"/>
            <a:ext cx="1395719" cy="1168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034" y="214290"/>
            <a:ext cx="8229600" cy="1143000"/>
          </a:xfrm>
        </p:spPr>
        <p:txBody>
          <a:bodyPr/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Да поновимо: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BA" sz="24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sr-Latn-BA" sz="2400" dirty="0">
                <a:solidFill>
                  <a:srgbClr val="FF0000"/>
                </a:solidFill>
              </a:rPr>
              <a:t>     </a:t>
            </a:r>
            <a:r>
              <a:rPr lang="sr-Latn-BA" sz="2400" dirty="0"/>
              <a:t>D                        C</a:t>
            </a:r>
            <a:endParaRPr lang="sr-Cyrl-BA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sr-Cyrl-BA" sz="3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Cyrl-BA" sz="3600" dirty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sr-Cyrl-BA" sz="3600" dirty="0">
                <a:solidFill>
                  <a:srgbClr val="FF0000"/>
                </a:solidFill>
              </a:rPr>
              <a:t>   </a:t>
            </a:r>
            <a:endParaRPr lang="sr-Latn-BA" sz="3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Latn-BA" sz="2400" dirty="0"/>
              <a:t>     </a:t>
            </a:r>
            <a:r>
              <a:rPr lang="sr-Cyrl-BA" sz="2400" dirty="0"/>
              <a:t>А</a:t>
            </a:r>
            <a:r>
              <a:rPr lang="sr-Latn-BA" sz="2400" dirty="0"/>
              <a:t>                        B</a:t>
            </a:r>
            <a:endParaRPr lang="sr-Cyrl-BA" sz="2400" dirty="0"/>
          </a:p>
          <a:p>
            <a:pPr>
              <a:buNone/>
            </a:pPr>
            <a:r>
              <a:rPr lang="sr-Cyrl-BA" sz="3600" b="1" dirty="0">
                <a:latin typeface="Times New Roman" pitchFamily="18" charset="0"/>
                <a:cs typeface="Times New Roman" pitchFamily="18" charset="0"/>
              </a:rPr>
              <a:t>Квадрат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је четвороугао коме су све странице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једнаке.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 smtClean="0"/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6778" y="2636912"/>
            <a:ext cx="1714512" cy="164307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ОБИМ КВАДРАТА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871287"/>
            <a:ext cx="10972800" cy="4525963"/>
          </a:xfrm>
        </p:spPr>
        <p:txBody>
          <a:bodyPr>
            <a:normAutofit/>
          </a:bodyPr>
          <a:lstStyle/>
          <a:p>
            <a:endParaRPr lang="sr-Latn-BA" sz="2000" dirty="0"/>
          </a:p>
          <a:p>
            <a:pPr>
              <a:buNone/>
            </a:pPr>
            <a:r>
              <a:rPr lang="sr-Latn-BA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D</a:t>
            </a:r>
            <a:r>
              <a:rPr lang="sr-Latn-BA" sz="2000" dirty="0"/>
              <a:t>         </a:t>
            </a:r>
            <a:r>
              <a:rPr lang="sr-Cyrl-BA" sz="2000" dirty="0"/>
              <a:t>        </a:t>
            </a:r>
            <a:r>
              <a:rPr lang="en-US" sz="2000" dirty="0"/>
              <a:t>  </a:t>
            </a:r>
            <a:r>
              <a:rPr lang="sr-Latn-BA" sz="2000" dirty="0"/>
              <a:t> a         </a:t>
            </a:r>
            <a:r>
              <a:rPr lang="sr-Cyrl-BA" sz="2000" dirty="0"/>
              <a:t>          </a:t>
            </a:r>
            <a:r>
              <a:rPr lang="sr-Latn-BA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</a:t>
            </a:r>
            <a:r>
              <a:rPr lang="sr-Latn-BA" sz="2000" dirty="0" smtClean="0"/>
              <a:t>                           </a:t>
            </a:r>
            <a:r>
              <a:rPr lang="sr-Latn-BA" sz="2000" dirty="0" smtClean="0">
                <a:solidFill>
                  <a:schemeClr val="bg2"/>
                </a:solidFill>
              </a:rPr>
              <a:t>    </a:t>
            </a:r>
            <a:r>
              <a:rPr lang="sr-Cyrl-BA" sz="4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 - обим</a:t>
            </a:r>
            <a:r>
              <a:rPr lang="sr-Latn-BA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sr-Latn-BA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000" dirty="0"/>
              <a:t>                                                                        </a:t>
            </a:r>
            <a:endParaRPr lang="sr-Latn-BA" sz="2000" dirty="0"/>
          </a:p>
          <a:p>
            <a:pPr>
              <a:buNone/>
            </a:pPr>
            <a:r>
              <a:rPr lang="sr-Cyrl-BA" sz="4000" dirty="0"/>
              <a:t>   </a:t>
            </a:r>
            <a:r>
              <a:rPr lang="sr-Cyrl-BA" sz="2000" dirty="0"/>
              <a:t>а</a:t>
            </a:r>
            <a:r>
              <a:rPr lang="sr-Cyrl-BA" sz="4000" dirty="0"/>
              <a:t>                    </a:t>
            </a:r>
            <a:r>
              <a:rPr lang="en-US" sz="4000" dirty="0"/>
              <a:t>  </a:t>
            </a:r>
            <a:r>
              <a:rPr lang="sr-Cyrl-BA" sz="2000" dirty="0"/>
              <a:t>а </a:t>
            </a:r>
            <a:r>
              <a:rPr lang="sr-Cyrl-BA" sz="4000" dirty="0"/>
              <a:t>               </a:t>
            </a:r>
            <a:r>
              <a:rPr lang="sr-Cyrl-BA" sz="4000" dirty="0">
                <a:latin typeface="Times New Roman" pitchFamily="18" charset="0"/>
                <a:cs typeface="Times New Roman" pitchFamily="18" charset="0"/>
              </a:rPr>
              <a:t>О = а + а + а + а</a:t>
            </a:r>
            <a:endParaRPr lang="sr-Latn-BA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000" dirty="0"/>
              <a:t>     </a:t>
            </a:r>
          </a:p>
          <a:p>
            <a:pPr>
              <a:buNone/>
            </a:pPr>
            <a:r>
              <a:rPr lang="sr-Cyrl-BA" sz="2000" dirty="0"/>
              <a:t>      </a:t>
            </a:r>
            <a:r>
              <a:rPr lang="sr-Latn-BA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 </a:t>
            </a:r>
            <a:r>
              <a:rPr lang="sr-Latn-BA" sz="2000" dirty="0"/>
              <a:t>        </a:t>
            </a:r>
            <a:r>
              <a:rPr lang="sr-Cyrl-BA" sz="2000" dirty="0"/>
              <a:t>      </a:t>
            </a:r>
            <a:r>
              <a:rPr lang="sr-Latn-BA" sz="2000" dirty="0"/>
              <a:t> </a:t>
            </a:r>
            <a:r>
              <a:rPr lang="en-US" sz="2000" dirty="0"/>
              <a:t>  </a:t>
            </a:r>
            <a:r>
              <a:rPr lang="sr-Latn-BA" sz="2000" dirty="0"/>
              <a:t>a            </a:t>
            </a:r>
            <a:r>
              <a:rPr lang="sr-Cyrl-BA" sz="2000" dirty="0"/>
              <a:t>        </a:t>
            </a:r>
            <a:r>
              <a:rPr lang="sr-Latn-BA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BA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sr-Cyrl-BA" sz="4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 = 4 </a:t>
            </a:r>
            <a:r>
              <a:rPr lang="sr-Cyrl-BA" sz="4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 а</a:t>
            </a:r>
            <a:endParaRPr lang="sr-Cyrl-BA" sz="40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       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  </a:t>
            </a:r>
            <a:r>
              <a:rPr lang="en-US" sz="2000" dirty="0" smtClean="0"/>
              <a:t>a                               </a:t>
            </a:r>
            <a:r>
              <a:rPr lang="en-US" sz="2000" dirty="0"/>
              <a:t>a                            a                            </a:t>
            </a:r>
            <a:r>
              <a:rPr lang="en-US" sz="2000" dirty="0" err="1"/>
              <a:t>a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1343472" y="1901712"/>
            <a:ext cx="2143140" cy="1785950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35960" y="3580204"/>
            <a:ext cx="2000264" cy="500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540630" y="5012606"/>
            <a:ext cx="72866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576613" y="4976887"/>
            <a:ext cx="71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434001" y="4976887"/>
            <a:ext cx="71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8148513" y="4976887"/>
            <a:ext cx="71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504911" y="4976887"/>
            <a:ext cx="71438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9791587" y="4976887"/>
            <a:ext cx="71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609600" y="5151852"/>
            <a:ext cx="109728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sr-Cyrl-BA" sz="4000" dirty="0" smtClean="0"/>
              <a:t>   </a:t>
            </a:r>
            <a:r>
              <a:rPr lang="sr-Cyrl-BA" sz="4000" b="1" dirty="0" smtClean="0">
                <a:latin typeface="Times New Roman" pitchFamily="18" charset="0"/>
                <a:cs typeface="Times New Roman" pitchFamily="18" charset="0"/>
              </a:rPr>
              <a:t>Обим квадрата 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једнак је збиру дужина његових страница.</a:t>
            </a:r>
          </a:p>
          <a:p>
            <a:pPr>
              <a:buFont typeface="Arial" pitchFamily="34" charset="0"/>
              <a:buNone/>
            </a:pP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928648" y="3068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Задаци: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8760"/>
            <a:ext cx="1124704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Израчунај обим квадрата, ако је дужина његове странице 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cm.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BA" dirty="0" smtClean="0"/>
              <a:t>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</a:t>
            </a:r>
            <a:r>
              <a:rPr lang="sr-Cyrl-BA" sz="2000" dirty="0" smtClean="0"/>
              <a:t>      </a:t>
            </a:r>
            <a:r>
              <a:rPr lang="sr-Latn-BA" sz="2000" dirty="0" smtClean="0"/>
              <a:t>      </a:t>
            </a:r>
            <a:r>
              <a:rPr lang="sr-Cyrl-BA" sz="2000" dirty="0" smtClean="0"/>
              <a:t> </a:t>
            </a:r>
            <a:r>
              <a:rPr lang="sr-Cyrl-BA" sz="2000" b="1" dirty="0"/>
              <a:t> </a:t>
            </a:r>
            <a:r>
              <a:rPr lang="sr-Cyrl-BA" sz="2000" b="1" dirty="0" smtClean="0"/>
              <a:t>     </a:t>
            </a:r>
            <a:r>
              <a:rPr lang="sr-Cyrl-BA" sz="2000" dirty="0" smtClean="0"/>
              <a:t>    </a:t>
            </a:r>
            <a:r>
              <a:rPr lang="sr-Latn-BA" sz="2000" dirty="0" smtClean="0"/>
              <a:t>       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endParaRPr lang="sr-Latn-BA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514350" indent="-514350">
              <a:buNone/>
            </a:pPr>
            <a:r>
              <a:rPr lang="sr-Latn-BA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                                                           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O = 4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  <a:sym typeface="Symbol"/>
              </a:rPr>
              <a:t> a</a:t>
            </a:r>
            <a:endParaRPr lang="sr-Latn-BA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R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O = 4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  <a:sym typeface="Symbol"/>
              </a:rPr>
              <a:t> 5 cm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O = 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20 cm</a:t>
            </a:r>
          </a:p>
          <a:p>
            <a:pPr marL="514350" indent="-514350">
              <a:buNone/>
            </a:pP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</a:t>
            </a:r>
            <a:r>
              <a:rPr lang="sr-Latn-BA" sz="2000" dirty="0" smtClean="0"/>
              <a:t>       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a = 5 cm      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</a:t>
            </a:r>
            <a:endParaRPr lang="sr-Latn-BA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514350" indent="-514350">
              <a:buNone/>
            </a:pPr>
            <a:r>
              <a:rPr lang="sr-Latn-BA" u="sng" dirty="0" smtClean="0">
                <a:latin typeface="Times New Roman" pitchFamily="18" charset="0"/>
                <a:cs typeface="Times New Roman" pitchFamily="18" charset="0"/>
              </a:rPr>
              <a:t>   a = 5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u="sng" dirty="0" smtClean="0">
                <a:latin typeface="Times New Roman" pitchFamily="18" charset="0"/>
                <a:cs typeface="Times New Roman" pitchFamily="18" charset="0"/>
              </a:rPr>
              <a:t>cm </a:t>
            </a:r>
          </a:p>
          <a:p>
            <a:pPr marL="514350" indent="-514350">
              <a:buNone/>
            </a:pP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  O = ?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83432" y="2745923"/>
            <a:ext cx="1714512" cy="157163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4514"/>
            <a:ext cx="10972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r-Latn-BA" sz="3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3600" b="1" dirty="0"/>
              <a:t>. </a:t>
            </a:r>
            <a:r>
              <a:rPr lang="sr-Cyrl-BA" sz="3600" dirty="0">
                <a:latin typeface="Times New Roman" pitchFamily="18" charset="0"/>
                <a:cs typeface="Times New Roman" pitchFamily="18" charset="0"/>
              </a:rPr>
              <a:t>Колики је обим квадрата, чија је дужина странице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3600" dirty="0">
                <a:latin typeface="Times New Roman" pitchFamily="18" charset="0"/>
                <a:cs typeface="Times New Roman" pitchFamily="18" charset="0"/>
              </a:rPr>
              <a:t>dm 5 cm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BA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</a:t>
            </a:r>
            <a:r>
              <a:rPr lang="sr-Latn-BA" sz="2000" dirty="0"/>
              <a:t>                                 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sr-Latn-BA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              </a:t>
            </a:r>
            <a:endParaRPr lang="sr-Latn-BA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000" dirty="0" smtClean="0"/>
              <a:t>                                                                       </a:t>
            </a:r>
            <a:r>
              <a:rPr lang="sr-Latn-BA" sz="35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sr-Latn-BA" sz="2000" dirty="0" smtClean="0"/>
              <a:t>  </a:t>
            </a:r>
          </a:p>
          <a:p>
            <a:pPr>
              <a:buNone/>
            </a:pPr>
            <a:r>
              <a:rPr lang="sr-Latn-BA" sz="2000" dirty="0" smtClean="0"/>
              <a:t>                                                                     </a:t>
            </a:r>
            <a:endParaRPr lang="sr-Latn-BA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BA" sz="2000" dirty="0" smtClean="0"/>
          </a:p>
          <a:p>
            <a:pPr>
              <a:buNone/>
            </a:pPr>
            <a:r>
              <a:rPr lang="sr-Latn-BA" sz="2000" dirty="0" smtClean="0"/>
              <a:t>                                                               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/>
              <a:t>  </a:t>
            </a:r>
            <a:r>
              <a:rPr lang="sr-Latn-BA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 </a:t>
            </a:r>
            <a:r>
              <a:rPr lang="en-US" sz="2000" b="1" dirty="0" smtClean="0"/>
              <a:t> </a:t>
            </a:r>
            <a:r>
              <a:rPr lang="sr-Latn-BA" sz="2000" b="1" dirty="0" smtClean="0"/>
              <a:t> 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a = 6 dm 5 cm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BA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smtClean="0"/>
              <a:t>                            </a:t>
            </a:r>
            <a:endParaRPr lang="sr-Latn-BA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000" dirty="0" smtClean="0"/>
              <a:t>  </a:t>
            </a:r>
            <a:endParaRPr lang="sr-Latn-BA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sr-Latn-BA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sr-Latn-BA" sz="2000" dirty="0"/>
          </a:p>
          <a:p>
            <a:pPr>
              <a:buNone/>
            </a:pPr>
            <a:endParaRPr lang="sr-Latn-BA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sr-Latn-BA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Одговор: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Обим квадрата је 260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cm.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1424" y="2046711"/>
            <a:ext cx="1928826" cy="17145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15880" y="1781046"/>
            <a:ext cx="56166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u="sng" dirty="0" smtClean="0">
                <a:latin typeface="Times New Roman" pitchFamily="18" charset="0"/>
                <a:cs typeface="Times New Roman" pitchFamily="18" charset="0"/>
              </a:rPr>
              <a:t>a = 6 dm 5 cm = 65 cm</a:t>
            </a:r>
          </a:p>
          <a:p>
            <a:r>
              <a:rPr lang="sr-Latn-BA" sz="3200" dirty="0" smtClean="0">
                <a:latin typeface="Times New Roman" pitchFamily="18" charset="0"/>
                <a:cs typeface="Times New Roman" pitchFamily="18" charset="0"/>
              </a:rPr>
              <a:t>O = ?</a:t>
            </a:r>
          </a:p>
          <a:p>
            <a:r>
              <a:rPr lang="sr-Latn-BA" sz="3200" dirty="0" smtClean="0">
                <a:latin typeface="Times New Roman" pitchFamily="18" charset="0"/>
                <a:cs typeface="Times New Roman" pitchFamily="18" charset="0"/>
              </a:rPr>
              <a:t>O = 4 </a:t>
            </a:r>
            <a:r>
              <a:rPr lang="sr-Latn-BA" sz="3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 a</a:t>
            </a:r>
          </a:p>
          <a:p>
            <a:r>
              <a:rPr lang="sr-Latn-BA" sz="3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 = 4  65 cm</a:t>
            </a:r>
          </a:p>
          <a:p>
            <a:r>
              <a:rPr lang="sr-Latn-BA" sz="3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 = 260 cm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BA" sz="32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BA" sz="3200" dirty="0">
                <a:latin typeface="Times New Roman" pitchFamily="18" charset="0"/>
                <a:cs typeface="Times New Roman" pitchFamily="18" charset="0"/>
              </a:rPr>
              <a:t>Израчунај дужину странице квадрата, ако му је обим 28 </a:t>
            </a:r>
            <a:r>
              <a:rPr lang="sr-Latn-BA" sz="3200" dirty="0">
                <a:latin typeface="Times New Roman" pitchFamily="18" charset="0"/>
                <a:cs typeface="Times New Roman" pitchFamily="18" charset="0"/>
              </a:rPr>
              <a:t>cm.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BA" dirty="0" smtClean="0"/>
              <a:t>   </a:t>
            </a:r>
            <a:r>
              <a:rPr lang="sr-Latn-BA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  </a:t>
            </a:r>
            <a:r>
              <a:rPr lang="sr-Latn-B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</a:t>
            </a:r>
            <a:r>
              <a:rPr lang="sr-Latn-BA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 </a:t>
            </a:r>
            <a:r>
              <a:rPr lang="sr-Latn-B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              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dirty="0"/>
              <a:t> </a:t>
            </a:r>
            <a:r>
              <a:rPr lang="sr-Latn-BA" dirty="0" smtClean="0"/>
              <a:t>                                             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sr-Latn-BA" dirty="0"/>
              <a:t> </a:t>
            </a:r>
            <a:r>
              <a:rPr lang="sr-Latn-BA" dirty="0" smtClean="0"/>
              <a:t>                                                       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dirty="0"/>
              <a:t> </a:t>
            </a:r>
            <a:r>
              <a:rPr lang="sr-Latn-BA" dirty="0" smtClean="0"/>
              <a:t>  </a:t>
            </a:r>
            <a:r>
              <a:rPr lang="sr-Latn-BA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  </a:t>
            </a:r>
            <a:r>
              <a:rPr lang="sr-Latn-BA" dirty="0" smtClean="0"/>
              <a:t>     </a:t>
            </a:r>
            <a:r>
              <a:rPr lang="sr-Latn-BA" sz="2000" dirty="0">
                <a:latin typeface="Times New Roman" pitchFamily="18" charset="0"/>
                <a:cs typeface="Times New Roman" pitchFamily="18" charset="0"/>
              </a:rPr>
              <a:t>a = ?        </a:t>
            </a:r>
            <a:r>
              <a:rPr lang="sr-Latn-BA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</a:t>
            </a:r>
            <a:r>
              <a:rPr lang="sr-Latn-BA" sz="2000" dirty="0"/>
              <a:t>                                                      </a:t>
            </a:r>
            <a:endParaRPr lang="sr-Latn-B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dirty="0" smtClean="0"/>
              <a:t> </a:t>
            </a:r>
            <a:endParaRPr lang="sr-Latn-BA" dirty="0"/>
          </a:p>
          <a:p>
            <a:pPr>
              <a:buNone/>
            </a:pP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Latn-BA" u="sng" dirty="0" smtClean="0">
                <a:latin typeface="Times New Roman" pitchFamily="18" charset="0"/>
                <a:cs typeface="Times New Roman" pitchFamily="18" charset="0"/>
              </a:rPr>
              <a:t>O = 28 cm</a:t>
            </a:r>
          </a:p>
          <a:p>
            <a:pPr>
              <a:buNone/>
            </a:pPr>
            <a:r>
              <a:rPr lang="sr-Latn-B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 a = ?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5440" y="2132856"/>
            <a:ext cx="1643074" cy="142876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35960" y="1666601"/>
            <a:ext cx="3456384" cy="271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O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4 ·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sr-Latn-BA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28 cm = 4 ·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sr-Latn-BA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28 cm 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sr-Latn-BA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sr-Latn-BA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r-Latn-BA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7 cm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BA" sz="32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r-Cyrl-BA" sz="3200" dirty="0">
                <a:latin typeface="Times New Roman" pitchFamily="18" charset="0"/>
                <a:cs typeface="Times New Roman" pitchFamily="18" charset="0"/>
              </a:rPr>
              <a:t>Ако је обим квадрата 40 </a:t>
            </a:r>
            <a:r>
              <a:rPr lang="sr-Latn-BA" sz="3200" dirty="0">
                <a:latin typeface="Times New Roman" pitchFamily="18" charset="0"/>
                <a:cs typeface="Times New Roman" pitchFamily="18" charset="0"/>
              </a:rPr>
              <a:t>cm, </a:t>
            </a:r>
            <a:r>
              <a:rPr lang="sr-Cyrl-BA" sz="3200" dirty="0">
                <a:latin typeface="Times New Roman" pitchFamily="18" charset="0"/>
                <a:cs typeface="Times New Roman" pitchFamily="18" charset="0"/>
              </a:rPr>
              <a:t>колика је дужина његове странице?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BA" dirty="0" smtClean="0"/>
              <a:t>   </a:t>
            </a:r>
            <a:r>
              <a:rPr lang="sr-Latn-BA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</a:t>
            </a:r>
            <a:r>
              <a:rPr lang="sr-Cyrl-BA" dirty="0" smtClean="0"/>
              <a:t>              </a:t>
            </a:r>
            <a:r>
              <a:rPr lang="sr-Latn-BA" dirty="0" smtClean="0"/>
              <a:t>  </a:t>
            </a:r>
            <a:r>
              <a:rPr lang="sr-Latn-BA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sr-Cyrl-BA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sr-Cyrl-BA" sz="2000" dirty="0"/>
              <a:t> </a:t>
            </a:r>
            <a:r>
              <a:rPr lang="sr-Cyrl-BA" dirty="0" smtClean="0"/>
              <a:t>                                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dirty="0" smtClean="0"/>
              <a:t>                                                </a:t>
            </a:r>
            <a:endParaRPr lang="sr-Cyrl-B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dirty="0" smtClean="0"/>
              <a:t>                                                         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b="1" dirty="0" smtClean="0"/>
              <a:t>   </a:t>
            </a:r>
            <a:r>
              <a:rPr lang="sr-Latn-BA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</a:t>
            </a:r>
            <a:r>
              <a:rPr lang="sr-Latn-BA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sr-Latn-BA" b="1" dirty="0" smtClean="0"/>
              <a:t>    </a:t>
            </a:r>
            <a:r>
              <a:rPr lang="sr-Latn-BA" sz="2000" b="1" dirty="0">
                <a:latin typeface="Times New Roman" pitchFamily="18" charset="0"/>
                <a:cs typeface="Times New Roman" pitchFamily="18" charset="0"/>
              </a:rPr>
              <a:t>a = ?   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BA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 </a:t>
            </a:r>
            <a:r>
              <a:rPr lang="sr-Latn-BA" sz="2000" b="1" dirty="0"/>
              <a:t>                                                       </a:t>
            </a:r>
            <a:endParaRPr lang="sr-Cyrl-B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u="sng" dirty="0" smtClean="0">
                <a:latin typeface="Times New Roman" pitchFamily="18" charset="0"/>
                <a:cs typeface="Times New Roman" pitchFamily="18" charset="0"/>
              </a:rPr>
              <a:t>О = 40 </a:t>
            </a:r>
            <a:r>
              <a:rPr lang="sr-Latn-BA" u="sng" dirty="0" smtClean="0"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pPr>
              <a:buNone/>
            </a:pP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= 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Одговор: Дужина странице тог квадрата је 10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cm.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7448" y="2060848"/>
            <a:ext cx="1500198" cy="151440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93105" y="1628800"/>
            <a:ext cx="331236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bs-Cyrl-BA" sz="3200" dirty="0">
                <a:latin typeface="Times New Roman" pitchFamily="18" charset="0"/>
                <a:cs typeface="Times New Roman" pitchFamily="18" charset="0"/>
              </a:rPr>
              <a:t>= 4 · </a:t>
            </a:r>
            <a:r>
              <a:rPr lang="bs-Cyrl-BA" sz="32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sr-Latn-BA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40 cm = 4 ·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sr-Latn-BA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40 cm 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sr-Latn-BA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10 cm</a:t>
            </a:r>
          </a:p>
          <a:p>
            <a:endParaRPr lang="en-US" dirty="0"/>
          </a:p>
          <a:p>
            <a:endParaRPr lang="en-US" dirty="0"/>
          </a:p>
          <a:p>
            <a:endParaRPr lang="bs-Cyrl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sr-Latn-BA" sz="32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Двориште квадратног облика странице 16 </a:t>
            </a:r>
            <a:r>
              <a:rPr lang="sr-Latn-BA" sz="32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 треба оградити жичаном оградом. Колико метара жице је потребно за ограду?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BA" dirty="0" smtClean="0"/>
              <a:t>       </a:t>
            </a:r>
            <a:r>
              <a:rPr lang="sr-Latn-BA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</a:t>
            </a:r>
            <a:r>
              <a:rPr lang="sr-Latn-B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      </a:t>
            </a:r>
            <a:r>
              <a:rPr lang="sr-Latn-BA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 </a:t>
            </a:r>
            <a:r>
              <a:rPr lang="sr-Latn-B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</a:t>
            </a:r>
            <a:r>
              <a:rPr lang="sr-Latn-BA" dirty="0" smtClean="0"/>
              <a:t>			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dirty="0" smtClean="0"/>
              <a:t>                                                            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dirty="0" smtClean="0"/>
              <a:t>                                                            </a:t>
            </a:r>
            <a:endParaRPr lang="sr-Latn-B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b="1" dirty="0" smtClean="0"/>
              <a:t>   </a:t>
            </a:r>
          </a:p>
          <a:p>
            <a:pPr>
              <a:buNone/>
            </a:pPr>
            <a:r>
              <a:rPr lang="sr-Latn-BA" b="1" dirty="0"/>
              <a:t> </a:t>
            </a:r>
            <a:r>
              <a:rPr lang="sr-Latn-BA" b="1" dirty="0" smtClean="0"/>
              <a:t>     </a:t>
            </a:r>
            <a:r>
              <a:rPr lang="sr-Latn-BA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</a:t>
            </a:r>
            <a:r>
              <a:rPr lang="sr-Latn-BA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  <a:r>
              <a:rPr lang="sr-Latn-BA" sz="2000" b="1" dirty="0" smtClean="0"/>
              <a:t>     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a = 16 m    </a:t>
            </a:r>
            <a:r>
              <a:rPr lang="sr-Latn-BA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</a:t>
            </a:r>
            <a:endParaRPr lang="sr-Latn-BA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BA" u="sng" dirty="0" smtClean="0">
                <a:latin typeface="Times New Roman" pitchFamily="18" charset="0"/>
                <a:cs typeface="Times New Roman" pitchFamily="18" charset="0"/>
              </a:rPr>
              <a:t>a = 16 m</a:t>
            </a:r>
          </a:p>
          <a:p>
            <a:pPr>
              <a:buNone/>
            </a:pP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    O = ?</a:t>
            </a:r>
            <a:endParaRPr lang="sr-Latn-BA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Одговор: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За ограду су потребна 64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жице.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dirty="0" smtClean="0"/>
              <a:t>								                          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43472" y="1988840"/>
            <a:ext cx="1571636" cy="142933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35960" y="1772816"/>
            <a:ext cx="29523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 = 4 ·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sr-Latn-BA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 = 4 · 16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sr-Latn-BA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 = 64 m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ЗАДАЦИ ЗА САМОСТАЛАН РАД: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2692895"/>
          </a:xfrm>
        </p:spPr>
        <p:txBody>
          <a:bodyPr/>
          <a:lstStyle/>
          <a:p>
            <a:pPr marL="514350" indent="-514350">
              <a:buNone/>
            </a:pP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Израчунај обим квадрата, ако је дужина странице 9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cm.</a:t>
            </a:r>
          </a:p>
          <a:p>
            <a:pPr marL="514350" indent="-514350">
              <a:buNone/>
            </a:pP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Ако је дужина странице квадрата 2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dm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cm,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колики је обим тог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квадрата?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rgbClr val="4F612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394</Words>
  <Application>Microsoft Office PowerPoint</Application>
  <PresentationFormat>Widescreen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Office Theme</vt:lpstr>
      <vt:lpstr>Математика 4. разред</vt:lpstr>
      <vt:lpstr>Да поновимо:</vt:lpstr>
      <vt:lpstr>ОБИМ КВАДРАТА</vt:lpstr>
      <vt:lpstr>Задаци:</vt:lpstr>
      <vt:lpstr>2. Колики је обим квадрата, чија је дужина странице  6 dm 5 cm?</vt:lpstr>
      <vt:lpstr>3. Израчунај дужину странице квадрата, ако му је обим 28 cm.</vt:lpstr>
      <vt:lpstr>4. Ако је обим квадрата 40 cm, колика је дужина његове странице?</vt:lpstr>
      <vt:lpstr>5. Двориште квадратног облика странице 16 m треба оградити жичаном оградом. Колико метара жице је потребно за ограду? </vt:lpstr>
      <vt:lpstr>ЗАДАЦИ ЗА САМОСТАЛАН РАД: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4. разред</dc:title>
  <dc:creator>User</dc:creator>
  <cp:lastModifiedBy>marina_uciteljica@yahoo.com</cp:lastModifiedBy>
  <cp:revision>39</cp:revision>
  <dcterms:created xsi:type="dcterms:W3CDTF">2020-04-12T18:09:14Z</dcterms:created>
  <dcterms:modified xsi:type="dcterms:W3CDTF">2020-04-19T19:20:50Z</dcterms:modified>
</cp:coreProperties>
</file>