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71" r:id="rId2"/>
    <p:sldId id="272" r:id="rId3"/>
    <p:sldId id="265" r:id="rId4"/>
    <p:sldId id="266" r:id="rId5"/>
    <p:sldId id="267" r:id="rId6"/>
    <p:sldId id="268" r:id="rId7"/>
    <p:sldId id="269" r:id="rId8"/>
    <p:sldId id="260" r:id="rId9"/>
    <p:sldId id="262" r:id="rId10"/>
    <p:sldId id="263" r:id="rId11"/>
    <p:sldId id="261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-90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77136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8052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46047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93583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7139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728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3122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641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7346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37432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1576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6427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2178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824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8461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31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587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audio1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1A5D3-A722-4A63-A321-0F234E616832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1E11-78AB-4047-AE19-9C579694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902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24" name="wind.wav"/>
          </p:stSnd>
        </p:sndAc>
      </p:transition>
    </mc:Choice>
    <mc:Fallback>
      <p:transition spd="slow">
        <p:fade/>
        <p:sndAc>
          <p:stSnd>
            <p:snd r:embed="rId19" name="wind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695" y="109728"/>
            <a:ext cx="9404723" cy="6675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sr-Cyrl-RS" dirty="0" smtClean="0">
                <a:solidFill>
                  <a:srgbClr val="FF0000"/>
                </a:solidFill>
              </a:rPr>
              <a:t>ПОНАВЉАЊЕ</a:t>
            </a:r>
            <a:r>
              <a:rPr lang="sr-Cyrl-RS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pic>
        <p:nvPicPr>
          <p:cNvPr id="2050" name="Picture 2" descr="NMW - Kruženje vode u priro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9896"/>
            <a:ext cx="4142232" cy="3118104"/>
          </a:xfrm>
          <a:prstGeom prst="rect">
            <a:avLst/>
          </a:prstGeom>
          <a:noFill/>
        </p:spPr>
      </p:pic>
      <p:pic>
        <p:nvPicPr>
          <p:cNvPr id="2054" name="Picture 6" descr="Maldivi - koralne oči okeana - WANNABE MAGAZ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864" y="3776472"/>
            <a:ext cx="4136136" cy="3081528"/>
          </a:xfrm>
          <a:prstGeom prst="rect">
            <a:avLst/>
          </a:prstGeom>
          <a:noFill/>
        </p:spPr>
      </p:pic>
      <p:pic>
        <p:nvPicPr>
          <p:cNvPr id="2056" name="Picture 8" descr="Voda – Kemija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7329" y="950975"/>
            <a:ext cx="4453128" cy="37124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88" y="0"/>
            <a:ext cx="11588620" cy="462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i="1" u="sng" dirty="0" smtClean="0">
                <a:solidFill>
                  <a:srgbClr val="FF0000"/>
                </a:solidFill>
              </a:rPr>
              <a:t>Вјеровали или не </a:t>
            </a:r>
            <a:endParaRPr lang="sr-Cyrl-RS" sz="2800" dirty="0" smtClean="0"/>
          </a:p>
          <a:p>
            <a:pPr marL="0" indent="0">
              <a:buNone/>
            </a:pPr>
            <a:r>
              <a:rPr lang="sr-Cyrl-RS" sz="2400" dirty="0" smtClean="0"/>
              <a:t>Један Европљанин дневно потроши од 200 до 400 </a:t>
            </a:r>
            <a:r>
              <a:rPr lang="sr-Latn-RS" sz="2400" dirty="0" smtClean="0"/>
              <a:t>l</a:t>
            </a:r>
            <a:r>
              <a:rPr lang="sr-Cyrl-RS" sz="2400" dirty="0" smtClean="0"/>
              <a:t> </a:t>
            </a:r>
            <a:r>
              <a:rPr lang="sr-Cyrl-RS" sz="2400" dirty="0" smtClean="0"/>
              <a:t>воде, а Африканац само 2 </a:t>
            </a:r>
            <a:r>
              <a:rPr lang="sr-Latn-RS" sz="2400" dirty="0" smtClean="0"/>
              <a:t>l.</a:t>
            </a:r>
            <a:endParaRPr lang="sr-Cyrl-RS" sz="2400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400" dirty="0" smtClean="0"/>
              <a:t>Вода је незамјењив елемент људског живота.</a:t>
            </a:r>
          </a:p>
          <a:p>
            <a:pPr marL="0" indent="0">
              <a:buNone/>
            </a:pPr>
            <a:r>
              <a:rPr lang="sr-Cyrl-RS" sz="2400" dirty="0" smtClean="0"/>
              <a:t>Човјек без воде може да преживи тек неколико дана.</a:t>
            </a:r>
          </a:p>
          <a:p>
            <a:pPr marL="0" indent="0">
              <a:buNone/>
            </a:pPr>
            <a:r>
              <a:rPr lang="sr-Cyrl-RS" sz="2400" dirty="0" smtClean="0"/>
              <a:t>За водоснабдијевање људи користе највише:</a:t>
            </a:r>
          </a:p>
          <a:p>
            <a:pPr marL="0" indent="0">
              <a:buNone/>
            </a:pPr>
            <a:r>
              <a:rPr lang="sr-Cyrl-RS" sz="2400" dirty="0" smtClean="0"/>
              <a:t> - подземну,</a:t>
            </a:r>
          </a:p>
          <a:p>
            <a:pPr marL="0" indent="0">
              <a:buNone/>
            </a:pPr>
            <a:r>
              <a:rPr lang="sr-Cyrl-RS" sz="2400" dirty="0" smtClean="0"/>
              <a:t> - површинску и </a:t>
            </a:r>
          </a:p>
          <a:p>
            <a:pPr marL="0" indent="0">
              <a:buNone/>
            </a:pPr>
            <a:r>
              <a:rPr lang="sr-Cyrl-RS" sz="2400" dirty="0" smtClean="0"/>
              <a:t> - десалинизирану морску воду.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9227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4937760"/>
            <a:ext cx="11740896" cy="1609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dirty="0" smtClean="0"/>
              <a:t>Због количине воде наша планета се са правом назива “Плава планета”.</a:t>
            </a:r>
          </a:p>
          <a:p>
            <a:pPr marL="0" indent="0">
              <a:buNone/>
            </a:pPr>
            <a:r>
              <a:rPr lang="sr-Cyrl-RS" sz="2400" dirty="0" smtClean="0"/>
              <a:t>Несавјесним понашањем групе или појединаца према Земљи уништавамо флору и фауну, али угрожавамо и сопствене животе.</a:t>
            </a:r>
            <a:endParaRPr lang="en-US" sz="2400" dirty="0" smtClean="0"/>
          </a:p>
        </p:txBody>
      </p:sp>
      <p:pic>
        <p:nvPicPr>
          <p:cNvPr id="1030" name="Picture 6" descr="NEKAD ČUVENA PO SPEKTAKULARNIM KRSTARENJIMA, DANAS JE IZGUBLJE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2162"/>
            <a:ext cx="12129523" cy="515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6315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047488"/>
            <a:ext cx="10847896" cy="1709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    Чувајмо планету Земљу, њу смо само посудили од будућих генерација. Ако будемо добри према њој, добро ће нам се и вратити.</a:t>
            </a:r>
            <a:endParaRPr lang="en-US" sz="2400" dirty="0"/>
          </a:p>
        </p:txBody>
      </p:sp>
      <p:sp>
        <p:nvSpPr>
          <p:cNvPr id="31750" name="AutoShape 6" descr="cista-voda-rijeka-v01 – Korak u pro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cista-voda-rijeka-v01 – Korak u pro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cista-voda-rijeka-v01 – Korak u pro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https://korak.com.hr/wp-content/uploads/2019/08/čista-voda-rijeka-V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utoShape 14" descr="https://korak.com.hr/wp-content/uploads/2019/08/čista-voda-rijeka-V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AutoShape 16" descr="https://korak.com.hr/wp-content/uploads/2019/08/%C4%8Dista-voda-rijeka-V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2" name="Picture 18" descr="Rijeka čista, prepuna smaragda, putuje i blista... - Narod.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7680" cy="4517136"/>
          </a:xfrm>
          <a:prstGeom prst="rect">
            <a:avLst/>
          </a:prstGeom>
          <a:noFill/>
        </p:spPr>
      </p:pic>
      <p:pic>
        <p:nvPicPr>
          <p:cNvPr id="31764" name="Picture 20" descr="Uz Svjetski dan voda: Ubrzano i alarmantno uništavanje rijeka 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679" y="0"/>
            <a:ext cx="3968497" cy="4507992"/>
          </a:xfrm>
          <a:prstGeom prst="rect">
            <a:avLst/>
          </a:prstGeom>
          <a:noFill/>
        </p:spPr>
      </p:pic>
      <p:sp>
        <p:nvSpPr>
          <p:cNvPr id="31766" name="AutoShape 22" descr="cista-voda-rijeka-v01 – Korak u pro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AutoShape 24" descr="https://korak.com.hr/wp-content/uploads/2019/08/čista-voda-rijeka-V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70" name="Picture 26" descr="Ponte dei salti | ticino.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6176" y="0"/>
            <a:ext cx="3907536" cy="45171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55638"/>
            <a:ext cx="9404723" cy="1400530"/>
          </a:xfrm>
        </p:spPr>
        <p:txBody>
          <a:bodyPr/>
          <a:lstStyle/>
          <a:p>
            <a:r>
              <a:rPr lang="sr-Cyrl-RS" dirty="0" smtClean="0"/>
              <a:t>     Задатак за самостални рад: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79777"/>
            <a:ext cx="8946541" cy="1755648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ИСТРАЖИТЕ И ЗАПИШИТЕ У СВЕСКЕ ПРОБЛЕМЕ О НЕСТАШИЦИ И ЗАШТИТИ ВОДЕ ОД ЗАГАЂЕЊА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87552"/>
            <a:ext cx="4700017" cy="2610407"/>
          </a:xfrm>
        </p:spPr>
        <p:txBody>
          <a:bodyPr/>
          <a:lstStyle/>
          <a:p>
            <a:pPr>
              <a:buNone/>
            </a:pPr>
            <a:r>
              <a:rPr lang="sr-Cyrl-RS" sz="2400" dirty="0" smtClean="0"/>
              <a:t>Од понуђених слова састави задани појам:</a:t>
            </a:r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Cyrl-RS" sz="3200" dirty="0" smtClean="0">
                <a:solidFill>
                  <a:srgbClr val="7030A0"/>
                </a:solidFill>
              </a:rPr>
              <a:t>        </a:t>
            </a:r>
            <a:r>
              <a:rPr lang="sr-Cyrl-R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</a:t>
            </a:r>
            <a:r>
              <a:rPr lang="sr-Cyrl-RS" sz="3200" dirty="0" smtClean="0"/>
              <a:t>    </a:t>
            </a:r>
            <a:r>
              <a:rPr lang="sr-Cyrl-RS" sz="3200" dirty="0" smtClean="0">
                <a:solidFill>
                  <a:srgbClr val="FFC000"/>
                </a:solidFill>
              </a:rPr>
              <a:t>Р</a:t>
            </a:r>
            <a:r>
              <a:rPr lang="sr-Cyrl-RS" sz="3200" dirty="0" smtClean="0"/>
              <a:t>   </a:t>
            </a:r>
            <a:r>
              <a:rPr lang="sr-Cyrl-RS" sz="3200" dirty="0" smtClean="0">
                <a:solidFill>
                  <a:srgbClr val="00B050"/>
                </a:solidFill>
              </a:rPr>
              <a:t>Е</a:t>
            </a:r>
            <a:r>
              <a:rPr lang="sr-Cyrl-RS" sz="3200" dirty="0" smtClean="0"/>
              <a:t>    </a:t>
            </a:r>
            <a:r>
              <a:rPr lang="sr-Cyrl-RS" sz="3200" dirty="0" smtClean="0">
                <a:solidFill>
                  <a:schemeClr val="accent4"/>
                </a:solidFill>
              </a:rPr>
              <a:t>Р</a:t>
            </a:r>
            <a:r>
              <a:rPr lang="sr-Cyrl-RS" sz="3200" dirty="0" smtClean="0"/>
              <a:t>  </a:t>
            </a:r>
            <a:r>
              <a:rPr lang="sr-Cyrl-RS" sz="3200" dirty="0" smtClean="0">
                <a:solidFill>
                  <a:srgbClr val="FF0000"/>
                </a:solidFill>
              </a:rPr>
              <a:t>Х</a:t>
            </a:r>
          </a:p>
          <a:p>
            <a:pPr>
              <a:buNone/>
            </a:pPr>
            <a:r>
              <a:rPr lang="sr-Cyrl-RS" sz="3200" dirty="0" smtClean="0"/>
              <a:t>           А   </a:t>
            </a:r>
            <a:r>
              <a:rPr lang="sr-Cyrl-RS" sz="3200" dirty="0" smtClean="0">
                <a:solidFill>
                  <a:schemeClr val="bg1"/>
                </a:solidFill>
              </a:rPr>
              <a:t>О</a:t>
            </a:r>
            <a:r>
              <a:rPr lang="sr-Cyrl-RS" sz="3200" dirty="0" smtClean="0"/>
              <a:t>   </a:t>
            </a:r>
            <a:r>
              <a:rPr lang="sr-Cyrl-RS" sz="3200" dirty="0" smtClean="0">
                <a:solidFill>
                  <a:schemeClr val="accent2"/>
                </a:solidFill>
              </a:rPr>
              <a:t>С</a:t>
            </a:r>
            <a:r>
              <a:rPr lang="sr-Cyrl-RS" sz="3200" dirty="0" smtClean="0"/>
              <a:t>  </a:t>
            </a:r>
            <a:r>
              <a:rPr lang="sr-Cyrl-RS" sz="3200" dirty="0" smtClean="0">
                <a:solidFill>
                  <a:srgbClr val="002060"/>
                </a:solidFill>
              </a:rPr>
              <a:t>Д</a:t>
            </a:r>
            <a:r>
              <a:rPr lang="sr-Cyrl-RS" sz="3200" dirty="0" smtClean="0"/>
              <a:t> </a:t>
            </a:r>
            <a:r>
              <a:rPr lang="sr-Cyrl-RS" sz="3200" dirty="0" smtClean="0">
                <a:solidFill>
                  <a:srgbClr val="FFFF00"/>
                </a:solidFill>
              </a:rPr>
              <a:t> И</a:t>
            </a:r>
          </a:p>
          <a:p>
            <a:pPr marL="0" indent="0">
              <a:buNone/>
            </a:pPr>
            <a:endParaRPr lang="sr-Cyrl-R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uciteljskikutak.files.wordpress.com/2014/03/1240402_287003201454358_276318028_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807" y="0"/>
            <a:ext cx="68625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8985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1105469" y="4673689"/>
            <a:ext cx="376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</a:rPr>
              <a:t>ХИДРОСФЕРА</a:t>
            </a:r>
            <a:endParaRPr lang="sr-Latn-B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240" y="493777"/>
            <a:ext cx="5669280" cy="141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Latn-RS" dirty="0" smtClean="0"/>
              <a:t>    </a:t>
            </a:r>
            <a:r>
              <a:rPr lang="sr-Cyrl-RS" sz="2400" dirty="0" smtClean="0"/>
              <a:t>У која три агрегатна стања можем</a:t>
            </a:r>
            <a:r>
              <a:rPr lang="sr-Latn-RS" sz="2400" dirty="0" smtClean="0"/>
              <a:t>o </a:t>
            </a:r>
            <a:r>
              <a:rPr lang="sr-Cyrl-RS" sz="2400" dirty="0" smtClean="0"/>
              <a:t>пронаћи воду на Земљи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Clean Water Act | Quinte Source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6936" cy="4136350"/>
          </a:xfrm>
          <a:prstGeom prst="rect">
            <a:avLst/>
          </a:prstGeom>
          <a:noFill/>
        </p:spPr>
      </p:pic>
      <p:pic>
        <p:nvPicPr>
          <p:cNvPr id="24580" name="Picture 4" descr="PRIRODA - Fotografije prirode - Antarktik - Postavi.neT. - Svet 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855" y="2157985"/>
            <a:ext cx="4476750" cy="3264408"/>
          </a:xfrm>
          <a:prstGeom prst="rect">
            <a:avLst/>
          </a:prstGeom>
          <a:noFill/>
        </p:spPr>
      </p:pic>
      <p:pic>
        <p:nvPicPr>
          <p:cNvPr id="24582" name="Picture 6" descr="https://lelinkutak.zanimacija.com/wp-content/uploads/2016/01/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0287" y="0"/>
            <a:ext cx="3291713" cy="462915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6032" y="5733288"/>
            <a:ext cx="11750040" cy="804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ТЕЧНО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ЧВРСТО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lang="sr-Cyrl-RS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ГАСОВИТО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19457"/>
            <a:ext cx="7296913" cy="1481327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Latn-RS" sz="2400" dirty="0" smtClean="0"/>
              <a:t>Kako </a:t>
            </a:r>
            <a:r>
              <a:rPr lang="sr-Cyrl-RS" sz="2400" dirty="0" smtClean="0"/>
              <a:t>се зове највеће острво на свијету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AutoShape 2" descr="VEROVALI ILI NE? Grenland bi mogao da izvozi pesak | Zanimljivost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VEROVALI ILI NE? Grenland bi mogao da izvozi pesak | Zanimljivost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VEROVALI ILI NE? Grenland bi mogao da izvozi pesak | Zanimljivost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25919"/>
            <a:ext cx="4343399" cy="3041897"/>
          </a:xfrm>
          <a:prstGeom prst="rect">
            <a:avLst/>
          </a:prstGeom>
          <a:noFill/>
        </p:spPr>
      </p:pic>
      <p:pic>
        <p:nvPicPr>
          <p:cNvPr id="26632" name="Picture 8" descr="PRELEPE SLIKE SA GRENLANDA SLIKA : PRELEPE SLIKE GRENLANDA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6" y="2313432"/>
            <a:ext cx="3931920" cy="3426710"/>
          </a:xfrm>
          <a:prstGeom prst="rect">
            <a:avLst/>
          </a:prstGeom>
          <a:noFill/>
        </p:spPr>
      </p:pic>
      <p:pic>
        <p:nvPicPr>
          <p:cNvPr id="26634" name="Picture 10" descr="Styrket indsats for isbjørnen | WWF Den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8215" y="0"/>
            <a:ext cx="3779398" cy="2990088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1545" y="2017777"/>
            <a:ext cx="4081272" cy="148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ГРЕНДЛАНД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28601"/>
            <a:ext cx="8946541" cy="1618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                </a:t>
            </a:r>
          </a:p>
          <a:p>
            <a:pPr>
              <a:buNone/>
            </a:pPr>
            <a:r>
              <a:rPr lang="sr-Cyrl-RS" sz="2400" dirty="0" smtClean="0"/>
              <a:t>                      Облици кретања морске воде су:</a:t>
            </a:r>
            <a:endParaRPr lang="en-US" sz="2400" dirty="0"/>
          </a:p>
        </p:txBody>
      </p:sp>
      <p:pic>
        <p:nvPicPr>
          <p:cNvPr id="27652" name="Picture 4" descr="Rekord: Džinovski talasi udarili na dragulj Jadrana - 92putova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" y="2111947"/>
            <a:ext cx="3748913" cy="2935542"/>
          </a:xfrm>
          <a:prstGeom prst="rect">
            <a:avLst/>
          </a:prstGeom>
          <a:noFill/>
        </p:spPr>
      </p:pic>
      <p:pic>
        <p:nvPicPr>
          <p:cNvPr id="27654" name="Picture 6" descr="Географија за гимназије: Морске струје - &quot;реке без обал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632" y="2112264"/>
            <a:ext cx="4032504" cy="2953512"/>
          </a:xfrm>
          <a:prstGeom prst="rect">
            <a:avLst/>
          </a:prstGeom>
          <a:noFill/>
        </p:spPr>
      </p:pic>
      <p:pic>
        <p:nvPicPr>
          <p:cNvPr id="27656" name="Picture 8" descr="Svetsko more podela i kretanje vode svetskog oke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4152" y="2121408"/>
            <a:ext cx="4008120" cy="291693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5176" y="5385816"/>
            <a:ext cx="11676888" cy="1252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ТАЛАСИ                         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МОРСКЕ СТРУЈЕ                     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ПЛИМА И ОСЕКА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9" y="82297"/>
            <a:ext cx="5367527" cy="9143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Cyrl-RS" sz="2800" dirty="0" smtClean="0"/>
              <a:t>Који су основни </a:t>
            </a:r>
            <a:r>
              <a:rPr lang="sr-Cyrl-RS" sz="3100" dirty="0" smtClean="0"/>
              <a:t>елементи</a:t>
            </a:r>
            <a:r>
              <a:rPr lang="sr-Cyrl-RS" sz="2800" dirty="0" smtClean="0"/>
              <a:t> ријеке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688" y="1042416"/>
            <a:ext cx="7406640" cy="565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38785"/>
            <a:ext cx="3538728" cy="573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ИЗВОР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sr-Cyrl-R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ПРИТОКА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СПАЈАЊЕ ДВА ТОКА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sr-Cyrl-R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АДА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МЕАНДАР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sr-Cyrl-RS" sz="2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МРТВАЈА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РИЈЕЧНО КОРИТО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sr-Cyrl-R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ЕСТУАР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УШЋЕ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ДЕЛТА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Čak 7 cm godišnje: Kaspijsko jezero 'nestaje' / Bljesak.info | B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"/>
            <a:ext cx="12192000" cy="4773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7923" y="5131558"/>
            <a:ext cx="701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Удубљења у копну испуњена водом зову се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92873" y="5131558"/>
            <a:ext cx="379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r-Cyrl-RS" sz="2400" dirty="0">
                <a:solidFill>
                  <a:srgbClr val="FFFF00"/>
                </a:solidFill>
              </a:rPr>
              <a:t>ЈЕЗЕРА</a:t>
            </a:r>
            <a:r>
              <a:rPr lang="sr-Cyrl-RS" dirty="0"/>
              <a:t>, </a:t>
            </a:r>
            <a:endParaRPr lang="sr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777924" y="5773003"/>
            <a:ext cx="223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 највеће је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773003"/>
            <a:ext cx="3753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r-Cyrl-RS" sz="2400" dirty="0">
                <a:solidFill>
                  <a:srgbClr val="FF0000"/>
                </a:solidFill>
              </a:rPr>
              <a:t>КАСПИЈСКО ЈЕЗЕРО.</a:t>
            </a:r>
            <a:endParaRPr lang="sr-Latn-B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0"/>
            <a:ext cx="11421976" cy="1682496"/>
          </a:xfrm>
        </p:spPr>
        <p:txBody>
          <a:bodyPr/>
          <a:lstStyle/>
          <a:p>
            <a:r>
              <a:rPr lang="sr-Cyrl-RS" sz="3200" dirty="0" smtClean="0">
                <a:solidFill>
                  <a:srgbClr val="FFFF00"/>
                </a:solidFill>
              </a:rPr>
              <a:t/>
            </a:r>
            <a:br>
              <a:rPr lang="sr-Cyrl-RS" sz="3200" dirty="0" smtClean="0">
                <a:solidFill>
                  <a:srgbClr val="FFFF00"/>
                </a:solidFill>
              </a:rPr>
            </a:br>
            <a:r>
              <a:rPr lang="sr-Cyrl-RS" sz="3200" dirty="0" smtClean="0">
                <a:solidFill>
                  <a:srgbClr val="FFFF00"/>
                </a:solidFill>
              </a:rPr>
              <a:t>    Проблем несташице воде и заштита од загађења</a:t>
            </a:r>
            <a:r>
              <a:rPr lang="sr-Cyrl-R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99" y="4252506"/>
            <a:ext cx="11504645" cy="2359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Cyrl-RS" sz="2400" b="1" dirty="0" smtClean="0"/>
          </a:p>
          <a:p>
            <a:pPr marL="0" indent="0">
              <a:buNone/>
            </a:pPr>
            <a:r>
              <a:rPr lang="sr-Cyrl-RS" sz="2600" b="1" dirty="0" smtClean="0"/>
              <a:t>На нашој планети Земљи има више воде него копна, 2/3 Земљине површине заузима вода, а остало је копно.</a:t>
            </a:r>
          </a:p>
          <a:p>
            <a:pPr marL="0" indent="0">
              <a:buNone/>
            </a:pPr>
            <a:r>
              <a:rPr lang="sr-Cyrl-RS" sz="2600" b="1" dirty="0" smtClean="0"/>
              <a:t>Велики број свјетског становништва оскудијева у чистој води.</a:t>
            </a:r>
          </a:p>
          <a:p>
            <a:pPr marL="0" indent="0">
              <a:buNone/>
            </a:pPr>
            <a:r>
              <a:rPr lang="sr-Cyrl-RS" sz="2600" b="1" dirty="0" smtClean="0"/>
              <a:t>Човјек би требало да користи само чисту и хемијски и бактериолошки исправну воду.</a:t>
            </a:r>
            <a:endParaRPr lang="en-US" sz="2600" b="1" dirty="0" smtClean="0"/>
          </a:p>
          <a:p>
            <a:pPr marL="0" indent="0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517039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109729"/>
            <a:ext cx="11383346" cy="237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 smtClean="0"/>
              <a:t>Брз и модеран начин живота, константан пораст броја становника,смањена свијест о загађењу планете Земље условљава све мање чисте и питке воде.</a:t>
            </a:r>
          </a:p>
          <a:p>
            <a:pPr marL="0" indent="0">
              <a:buNone/>
            </a:pPr>
            <a:r>
              <a:rPr lang="sr-Cyrl-RS" sz="2400" dirty="0" smtClean="0"/>
              <a:t>Према неким научницима у наредних 20 година резерве питке воде ће се смањити за 30%.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6537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318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                    ПОНАВЉАЊЕ:</vt:lpstr>
      <vt:lpstr>Slide 2</vt:lpstr>
      <vt:lpstr>Slide 3</vt:lpstr>
      <vt:lpstr>Slide 4</vt:lpstr>
      <vt:lpstr>Slide 5</vt:lpstr>
      <vt:lpstr>Slide 6</vt:lpstr>
      <vt:lpstr>Slide 7</vt:lpstr>
      <vt:lpstr>     Проблем несташице воде и заштита од загађења.</vt:lpstr>
      <vt:lpstr>Slide 9</vt:lpstr>
      <vt:lpstr>Slide 10</vt:lpstr>
      <vt:lpstr>Slide 11</vt:lpstr>
      <vt:lpstr>Slide 12</vt:lpstr>
      <vt:lpstr>     Задатак за самостални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Kopnene vode u BiH (rijeke I morski slivovi)</dc:title>
  <dc:creator>baralic david</dc:creator>
  <cp:lastModifiedBy>w7</cp:lastModifiedBy>
  <cp:revision>59</cp:revision>
  <dcterms:created xsi:type="dcterms:W3CDTF">2015-11-28T13:49:42Z</dcterms:created>
  <dcterms:modified xsi:type="dcterms:W3CDTF">2020-04-22T15:38:00Z</dcterms:modified>
</cp:coreProperties>
</file>