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67" r:id="rId4"/>
    <p:sldId id="268" r:id="rId5"/>
    <p:sldId id="271" r:id="rId6"/>
    <p:sldId id="269" r:id="rId7"/>
    <p:sldId id="264" r:id="rId8"/>
    <p:sldId id="270" r:id="rId9"/>
    <p:sldId id="263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8E3A"/>
    <a:srgbClr val="53682A"/>
    <a:srgbClr val="5C732F"/>
    <a:srgbClr val="788E54"/>
    <a:srgbClr val="A3B684"/>
    <a:srgbClr val="91A86C"/>
    <a:srgbClr val="C3D69B"/>
    <a:srgbClr val="EFF3EA"/>
    <a:srgbClr val="DEE7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83" autoAdjust="0"/>
    <p:restoredTop sz="94660"/>
  </p:normalViewPr>
  <p:slideViewPr>
    <p:cSldViewPr>
      <p:cViewPr varScale="1">
        <p:scale>
          <a:sx n="88" d="100"/>
          <a:sy n="88" d="100"/>
        </p:scale>
        <p:origin x="1164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1218D-6241-4A2E-8892-F32F51ABC05C}" type="datetimeFigureOut">
              <a:rPr lang="sr-Latn-BA" smtClean="0"/>
              <a:pPr/>
              <a:t>26.4.2020.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ACA4F-E0FA-4ACA-8547-AAB2DCF7A4A9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86027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6ACA4F-E0FA-4ACA-8547-AAB2DCF7A4A9}" type="slidenum">
              <a:rPr lang="sr-Latn-BA" smtClean="0"/>
              <a:pPr/>
              <a:t>7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259295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AADDB-475C-447E-AB7A-683222B23DF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583531"/>
          </a:xfrm>
        </p:spPr>
        <p:txBody>
          <a:bodyPr>
            <a:noAutofit/>
          </a:bodyPr>
          <a:lstStyle/>
          <a:p>
            <a:r>
              <a:rPr lang="sr-Cyrl-BA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ПИСАЊЕ „ИЈЕ“ И „ЈЕ“ У РИЈЕЧИМА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440055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49"/>
            <a:ext cx="8229600" cy="1371601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33750"/>
            <a:ext cx="8229600" cy="1260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</a:t>
            </a:r>
          </a:p>
          <a:p>
            <a:pPr marL="0" indent="0">
              <a:buNone/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4600" y="864312"/>
            <a:ext cx="4191000" cy="109783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</a:t>
            </a:r>
            <a:r>
              <a:rPr lang="sr-Cyrl-B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ЈЕЗИК</a:t>
            </a: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3142607"/>
            <a:ext cx="3733800" cy="1143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ЕКАВСКИ ИЗГОВОР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800600" y="3150739"/>
            <a:ext cx="3801010" cy="11348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ИЈЕКАВСКИ ИЗГОВОР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666572" y="2098122"/>
            <a:ext cx="838200" cy="8710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562600" y="2138097"/>
            <a:ext cx="723900" cy="8612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440055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51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908" y="1762213"/>
            <a:ext cx="1467055" cy="2791215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1752600" y="161598"/>
            <a:ext cx="4876800" cy="2105352"/>
          </a:xfrm>
          <a:prstGeom prst="wedgeEllipseCallout">
            <a:avLst>
              <a:gd name="adj1" fmla="val -46462"/>
              <a:gd name="adj2" fmla="val 6682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/>
          <p:cNvSpPr/>
          <p:nvPr/>
        </p:nvSpPr>
        <p:spPr>
          <a:xfrm rot="10800000" flipV="1">
            <a:off x="2599363" y="2419350"/>
            <a:ext cx="4674739" cy="2590800"/>
          </a:xfrm>
          <a:prstGeom prst="wedgeEllipseCallout">
            <a:avLst>
              <a:gd name="adj1" fmla="val -65851"/>
              <a:gd name="adj2" fmla="val -4217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1504950"/>
            <a:ext cx="1459774" cy="2743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327097" y="438150"/>
            <a:ext cx="4226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нас је лепо време.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Мој тата је купио дивно одело.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Убрала сам букет шарених цветова.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71800" y="287655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нас је лијепо вријеме. 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Мој тата је сашио ново одијело.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Убрала сам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букет шарених цвјетова.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40055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971550"/>
            <a:ext cx="8839200" cy="1523999"/>
          </a:xfrm>
        </p:spPr>
        <p:txBody>
          <a:bodyPr>
            <a:norm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се у екавском изговору чује дуго „е“, у ијекавском се изговара „ије“. </a:t>
            </a:r>
          </a:p>
          <a:p>
            <a:pPr marL="0" indent="0" algn="ctr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цвијет, снијег, вриједан</a:t>
            </a:r>
          </a:p>
          <a:p>
            <a:pPr marL="0" indent="0">
              <a:buNone/>
            </a:pPr>
            <a:endParaRPr lang="sr-Cyrl-BA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1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152400" y="2571750"/>
            <a:ext cx="8839200" cy="1489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sr-Cyrl-BA" sz="1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се у екавском изговору чује кратко „е“, у ијекавском се изговара „је“. </a:t>
            </a:r>
          </a:p>
          <a:p>
            <a:pPr marL="0" indent="0" algn="ctr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вјежба, вјетар, оцјена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40055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02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What's your spotlight on? | Complete Wellbei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39710" b="49"/>
          <a:stretch/>
        </p:blipFill>
        <p:spPr bwMode="auto">
          <a:xfrm>
            <a:off x="808331" y="143083"/>
            <a:ext cx="1143000" cy="126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gična zona (gatanje, magija i verovanja ) • Srbija For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057" y="143083"/>
            <a:ext cx="1303907" cy="12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s://us.123rf.com/450wm/designofire/designofire1812/designofire181202062/113594909-stock-vector-root-vector-icon-sign-icon-vector-illustration-for-personal-and-commercial-use-clean-look-trendy-ico.jpg?ver=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242" y="143083"/>
            <a:ext cx="1428509" cy="126291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/>
          <p:cNvCxnSpPr/>
          <p:nvPr/>
        </p:nvCxnSpPr>
        <p:spPr>
          <a:xfrm flipH="1">
            <a:off x="8077200" y="774538"/>
            <a:ext cx="304800" cy="222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34" name="Picture 10" descr="Сродна слик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280" y="2567387"/>
            <a:ext cx="1303907" cy="142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Сродна слика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0" t="6874" r="22888" b="10423"/>
          <a:stretch/>
        </p:blipFill>
        <p:spPr bwMode="auto">
          <a:xfrm>
            <a:off x="5550432" y="2590678"/>
            <a:ext cx="1371601" cy="142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3304772" y="3717275"/>
            <a:ext cx="228600" cy="202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2556" y="1534984"/>
            <a:ext cx="349285" cy="47236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7248" y="1534984"/>
            <a:ext cx="323998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2440" y="1545681"/>
            <a:ext cx="307797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36035" y="1545681"/>
            <a:ext cx="338555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sr-Cyrl-B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26896" y="1547554"/>
            <a:ext cx="30480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en-US" sz="24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10388" y="1545681"/>
            <a:ext cx="286958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68235" y="1547553"/>
            <a:ext cx="332046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6617" y="2021415"/>
            <a:ext cx="1386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вјетло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708461" y="2483080"/>
            <a:ext cx="123830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146612" y="1545681"/>
            <a:ext cx="331578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94829" y="1547554"/>
            <a:ext cx="306512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en-US" sz="24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29581" y="1545680"/>
            <a:ext cx="275428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21648" y="1545680"/>
            <a:ext cx="32318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67348" y="1545679"/>
            <a:ext cx="338228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16753" y="1545679"/>
            <a:ext cx="292221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24376" y="1545679"/>
            <a:ext cx="286049" cy="4616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33986" y="1545679"/>
            <a:ext cx="281014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43392" y="1545678"/>
            <a:ext cx="30480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03302" y="1996649"/>
            <a:ext cx="1682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јетелина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703302" y="2458314"/>
            <a:ext cx="168251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716403" y="1529262"/>
            <a:ext cx="30480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041628" y="1529262"/>
            <a:ext cx="30480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69029" y="1523008"/>
            <a:ext cx="29100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75027" y="1523008"/>
            <a:ext cx="30480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283537" y="1534983"/>
            <a:ext cx="277413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en-US" sz="24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577278" y="1534983"/>
            <a:ext cx="276952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47818" y="1988665"/>
            <a:ext cx="1531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оријен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7268088" y="2458314"/>
            <a:ext cx="114359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626321" y="4069716"/>
            <a:ext cx="320445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966773" y="4069716"/>
            <a:ext cx="289155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en-US" sz="24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81942" y="4069716"/>
            <a:ext cx="304632" cy="4616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12588" y="4069716"/>
            <a:ext cx="30480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943234" y="4069716"/>
            <a:ext cx="350046" cy="4616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304772" y="4069715"/>
            <a:ext cx="304632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41118" y="4069714"/>
            <a:ext cx="320445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88856" y="4069714"/>
            <a:ext cx="312636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144415" y="4506615"/>
            <a:ext cx="1689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нијездо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291280" y="4968280"/>
            <a:ext cx="13181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433986" y="4058770"/>
            <a:ext cx="309406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770928" y="4058770"/>
            <a:ext cx="30480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98028" y="4058770"/>
            <a:ext cx="276408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96736" y="4058770"/>
            <a:ext cx="331164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en-US" sz="24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6750240" y="4058770"/>
            <a:ext cx="30480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5550432" y="4504019"/>
            <a:ext cx="1474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ијег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29" name="Straight Connector 1028"/>
          <p:cNvCxnSpPr/>
          <p:nvPr/>
        </p:nvCxnSpPr>
        <p:spPr>
          <a:xfrm>
            <a:off x="5770928" y="4965684"/>
            <a:ext cx="99870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996859" y="1523008"/>
            <a:ext cx="276952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9189" y="4319353"/>
            <a:ext cx="1687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62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3" grpId="0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/>
      <p:bldP spid="60" grpId="0" animBg="1"/>
      <p:bldP spid="61" grpId="0" animBg="1"/>
      <p:bldP spid="62" grpId="0" animBg="1"/>
      <p:bldP spid="63" grpId="0" animBg="1"/>
      <p:bldP spid="1024" grpId="0" animBg="1"/>
      <p:bldP spid="1025" grpId="0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819149"/>
            <a:ext cx="1447800" cy="114300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31204" y="834346"/>
            <a:ext cx="1446944" cy="11278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21557" y="834345"/>
            <a:ext cx="1447800" cy="112780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11910" y="819149"/>
            <a:ext cx="1447800" cy="114300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10400" y="834345"/>
            <a:ext cx="1447800" cy="112780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" y="3105150"/>
            <a:ext cx="1447800" cy="1066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31204" y="3105150"/>
            <a:ext cx="1447800" cy="1066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21557" y="3105150"/>
            <a:ext cx="1447800" cy="1066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11910" y="3105150"/>
            <a:ext cx="1447800" cy="1066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010400" y="3105150"/>
            <a:ext cx="1447800" cy="1066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88797" y="834346"/>
            <a:ext cx="1289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вредан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1121" y="1352549"/>
            <a:ext cx="1429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вриједан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66908" y="86584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оцењен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20715" y="1359001"/>
            <a:ext cx="1485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оцијењен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21557" y="84804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донети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92004" y="834346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веран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02263" y="853824"/>
            <a:ext cx="1490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60269" y="1352548"/>
            <a:ext cx="1321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успјех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1262" y="3094891"/>
            <a:ext cx="1313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однети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8491" y="3603233"/>
            <a:ext cx="1454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однијети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68873" y="3098087"/>
            <a:ext cx="1324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неверан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1599" y="3603233"/>
            <a:ext cx="1484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невјеран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39746" y="1359000"/>
            <a:ext cx="1421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донијети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9190" y="1359000"/>
            <a:ext cx="1260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вјеран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0421" y="3094890"/>
            <a:ext cx="1302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лењ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80421" y="3600508"/>
            <a:ext cx="1263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лијен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30491" y="3105150"/>
            <a:ext cx="1265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неуспех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76982" y="3600508"/>
            <a:ext cx="1372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неуспјех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78291" y="3123218"/>
            <a:ext cx="1546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неоцењен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64592" y="3629008"/>
            <a:ext cx="1781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неоцијењен</a:t>
            </a:r>
            <a:endParaRPr 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143000" y="2098758"/>
            <a:ext cx="3086100" cy="944000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003905" y="2051373"/>
            <a:ext cx="4717229" cy="977693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1365816" y="2020090"/>
            <a:ext cx="3113075" cy="1008976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2940124" y="2017680"/>
            <a:ext cx="3117566" cy="1028717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6172200" y="2026541"/>
            <a:ext cx="1454384" cy="968832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57200" y="440055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5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3" grpId="0"/>
      <p:bldP spid="25" grpId="0"/>
      <p:bldP spid="27" grpId="0"/>
      <p:bldP spid="28" grpId="0"/>
      <p:bldP spid="29" grpId="0"/>
      <p:bldP spid="31" grpId="0"/>
      <p:bldP spid="33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46A800-599E-4A03-A2FE-16EF7A83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914400"/>
          </a:xfrm>
        </p:spPr>
        <p:txBody>
          <a:bodyPr>
            <a:noAutofit/>
          </a:bodyPr>
          <a:lstStyle/>
          <a:p>
            <a:r>
              <a:rPr lang="sr-Latn-BA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ДЕЦА СУ УКРАС СВЕТА</a:t>
            </a:r>
            <a:r>
              <a:rPr lang="sr-Latn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Љ. Ршумовић</a:t>
            </a:r>
            <a:endParaRPr lang="sr-Latn-BA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EE8DFC-D8AA-4622-946B-C289C12E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71550"/>
            <a:ext cx="8534400" cy="4171949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Нема света ни планете                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не може стићи дете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Јер све дечје стазе воде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игре до слободе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Цвеће је украс баште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Лептир је украс цвета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деца пуна маште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Деца су украс света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(...)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8E188A5-2E6B-4719-B73F-56C17AA1477C}"/>
              </a:ext>
            </a:extLst>
          </p:cNvPr>
          <p:cNvSpPr txBox="1"/>
          <p:nvPr/>
        </p:nvSpPr>
        <p:spPr>
          <a:xfrm>
            <a:off x="4114800" y="2094614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AD2BA0A7-9855-497E-9A58-FD0AAD4E7998}"/>
              </a:ext>
            </a:extLst>
          </p:cNvPr>
          <p:cNvSpPr txBox="1"/>
          <p:nvPr/>
        </p:nvSpPr>
        <p:spPr>
          <a:xfrm>
            <a:off x="3429000" y="2800350"/>
            <a:ext cx="718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55C511D5-EB84-41E7-8A56-1C82B830CB9C}"/>
              </a:ext>
            </a:extLst>
          </p:cNvPr>
          <p:cNvCxnSpPr>
            <a:cxnSpLocks/>
          </p:cNvCxnSpPr>
          <p:nvPr/>
        </p:nvCxnSpPr>
        <p:spPr>
          <a:xfrm>
            <a:off x="2286000" y="504160"/>
            <a:ext cx="1143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1C9B9FE0-1CDB-4257-B28B-5C33FE15CAF5}"/>
              </a:ext>
            </a:extLst>
          </p:cNvPr>
          <p:cNvCxnSpPr>
            <a:cxnSpLocks/>
          </p:cNvCxnSpPr>
          <p:nvPr/>
        </p:nvCxnSpPr>
        <p:spPr>
          <a:xfrm>
            <a:off x="5486400" y="504160"/>
            <a:ext cx="1371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763DFB6A-2DA6-4ECE-AA21-8BEA21CA038D}"/>
              </a:ext>
            </a:extLst>
          </p:cNvPr>
          <p:cNvCxnSpPr>
            <a:cxnSpLocks/>
          </p:cNvCxnSpPr>
          <p:nvPr/>
        </p:nvCxnSpPr>
        <p:spPr>
          <a:xfrm>
            <a:off x="990600" y="135255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ED7A15E2-681C-4097-9F77-ED176371FB44}"/>
              </a:ext>
            </a:extLst>
          </p:cNvPr>
          <p:cNvCxnSpPr>
            <a:cxnSpLocks/>
          </p:cNvCxnSpPr>
          <p:nvPr/>
        </p:nvCxnSpPr>
        <p:spPr>
          <a:xfrm>
            <a:off x="2667000" y="173355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5279CD67-BF7B-4B07-89AC-C91DD1197B80}"/>
              </a:ext>
            </a:extLst>
          </p:cNvPr>
          <p:cNvCxnSpPr>
            <a:cxnSpLocks/>
          </p:cNvCxnSpPr>
          <p:nvPr/>
        </p:nvCxnSpPr>
        <p:spPr>
          <a:xfrm>
            <a:off x="228600" y="3169682"/>
            <a:ext cx="76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C1F14CB2-1E5E-43E7-8726-AFE01B02598E}"/>
              </a:ext>
            </a:extLst>
          </p:cNvPr>
          <p:cNvCxnSpPr>
            <a:cxnSpLocks/>
          </p:cNvCxnSpPr>
          <p:nvPr/>
        </p:nvCxnSpPr>
        <p:spPr>
          <a:xfrm>
            <a:off x="2362200" y="356235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2DE98A90-CF9C-4F3C-AF30-FF91D1933565}"/>
              </a:ext>
            </a:extLst>
          </p:cNvPr>
          <p:cNvCxnSpPr>
            <a:cxnSpLocks/>
          </p:cNvCxnSpPr>
          <p:nvPr/>
        </p:nvCxnSpPr>
        <p:spPr>
          <a:xfrm>
            <a:off x="533400" y="3943350"/>
            <a:ext cx="60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CA3166C2-21D9-49E7-8DA0-2BD6FC6FA1AC}"/>
              </a:ext>
            </a:extLst>
          </p:cNvPr>
          <p:cNvCxnSpPr>
            <a:cxnSpLocks/>
          </p:cNvCxnSpPr>
          <p:nvPr/>
        </p:nvCxnSpPr>
        <p:spPr>
          <a:xfrm>
            <a:off x="2133600" y="431831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="" xmlns:a16="http://schemas.microsoft.com/office/drawing/2014/main" id="{A292598C-59E8-4911-B2BF-932FCD32DA71}"/>
              </a:ext>
            </a:extLst>
          </p:cNvPr>
          <p:cNvCxnSpPr>
            <a:cxnSpLocks/>
          </p:cNvCxnSpPr>
          <p:nvPr/>
        </p:nvCxnSpPr>
        <p:spPr>
          <a:xfrm>
            <a:off x="251637" y="1733550"/>
            <a:ext cx="43416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CAAF73FE-7B03-49D2-BE24-CE23204C14CB}"/>
              </a:ext>
            </a:extLst>
          </p:cNvPr>
          <p:cNvCxnSpPr>
            <a:cxnSpLocks/>
          </p:cNvCxnSpPr>
          <p:nvPr/>
        </p:nvCxnSpPr>
        <p:spPr>
          <a:xfrm>
            <a:off x="1219200" y="2111006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56F4DDE2-F086-4610-B550-A5E09FB11F5E}"/>
              </a:ext>
            </a:extLst>
          </p:cNvPr>
          <p:cNvCxnSpPr>
            <a:cxnSpLocks/>
          </p:cNvCxnSpPr>
          <p:nvPr/>
        </p:nvCxnSpPr>
        <p:spPr>
          <a:xfrm>
            <a:off x="228600" y="431947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38" name="Table 9">
            <a:extLst>
              <a:ext uri="{FF2B5EF4-FFF2-40B4-BE49-F238E27FC236}">
                <a16:creationId xmlns="" xmlns:a16="http://schemas.microsoft.com/office/drawing/2014/main" id="{C5975A71-4DDA-43D3-958F-8039995E6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523495"/>
              </p:ext>
            </p:extLst>
          </p:nvPr>
        </p:nvGraphicFramePr>
        <p:xfrm>
          <a:off x="4191000" y="1504950"/>
          <a:ext cx="4343400" cy="2926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71700">
                  <a:extLst>
                    <a:ext uri="{9D8B030D-6E8A-4147-A177-3AD203B41FA5}">
                      <a16:colId xmlns="" xmlns:a16="http://schemas.microsoft.com/office/drawing/2014/main" val="3997871824"/>
                    </a:ext>
                  </a:extLst>
                </a:gridCol>
                <a:gridCol w="2171700">
                  <a:extLst>
                    <a:ext uri="{9D8B030D-6E8A-4147-A177-3AD203B41FA5}">
                      <a16:colId xmlns="" xmlns:a16="http://schemas.microsoft.com/office/drawing/2014/main" val="2427845911"/>
                    </a:ext>
                  </a:extLst>
                </a:gridCol>
              </a:tblGrid>
              <a:tr h="259715"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Е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ЈЕ, ИЈЕ</a:t>
                      </a:r>
                      <a:endParaRPr lang="sr-Latn-B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1817742"/>
                  </a:ext>
                </a:extLst>
              </a:tr>
              <a:tr h="259715"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деца</a:t>
                      </a:r>
                      <a:endParaRPr lang="sr-Latn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д</a:t>
                      </a:r>
                      <a:r>
                        <a:rPr lang="sr-Cyrl-RS" dirty="0">
                          <a:solidFill>
                            <a:srgbClr val="FF0000"/>
                          </a:solidFill>
                        </a:rPr>
                        <a:t>је</a:t>
                      </a:r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ца</a:t>
                      </a:r>
                      <a:endParaRPr lang="sr-Latn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65577242"/>
                  </a:ext>
                </a:extLst>
              </a:tr>
              <a:tr h="259715"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света</a:t>
                      </a:r>
                      <a:endParaRPr lang="sr-Latn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св</a:t>
                      </a:r>
                      <a:r>
                        <a:rPr lang="sr-Cyrl-RS" dirty="0">
                          <a:solidFill>
                            <a:srgbClr val="FF0000"/>
                          </a:solidFill>
                        </a:rPr>
                        <a:t>ије</a:t>
                      </a:r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та</a:t>
                      </a:r>
                      <a:endParaRPr lang="sr-Latn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76395359"/>
                  </a:ext>
                </a:extLst>
              </a:tr>
              <a:tr h="259715"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где</a:t>
                      </a:r>
                      <a:endParaRPr lang="sr-Latn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гд</a:t>
                      </a:r>
                      <a:r>
                        <a:rPr lang="sr-Cyrl-RS" dirty="0">
                          <a:solidFill>
                            <a:srgbClr val="FF0000"/>
                          </a:solidFill>
                        </a:rPr>
                        <a:t>је</a:t>
                      </a:r>
                      <a:endParaRPr lang="sr-Latn-B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35381350"/>
                  </a:ext>
                </a:extLst>
              </a:tr>
              <a:tr h="259715"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дете</a:t>
                      </a:r>
                      <a:endParaRPr lang="sr-Latn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д</a:t>
                      </a:r>
                      <a:r>
                        <a:rPr lang="sr-Cyrl-RS" dirty="0">
                          <a:solidFill>
                            <a:srgbClr val="FF0000"/>
                          </a:solidFill>
                        </a:rPr>
                        <a:t>ије</a:t>
                      </a:r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те</a:t>
                      </a:r>
                      <a:endParaRPr lang="sr-Latn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3959916"/>
                  </a:ext>
                </a:extLst>
              </a:tr>
              <a:tr h="259715"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дечје</a:t>
                      </a:r>
                      <a:endParaRPr lang="sr-Latn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д</a:t>
                      </a:r>
                      <a:r>
                        <a:rPr lang="sr-Cyrl-RS" dirty="0">
                          <a:solidFill>
                            <a:srgbClr val="FF0000"/>
                          </a:solidFill>
                        </a:rPr>
                        <a:t>је</a:t>
                      </a:r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чје, д</a:t>
                      </a:r>
                      <a:r>
                        <a:rPr lang="sr-Cyrl-RS" dirty="0">
                          <a:solidFill>
                            <a:srgbClr val="FF0000"/>
                          </a:solidFill>
                        </a:rPr>
                        <a:t>је</a:t>
                      </a:r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ч</a:t>
                      </a:r>
                      <a:r>
                        <a:rPr lang="sr-Cyrl-RS" dirty="0">
                          <a:solidFill>
                            <a:srgbClr val="FF0000"/>
                          </a:solidFill>
                        </a:rPr>
                        <a:t>ије</a:t>
                      </a:r>
                      <a:endParaRPr lang="sr-Latn-B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03993535"/>
                  </a:ext>
                </a:extLst>
              </a:tr>
              <a:tr h="259715"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цвеће</a:t>
                      </a:r>
                      <a:endParaRPr lang="sr-Latn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цв</a:t>
                      </a:r>
                      <a:r>
                        <a:rPr lang="sr-Cyrl-RS" dirty="0">
                          <a:solidFill>
                            <a:srgbClr val="FF0000"/>
                          </a:solidFill>
                        </a:rPr>
                        <a:t>ије</a:t>
                      </a:r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ће</a:t>
                      </a:r>
                      <a:endParaRPr lang="sr-Latn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17108525"/>
                  </a:ext>
                </a:extLst>
              </a:tr>
              <a:tr h="259715"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цвета</a:t>
                      </a:r>
                      <a:endParaRPr lang="sr-Latn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цв</a:t>
                      </a:r>
                      <a:r>
                        <a:rPr lang="sr-Cyrl-RS" dirty="0">
                          <a:solidFill>
                            <a:srgbClr val="FF0000"/>
                          </a:solidFill>
                        </a:rPr>
                        <a:t>ије</a:t>
                      </a:r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та</a:t>
                      </a:r>
                      <a:endParaRPr lang="sr-Latn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8615311"/>
                  </a:ext>
                </a:extLst>
              </a:tr>
            </a:tbl>
          </a:graphicData>
        </a:graphic>
      </p:graphicFrame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5CB50DB5-ADAA-4C97-8A24-827544D8C430}"/>
              </a:ext>
            </a:extLst>
          </p:cNvPr>
          <p:cNvSpPr/>
          <p:nvPr/>
        </p:nvSpPr>
        <p:spPr>
          <a:xfrm>
            <a:off x="6934200" y="1962150"/>
            <a:ext cx="914400" cy="228600"/>
          </a:xfrm>
          <a:prstGeom prst="rect">
            <a:avLst/>
          </a:prstGeom>
          <a:solidFill>
            <a:srgbClr val="DEE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00D5E159-AD51-4C5F-A918-5A21D6D69AB5}"/>
              </a:ext>
            </a:extLst>
          </p:cNvPr>
          <p:cNvSpPr/>
          <p:nvPr/>
        </p:nvSpPr>
        <p:spPr>
          <a:xfrm>
            <a:off x="6966531" y="2686050"/>
            <a:ext cx="914400" cy="228600"/>
          </a:xfrm>
          <a:prstGeom prst="rect">
            <a:avLst/>
          </a:prstGeom>
          <a:solidFill>
            <a:srgbClr val="DEE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CE2DD793-BA59-4AF2-9F20-6EC8DB6AC95F}"/>
              </a:ext>
            </a:extLst>
          </p:cNvPr>
          <p:cNvSpPr/>
          <p:nvPr/>
        </p:nvSpPr>
        <p:spPr>
          <a:xfrm>
            <a:off x="7010400" y="4144286"/>
            <a:ext cx="914400" cy="228600"/>
          </a:xfrm>
          <a:prstGeom prst="rect">
            <a:avLst/>
          </a:prstGeom>
          <a:solidFill>
            <a:srgbClr val="DEE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4DA5813F-0261-4B85-99D1-9B7D12B27BDF}"/>
              </a:ext>
            </a:extLst>
          </p:cNvPr>
          <p:cNvSpPr/>
          <p:nvPr/>
        </p:nvSpPr>
        <p:spPr>
          <a:xfrm>
            <a:off x="6705600" y="3419844"/>
            <a:ext cx="1524000" cy="228600"/>
          </a:xfrm>
          <a:prstGeom prst="rect">
            <a:avLst/>
          </a:prstGeom>
          <a:solidFill>
            <a:srgbClr val="DEE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 dirty="0"/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0D8F5C37-48AD-46F8-BEA3-9032B28FEE85}"/>
              </a:ext>
            </a:extLst>
          </p:cNvPr>
          <p:cNvSpPr/>
          <p:nvPr/>
        </p:nvSpPr>
        <p:spPr>
          <a:xfrm>
            <a:off x="6966531" y="2338056"/>
            <a:ext cx="914400" cy="228600"/>
          </a:xfrm>
          <a:prstGeom prst="rect">
            <a:avLst/>
          </a:prstGeom>
          <a:solidFill>
            <a:srgbClr val="EFF3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EC1394FD-922B-411A-8E9D-59197426CF52}"/>
              </a:ext>
            </a:extLst>
          </p:cNvPr>
          <p:cNvSpPr/>
          <p:nvPr/>
        </p:nvSpPr>
        <p:spPr>
          <a:xfrm>
            <a:off x="6934200" y="3084776"/>
            <a:ext cx="914400" cy="228600"/>
          </a:xfrm>
          <a:prstGeom prst="rect">
            <a:avLst/>
          </a:prstGeom>
          <a:solidFill>
            <a:srgbClr val="EFF3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BA8967B1-BD6A-4B9D-BD1B-01CF5FD955AD}"/>
              </a:ext>
            </a:extLst>
          </p:cNvPr>
          <p:cNvSpPr/>
          <p:nvPr/>
        </p:nvSpPr>
        <p:spPr>
          <a:xfrm>
            <a:off x="7010400" y="3806190"/>
            <a:ext cx="914400" cy="228600"/>
          </a:xfrm>
          <a:prstGeom prst="rect">
            <a:avLst/>
          </a:prstGeom>
          <a:solidFill>
            <a:srgbClr val="EFF3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6" name="TextBox 25"/>
          <p:cNvSpPr txBox="1"/>
          <p:nvPr/>
        </p:nvSpPr>
        <p:spPr>
          <a:xfrm>
            <a:off x="457200" y="4617481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56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394620"/>
              </p:ext>
            </p:extLst>
          </p:nvPr>
        </p:nvGraphicFramePr>
        <p:xfrm>
          <a:off x="457200" y="895350"/>
          <a:ext cx="8305800" cy="3200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68600"/>
                <a:gridCol w="2768600"/>
                <a:gridCol w="2768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ЕКАВСКИ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„ИЈЕ“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„ЈЕ“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sr-Cyrl-BA" sz="2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28E3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1A86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3B684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sr-Cyrl-BA" sz="2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промена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28E3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1A86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A3B684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sr-Cyrl-BA" sz="2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оцена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28E3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1A86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3B684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sr-Cyrl-BA" sz="2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решење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28E3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1A86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3B684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sr-Cyrl-BA" sz="2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тесан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28E3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1A86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3B684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43300" y="142875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дијете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3200" y="142875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дјечији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43300" y="196215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промијенити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53200" y="1962149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промјена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95700" y="2497048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оцијенити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6500" y="2480413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оцјена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19500" y="3065566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ријешити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86500" y="3050398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рјешење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43300" y="3600464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тијесан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65096" y="3600464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тјешњи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440055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33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6195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3774" y="1200150"/>
            <a:ext cx="792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Стави знак 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✓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испред ријечи која је тачно написана: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19075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свијет                                млијекара</a:t>
            </a:r>
          </a:p>
          <a:p>
            <a:r>
              <a:rPr lang="sr-Cyrl-B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вјездица                          тијело</a:t>
            </a:r>
          </a:p>
          <a:p>
            <a:r>
              <a:rPr lang="sr-Cyrl-B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љ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ето			       стрјела</a:t>
            </a:r>
            <a:endParaRPr lang="sr-Cyrl-B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смјех                                  човјек </a:t>
            </a: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рјеч</a:t>
            </a:r>
            <a:r>
              <a:rPr lang="sr-Cyrl-B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r-Cyrl-BA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сјено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40055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86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278</Words>
  <Application>Microsoft Office PowerPoint</Application>
  <PresentationFormat>On-screen Show (16:9)</PresentationFormat>
  <Paragraphs>136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ПИСАЊЕ „ИЈЕ“ И „ЈЕ“ У РИЈЕЧИМА</vt:lpstr>
      <vt:lpstr> </vt:lpstr>
      <vt:lpstr>PowerPoint Presentation</vt:lpstr>
      <vt:lpstr>PowerPoint Presentation</vt:lpstr>
      <vt:lpstr>PowerPoint Presentation</vt:lpstr>
      <vt:lpstr>PowerPoint Presentation</vt:lpstr>
      <vt:lpstr>„ДЕЦА СУ УКРАС СВЕТА“                                            Љ. Ршумовић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ГРАМАТИКА</dc:title>
  <dc:creator>darija</dc:creator>
  <cp:lastModifiedBy>marina_uciteljica@yahoo.com</cp:lastModifiedBy>
  <cp:revision>76</cp:revision>
  <dcterms:created xsi:type="dcterms:W3CDTF">2020-04-12T19:14:18Z</dcterms:created>
  <dcterms:modified xsi:type="dcterms:W3CDTF">2020-04-26T07:55:32Z</dcterms:modified>
</cp:coreProperties>
</file>