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59" r:id="rId6"/>
    <p:sldId id="262" r:id="rId7"/>
    <p:sldId id="264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4AA0407D-0D5B-45CB-A99F-76281D13A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FA390847-2AD2-478B-9C0C-FAC20AFB1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A5525E64-5151-4F73-8FBA-52EA2C49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29.4.2020.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2CC613BB-1B18-44D9-85B2-2462FD4CD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A73277BF-B21D-40BD-9709-E141D279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2684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97E81E5A-B52B-4C80-B85F-5D7AD30B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="" xmlns:a16="http://schemas.microsoft.com/office/drawing/2014/main" id="{966F0385-3C73-40FC-A14C-3CF6BDCB7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3F59B833-BE33-48B0-9C40-FB1A6973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29.4.2020.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E5B1B85A-897D-4551-958F-FD28310F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C1FBF790-5DA2-4B04-B7E8-30BFE272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1714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>
            <a:extLst>
              <a:ext uri="{FF2B5EF4-FFF2-40B4-BE49-F238E27FC236}">
                <a16:creationId xmlns="" xmlns:a16="http://schemas.microsoft.com/office/drawing/2014/main" id="{338E5FE1-D502-41C6-8B8D-9AA7EA660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="" xmlns:a16="http://schemas.microsoft.com/office/drawing/2014/main" id="{B0EB1B9B-777D-4E93-AA22-AD4CFA51E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D59BDBAE-7A3D-4201-B6D1-3AF42E916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29.4.2020.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14A33D97-54A1-47AD-9791-2F1744803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A07C7FE0-A918-481D-9789-A222E6AC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84176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2C0A8F5-5268-4D51-A9AD-8A5267278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1970F745-946E-4856-B175-D12ED855D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9C3B8CE5-1611-4A5D-9279-FB655715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29.4.2020.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D7B6E38F-DBF7-4AA6-8D9F-AB2A2C6F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84FC7266-5C54-4446-AFA2-97E0A208E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13866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7E3C729-0695-48D5-8FBB-0A87A87E5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tekst 2">
            <a:extLst>
              <a:ext uri="{FF2B5EF4-FFF2-40B4-BE49-F238E27FC236}">
                <a16:creationId xmlns="" xmlns:a16="http://schemas.microsoft.com/office/drawing/2014/main" id="{0206F125-9ACC-4877-80A2-4742C421B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1FCAD00D-5401-4B37-B7F5-66348E7CE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29.4.2020.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CABD16DB-1539-4F14-A986-3A1C3D702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C2D1637B-3901-4516-B5EF-7B6DA13C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6156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339CB2A-FE33-4E35-BC5E-D905A1733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C8CCE734-F24B-4DCD-A420-935287866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sadržaj 3">
            <a:extLst>
              <a:ext uri="{FF2B5EF4-FFF2-40B4-BE49-F238E27FC236}">
                <a16:creationId xmlns="" xmlns:a16="http://schemas.microsoft.com/office/drawing/2014/main" id="{6B104D4C-F09B-4770-B37B-5B809A08A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5" name="Čuvar mesta za datum 4">
            <a:extLst>
              <a:ext uri="{FF2B5EF4-FFF2-40B4-BE49-F238E27FC236}">
                <a16:creationId xmlns="" xmlns:a16="http://schemas.microsoft.com/office/drawing/2014/main" id="{7C804E85-6262-4128-B298-5BDAE0AC4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29.4.2020.</a:t>
            </a:fld>
            <a:endParaRPr lang="sr-Cyrl-BA"/>
          </a:p>
        </p:txBody>
      </p:sp>
      <p:sp>
        <p:nvSpPr>
          <p:cNvPr id="6" name="Čuvar mesta za podnožje 5">
            <a:extLst>
              <a:ext uri="{FF2B5EF4-FFF2-40B4-BE49-F238E27FC236}">
                <a16:creationId xmlns="" xmlns:a16="http://schemas.microsoft.com/office/drawing/2014/main" id="{681BC037-C8CA-42BF-9AF8-0E67CA9F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="" xmlns:a16="http://schemas.microsoft.com/office/drawing/2014/main" id="{4328E153-59DE-4A04-A7B7-1C5C2FE29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14328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37E1DF4-1B78-422D-B204-96FEAAEAD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tekst 2">
            <a:extLst>
              <a:ext uri="{FF2B5EF4-FFF2-40B4-BE49-F238E27FC236}">
                <a16:creationId xmlns="" xmlns:a16="http://schemas.microsoft.com/office/drawing/2014/main" id="{4E4B34E1-5E14-4ED7-A11F-98FB1B929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="" xmlns:a16="http://schemas.microsoft.com/office/drawing/2014/main" id="{D110E24C-315A-4D4E-99E9-A3142A7E0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5" name="Čuvar mesta za tekst 4">
            <a:extLst>
              <a:ext uri="{FF2B5EF4-FFF2-40B4-BE49-F238E27FC236}">
                <a16:creationId xmlns="" xmlns:a16="http://schemas.microsoft.com/office/drawing/2014/main" id="{75CC8311-D939-4CB6-A331-BD6537ABA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Čuvar mesta za sadržaj 5">
            <a:extLst>
              <a:ext uri="{FF2B5EF4-FFF2-40B4-BE49-F238E27FC236}">
                <a16:creationId xmlns="" xmlns:a16="http://schemas.microsoft.com/office/drawing/2014/main" id="{309A4700-93B3-4508-9C44-209CF239C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7" name="Čuvar mesta za datum 6">
            <a:extLst>
              <a:ext uri="{FF2B5EF4-FFF2-40B4-BE49-F238E27FC236}">
                <a16:creationId xmlns="" xmlns:a16="http://schemas.microsoft.com/office/drawing/2014/main" id="{4CD10A7E-BFA0-49DF-82AA-8614971BC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29.4.2020.</a:t>
            </a:fld>
            <a:endParaRPr lang="sr-Cyrl-BA"/>
          </a:p>
        </p:txBody>
      </p:sp>
      <p:sp>
        <p:nvSpPr>
          <p:cNvPr id="8" name="Čuvar mesta za podnožje 7">
            <a:extLst>
              <a:ext uri="{FF2B5EF4-FFF2-40B4-BE49-F238E27FC236}">
                <a16:creationId xmlns="" xmlns:a16="http://schemas.microsoft.com/office/drawing/2014/main" id="{87592DDE-2BF1-40A0-877D-C66D825C8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Čuvar mesta za broj slajda 8">
            <a:extLst>
              <a:ext uri="{FF2B5EF4-FFF2-40B4-BE49-F238E27FC236}">
                <a16:creationId xmlns="" xmlns:a16="http://schemas.microsoft.com/office/drawing/2014/main" id="{73784763-CBA7-415C-9DAD-531F5A1FA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69861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B58D1BC-D689-4AA2-8EF6-94490327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datum 2">
            <a:extLst>
              <a:ext uri="{FF2B5EF4-FFF2-40B4-BE49-F238E27FC236}">
                <a16:creationId xmlns="" xmlns:a16="http://schemas.microsoft.com/office/drawing/2014/main" id="{6B8D4F4A-69BA-41C1-9FFC-7415D21BF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29.4.2020.</a:t>
            </a:fld>
            <a:endParaRPr lang="sr-Cyrl-BA"/>
          </a:p>
        </p:txBody>
      </p:sp>
      <p:sp>
        <p:nvSpPr>
          <p:cNvPr id="4" name="Čuvar mesta za podnožje 3">
            <a:extLst>
              <a:ext uri="{FF2B5EF4-FFF2-40B4-BE49-F238E27FC236}">
                <a16:creationId xmlns="" xmlns:a16="http://schemas.microsoft.com/office/drawing/2014/main" id="{59C2515F-D14D-4919-9D44-FDF1AAB4A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Čuvar mesta za broj slajda 4">
            <a:extLst>
              <a:ext uri="{FF2B5EF4-FFF2-40B4-BE49-F238E27FC236}">
                <a16:creationId xmlns="" xmlns:a16="http://schemas.microsoft.com/office/drawing/2014/main" id="{8AC4426F-7B5A-45E4-AC36-0AB41FC7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13278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>
            <a:extLst>
              <a:ext uri="{FF2B5EF4-FFF2-40B4-BE49-F238E27FC236}">
                <a16:creationId xmlns="" xmlns:a16="http://schemas.microsoft.com/office/drawing/2014/main" id="{6946358E-32AC-41AC-9C0E-BA896F027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29.4.2020.</a:t>
            </a:fld>
            <a:endParaRPr lang="sr-Cyrl-BA"/>
          </a:p>
        </p:txBody>
      </p:sp>
      <p:sp>
        <p:nvSpPr>
          <p:cNvPr id="3" name="Čuvar mesta za podnožje 2">
            <a:extLst>
              <a:ext uri="{FF2B5EF4-FFF2-40B4-BE49-F238E27FC236}">
                <a16:creationId xmlns="" xmlns:a16="http://schemas.microsoft.com/office/drawing/2014/main" id="{C29B151B-23FE-4718-9144-32FA96106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Čuvar mesta za broj slajda 3">
            <a:extLst>
              <a:ext uri="{FF2B5EF4-FFF2-40B4-BE49-F238E27FC236}">
                <a16:creationId xmlns="" xmlns:a16="http://schemas.microsoft.com/office/drawing/2014/main" id="{0D0033FF-905D-476B-826E-CFB8ACEB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07312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C70590C-E5DF-479F-BEC6-A02E172B2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07C0650D-3E4D-4844-A372-A30D582F3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tekst 3">
            <a:extLst>
              <a:ext uri="{FF2B5EF4-FFF2-40B4-BE49-F238E27FC236}">
                <a16:creationId xmlns="" xmlns:a16="http://schemas.microsoft.com/office/drawing/2014/main" id="{51239F13-9896-4892-8ACA-999320539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="" xmlns:a16="http://schemas.microsoft.com/office/drawing/2014/main" id="{6C728819-1957-4E7B-810C-DB1A14D0F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29.4.2020.</a:t>
            </a:fld>
            <a:endParaRPr lang="sr-Cyrl-BA"/>
          </a:p>
        </p:txBody>
      </p:sp>
      <p:sp>
        <p:nvSpPr>
          <p:cNvPr id="6" name="Čuvar mesta za podnožje 5">
            <a:extLst>
              <a:ext uri="{FF2B5EF4-FFF2-40B4-BE49-F238E27FC236}">
                <a16:creationId xmlns="" xmlns:a16="http://schemas.microsoft.com/office/drawing/2014/main" id="{AE4B2B9C-1717-41B3-9A3F-57E9E4ACD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="" xmlns:a16="http://schemas.microsoft.com/office/drawing/2014/main" id="{B2617D50-4D5E-4E60-A3B2-D9FC0B17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61138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F72851BF-139E-466A-9BE8-E6792E96E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sliku 2">
            <a:extLst>
              <a:ext uri="{FF2B5EF4-FFF2-40B4-BE49-F238E27FC236}">
                <a16:creationId xmlns="" xmlns:a16="http://schemas.microsoft.com/office/drawing/2014/main" id="{2D59DBF7-B56F-4D4A-860E-34EA6419B5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Čuvar mesta za tekst 3">
            <a:extLst>
              <a:ext uri="{FF2B5EF4-FFF2-40B4-BE49-F238E27FC236}">
                <a16:creationId xmlns="" xmlns:a16="http://schemas.microsoft.com/office/drawing/2014/main" id="{7AFC6812-C940-49C4-A944-D7595529B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="" xmlns:a16="http://schemas.microsoft.com/office/drawing/2014/main" id="{B0BFD160-1FB1-4AC0-9AA9-0C95690D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29.4.2020.</a:t>
            </a:fld>
            <a:endParaRPr lang="sr-Cyrl-BA"/>
          </a:p>
        </p:txBody>
      </p:sp>
      <p:sp>
        <p:nvSpPr>
          <p:cNvPr id="6" name="Čuvar mesta za podnožje 5">
            <a:extLst>
              <a:ext uri="{FF2B5EF4-FFF2-40B4-BE49-F238E27FC236}">
                <a16:creationId xmlns="" xmlns:a16="http://schemas.microsoft.com/office/drawing/2014/main" id="{5988A670-EAAD-4120-A0A9-9256E5F39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="" xmlns:a16="http://schemas.microsoft.com/office/drawing/2014/main" id="{97E0053D-0D1E-4E1D-874F-74978A9DF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55804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>
            <a:extLst>
              <a:ext uri="{FF2B5EF4-FFF2-40B4-BE49-F238E27FC236}">
                <a16:creationId xmlns="" xmlns:a16="http://schemas.microsoft.com/office/drawing/2014/main" id="{39AAA04D-5A92-4FE8-95D3-C0BBFA8AE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tekst 2">
            <a:extLst>
              <a:ext uri="{FF2B5EF4-FFF2-40B4-BE49-F238E27FC236}">
                <a16:creationId xmlns="" xmlns:a16="http://schemas.microsoft.com/office/drawing/2014/main" id="{0B96FD54-A126-4CB7-85F7-80A6FA9FB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="" xmlns:a16="http://schemas.microsoft.com/office/drawing/2014/main" id="{347466D0-5C7B-434D-AC15-61E17848A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D7065-C717-450A-B588-4376EE5DC152}" type="datetimeFigureOut">
              <a:rPr lang="sr-Cyrl-BA" smtClean="0"/>
              <a:t>29.4.2020.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="" xmlns:a16="http://schemas.microsoft.com/office/drawing/2014/main" id="{5E6C8828-D1C9-4A54-AB11-257679530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="" xmlns:a16="http://schemas.microsoft.com/office/drawing/2014/main" id="{7D78987E-514F-46E8-B163-328C6119B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06373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59C22B7-B9A4-4895-B1EC-25200173D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857" y="798286"/>
            <a:ext cx="8955314" cy="1376362"/>
          </a:xfrm>
        </p:spPr>
        <p:txBody>
          <a:bodyPr>
            <a:normAutofit/>
          </a:bodyPr>
          <a:lstStyle/>
          <a:p>
            <a:r>
              <a:rPr lang="sr-Cyrl-BA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  <a:br>
              <a:rPr lang="sr-Cyrl-BA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D4A01A4B-0C26-4FC5-8896-A744A973A4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ПИСАЊЕ </a:t>
            </a:r>
            <a:r>
              <a:rPr lang="sr-Cyrl-BA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ИМЕНА НАРОДА И ПРАЗНИКА</a:t>
            </a:r>
          </a:p>
        </p:txBody>
      </p:sp>
    </p:spTree>
    <p:extLst>
      <p:ext uri="{BB962C8B-B14F-4D97-AF65-F5344CB8AC3E}">
        <p14:creationId xmlns:p14="http://schemas.microsoft.com/office/powerpoint/2010/main" val="227032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7284AEE8-D541-4131-8052-4EF398CF0564}"/>
              </a:ext>
            </a:extLst>
          </p:cNvPr>
          <p:cNvSpPr txBox="1"/>
          <p:nvPr/>
        </p:nvSpPr>
        <p:spPr>
          <a:xfrm>
            <a:off x="928914" y="957943"/>
            <a:ext cx="102325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Републици Српској живе </a:t>
            </a:r>
            <a:r>
              <a:rPr lang="sr-Cyrl-BA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Срби, Хрвати, Бошњаци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националне мањине: </a:t>
            </a:r>
            <a:r>
              <a:rPr lang="sr-Cyrl-BA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Украјинци, Роми, Јевреји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други.</a:t>
            </a:r>
          </a:p>
          <a:p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прослављају празнике: </a:t>
            </a:r>
            <a:r>
              <a:rPr lang="sr-Cyrl-BA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Божић, Васкрс, Бајрам, Ђурђевдан</a:t>
            </a:r>
            <a:r>
              <a:rPr lang="sr-Cyrl-BA" sz="32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BA" sz="32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Славе се и међународни празници: </a:t>
            </a:r>
            <a:r>
              <a:rPr lang="sr-Cyrl-BA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 година, Дан жена, Први мај</a:t>
            </a:r>
            <a:r>
              <a:rPr lang="sr-Cyrl-BA" sz="32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BA" sz="32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9929" y="6239435"/>
            <a:ext cx="2594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39521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7284AEE8-D541-4131-8052-4EF398CF0564}"/>
              </a:ext>
            </a:extLst>
          </p:cNvPr>
          <p:cNvSpPr txBox="1"/>
          <p:nvPr/>
        </p:nvSpPr>
        <p:spPr>
          <a:xfrm>
            <a:off x="928914" y="957943"/>
            <a:ext cx="102325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2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Народи: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Срби, Хрвати, Бошњаци, Украјинци, Роми, Јевреји</a:t>
            </a:r>
            <a:r>
              <a:rPr lang="sr-Cyrl-BA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Имена народа и њихових припадника пишу се великим почетним словом.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r-Cyrl-BA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Јапану живе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</a:t>
            </a:r>
            <a:r>
              <a:rPr lang="sr-Cyrl-BA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Црној Гори живе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Ф</a:t>
            </a:r>
            <a:r>
              <a:rPr lang="sr-Cyrl-BA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ранцуској</a:t>
            </a:r>
            <a:r>
              <a:rPr lang="sr-Cyrl-BA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живе </a:t>
            </a:r>
            <a:endParaRPr kumimoji="0" lang="sr-Cyrl-BA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Pravougaonik 1">
            <a:extLst>
              <a:ext uri="{FF2B5EF4-FFF2-40B4-BE49-F238E27FC236}">
                <a16:creationId xmlns="" xmlns:a16="http://schemas.microsoft.com/office/drawing/2014/main" id="{2F6FFB9F-62C3-4F5D-A4B1-BAFAFE1F5C65}"/>
              </a:ext>
            </a:extLst>
          </p:cNvPr>
          <p:cNvSpPr/>
          <p:nvPr/>
        </p:nvSpPr>
        <p:spPr>
          <a:xfrm>
            <a:off x="4333460" y="4015408"/>
            <a:ext cx="22263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Јапанци.</a:t>
            </a:r>
          </a:p>
        </p:txBody>
      </p:sp>
      <p:sp>
        <p:nvSpPr>
          <p:cNvPr id="3" name="Pravougaonik 2">
            <a:extLst>
              <a:ext uri="{FF2B5EF4-FFF2-40B4-BE49-F238E27FC236}">
                <a16:creationId xmlns="" xmlns:a16="http://schemas.microsoft.com/office/drawing/2014/main" id="{4CF88CA5-B36F-47DE-9BF8-DE2920B73A3B}"/>
              </a:ext>
            </a:extLst>
          </p:cNvPr>
          <p:cNvSpPr/>
          <p:nvPr/>
        </p:nvSpPr>
        <p:spPr>
          <a:xfrm>
            <a:off x="4982817" y="4437406"/>
            <a:ext cx="2875722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Црногорци.</a:t>
            </a:r>
          </a:p>
        </p:txBody>
      </p:sp>
      <p:sp>
        <p:nvSpPr>
          <p:cNvPr id="5" name="Pravougaonik 4">
            <a:extLst>
              <a:ext uri="{FF2B5EF4-FFF2-40B4-BE49-F238E27FC236}">
                <a16:creationId xmlns="" xmlns:a16="http://schemas.microsoft.com/office/drawing/2014/main" id="{7BE33E2D-E555-4617-9D7D-EC0249314A65}"/>
              </a:ext>
            </a:extLst>
          </p:cNvPr>
          <p:cNvSpPr/>
          <p:nvPr/>
        </p:nvSpPr>
        <p:spPr>
          <a:xfrm>
            <a:off x="4982816" y="4946992"/>
            <a:ext cx="2875721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9929" y="6239435"/>
            <a:ext cx="2594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65975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7284AEE8-D541-4131-8052-4EF398CF0564}"/>
              </a:ext>
            </a:extLst>
          </p:cNvPr>
          <p:cNvSpPr txBox="1"/>
          <p:nvPr/>
        </p:nvSpPr>
        <p:spPr>
          <a:xfrm>
            <a:off x="928914" y="957943"/>
            <a:ext cx="1023257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2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Празници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kumimoji="0" lang="sr-Cyrl-BA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Божић, Васкрс, Бајрам, Нова година, Дан жена, Први мај;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Имена празника</a:t>
            </a:r>
            <a:r>
              <a:rPr kumimoji="0" lang="sr-Cyrl-BA" sz="3200" b="0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пишу се великим почетним словом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Ако у имену празника има</a:t>
            </a:r>
            <a:r>
              <a:rPr kumimoji="0" lang="sr-Cyrl-BA" sz="3200" b="0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више ријечи, само прва ријеч се пише </a:t>
            </a:r>
            <a:r>
              <a:rPr kumimoji="0" lang="sr-Cyrl-BA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великим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a </a:t>
            </a:r>
            <a:r>
              <a:rPr kumimoji="0" lang="sr-Cyrl-RS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остале малим словом</a:t>
            </a:r>
            <a:r>
              <a:rPr kumimoji="0" lang="sr-Cyrl-BA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BA" sz="3200" b="0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(осим ако </a:t>
            </a:r>
            <a:r>
              <a:rPr kumimoji="0" lang="sr-Cyrl-BA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је </a:t>
            </a:r>
            <a:r>
              <a:rPr kumimoji="0" lang="sr-Cyrl-BA" sz="3200" b="0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властита именица).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3200" baseline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r-Cyrl-BA" sz="3200" noProof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јануару славимо </a:t>
            </a:r>
            <a:r>
              <a:rPr lang="sr-Cyrl-BA" sz="3200" b="1" noProof="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BA" sz="3200" noProof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 </a:t>
            </a:r>
            <a:r>
              <a:rPr lang="sr-Cyrl-BA" sz="3200" b="1" noProof="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r-Cyrl-BA" sz="3200" noProof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епублике </a:t>
            </a:r>
            <a:r>
              <a:rPr lang="sr-Cyrl-BA" sz="3200" b="1" noProof="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3200" noProof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рпске.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Деветог</a:t>
            </a:r>
            <a:r>
              <a:rPr lang="sr-Cyrl-BA" sz="3200" noProof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noProof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маја славимо </a:t>
            </a:r>
            <a:r>
              <a:rPr lang="sr-Cyrl-BA" sz="3200" b="1" noProof="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BA" sz="3200" noProof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 побједе над фашизмом.</a:t>
            </a:r>
            <a:endParaRPr kumimoji="0" lang="sr-Cyrl-BA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9929" y="6239435"/>
            <a:ext cx="2594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327685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="" xmlns:a16="http://schemas.microsoft.com/office/drawing/2014/main" id="{A0CA0C3C-7DE2-4FE5-9E32-3FE108D769F4}"/>
              </a:ext>
            </a:extLst>
          </p:cNvPr>
          <p:cNvSpPr txBox="1"/>
          <p:nvPr/>
        </p:nvSpPr>
        <p:spPr>
          <a:xfrm>
            <a:off x="874643" y="940905"/>
            <a:ext cx="95945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Попуни табелу именима држава, народа и припадника народа.</a:t>
            </a:r>
          </a:p>
        </p:txBody>
      </p:sp>
      <p:graphicFrame>
        <p:nvGraphicFramePr>
          <p:cNvPr id="3" name="Tabela 3">
            <a:extLst>
              <a:ext uri="{FF2B5EF4-FFF2-40B4-BE49-F238E27FC236}">
                <a16:creationId xmlns="" xmlns:a16="http://schemas.microsoft.com/office/drawing/2014/main" id="{6CF4541D-E6AB-47AE-BB9E-604CC1DD8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420854"/>
              </p:ext>
            </p:extLst>
          </p:nvPr>
        </p:nvGraphicFramePr>
        <p:xfrm>
          <a:off x="1422399" y="3428999"/>
          <a:ext cx="8689008" cy="2400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2252">
                  <a:extLst>
                    <a:ext uri="{9D8B030D-6E8A-4147-A177-3AD203B41FA5}">
                      <a16:colId xmlns="" xmlns:a16="http://schemas.microsoft.com/office/drawing/2014/main" val="1223981740"/>
                    </a:ext>
                  </a:extLst>
                </a:gridCol>
                <a:gridCol w="2172252">
                  <a:extLst>
                    <a:ext uri="{9D8B030D-6E8A-4147-A177-3AD203B41FA5}">
                      <a16:colId xmlns="" xmlns:a16="http://schemas.microsoft.com/office/drawing/2014/main" val="3652026916"/>
                    </a:ext>
                  </a:extLst>
                </a:gridCol>
                <a:gridCol w="2172252">
                  <a:extLst>
                    <a:ext uri="{9D8B030D-6E8A-4147-A177-3AD203B41FA5}">
                      <a16:colId xmlns="" xmlns:a16="http://schemas.microsoft.com/office/drawing/2014/main" val="3463536352"/>
                    </a:ext>
                  </a:extLst>
                </a:gridCol>
                <a:gridCol w="2172252">
                  <a:extLst>
                    <a:ext uri="{9D8B030D-6E8A-4147-A177-3AD203B41FA5}">
                      <a16:colId xmlns="" xmlns:a16="http://schemas.microsoft.com/office/drawing/2014/main" val="195744477"/>
                    </a:ext>
                  </a:extLst>
                </a:gridCol>
              </a:tblGrid>
              <a:tr h="533401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ДРЖАВА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МУШКАРАЦ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08737721"/>
                  </a:ext>
                </a:extLst>
              </a:tr>
              <a:tr h="466682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85186163"/>
                  </a:ext>
                </a:extLst>
              </a:tr>
              <a:tr h="466682">
                <a:tc>
                  <a:txBody>
                    <a:bodyPr/>
                    <a:lstStyle/>
                    <a:p>
                      <a:pPr algn="ctr"/>
                      <a:endParaRPr lang="sr-Cyrl-BA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Мађари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6488929"/>
                  </a:ext>
                </a:extLst>
              </a:tr>
              <a:tr h="4666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sz="24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17507991"/>
                  </a:ext>
                </a:extLst>
              </a:tr>
              <a:tr h="466682">
                <a:tc>
                  <a:txBody>
                    <a:bodyPr/>
                    <a:lstStyle/>
                    <a:p>
                      <a:pPr algn="ctr"/>
                      <a:endParaRPr lang="sr-Cyrl-BA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BA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r-Cyrl-BA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Рускиња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859819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83606" y="3951734"/>
            <a:ext cx="1147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Кинези</a:t>
            </a:r>
            <a:endParaRPr lang="sr-Cyrl-B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9929" y="6239435"/>
            <a:ext cx="2594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35619" y="3965712"/>
            <a:ext cx="981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Кинез</a:t>
            </a:r>
            <a:endParaRPr lang="sr-Cyrl-B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77388" y="3965712"/>
            <a:ext cx="1673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Кинескиња</a:t>
            </a:r>
            <a:endParaRPr lang="sr-Cyrl-B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3254" y="4427377"/>
            <a:ext cx="1451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sr-Cyrl-B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Мађарска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09457" y="4413399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sr-Cyrl-B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Мађар</a:t>
            </a:r>
            <a:endParaRPr lang="sr-Cyrl-BA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63789" y="4413398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sr-Cyrl-B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Мађарица</a:t>
            </a:r>
            <a:endParaRPr lang="sr-Cyrl-BA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4940" y="4889042"/>
            <a:ext cx="1619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Француска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2038" y="4875063"/>
            <a:ext cx="1489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Французи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08110" y="4861084"/>
            <a:ext cx="2012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Францускиња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02430" y="5363090"/>
            <a:ext cx="1032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sr-Cyrl-BA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Русија</a:t>
            </a:r>
            <a:endParaRPr lang="sr-Cyrl-BA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51407" y="5336728"/>
            <a:ext cx="811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sr-Cyrl-BA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Руси</a:t>
            </a:r>
            <a:endParaRPr lang="sr-Cyrl-BA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32007" y="536309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sr-Cyrl-BA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</a:t>
            </a:r>
            <a:endParaRPr lang="sr-Cyrl-BA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69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="" xmlns:a16="http://schemas.microsoft.com/office/drawing/2014/main" id="{FA721367-D7FF-4B90-93F8-8DA0713D2919}"/>
              </a:ext>
            </a:extLst>
          </p:cNvPr>
          <p:cNvSpPr txBox="1"/>
          <p:nvPr/>
        </p:nvSpPr>
        <p:spPr>
          <a:xfrm>
            <a:off x="775252" y="407504"/>
            <a:ext cx="1064149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Правилно препиши сљедеће реченице:</a:t>
            </a:r>
          </a:p>
          <a:p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Сваког 5. јуна обиљежава се дан животне 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средине.</a:t>
            </a:r>
          </a:p>
          <a:p>
            <a:pPr lvl="0"/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Сваког 5. јуна обиљежава се </a:t>
            </a:r>
            <a:r>
              <a:rPr lang="sr-Cyrl-BA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BA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 животне средине.</a:t>
            </a:r>
            <a:endParaRPr lang="sr-Cyrl-BA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божић цијела наша породица буде на окупу.</a:t>
            </a:r>
          </a:p>
          <a:p>
            <a:r>
              <a:rPr lang="sr-Cyrl-BA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sr-Cyrl-BA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BA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ожић цијела наша породица буде на окупу.</a:t>
            </a: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Слава моје породице је свети 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никола.</a:t>
            </a:r>
          </a:p>
          <a:p>
            <a:r>
              <a:rPr lang="sr-Cyrl-BA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Слава </a:t>
            </a:r>
            <a:r>
              <a:rPr lang="sr-Cyrl-BA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моје породице је </a:t>
            </a:r>
            <a:r>
              <a:rPr lang="sr-Cyrl-BA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вети </a:t>
            </a:r>
            <a:r>
              <a:rPr lang="sr-Cyrl-BA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sr-Cyrl-BA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икола.</a:t>
            </a: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 из мог одјељења припремају приредбу за нову 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годину.</a:t>
            </a:r>
          </a:p>
          <a:p>
            <a:r>
              <a:rPr lang="sr-Cyrl-BA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 </a:t>
            </a:r>
            <a:r>
              <a:rPr lang="sr-Cyrl-BA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мог одјељења припремају приредбу за </a:t>
            </a:r>
            <a:r>
              <a:rPr lang="sr-Cyrl-BA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sr-Cyrl-BA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ову годину.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9929" y="6239435"/>
            <a:ext cx="2594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304544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="" xmlns:a16="http://schemas.microsoft.com/office/drawing/2014/main" id="{66EB71A4-79BC-42F3-B657-480E727E5F47}"/>
              </a:ext>
            </a:extLst>
          </p:cNvPr>
          <p:cNvSpPr txBox="1"/>
          <p:nvPr/>
        </p:nvSpPr>
        <p:spPr>
          <a:xfrm>
            <a:off x="1349829" y="1103086"/>
            <a:ext cx="921657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40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Задатак за самосталан рад: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32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уџбенику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„Српски 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језик и језичка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култура“ 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урадити задатке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</a:t>
            </a:r>
            <a:r>
              <a:rPr kumimoji="0" lang="sr-Cyrl-BA" sz="32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2.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стр.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76. </a:t>
            </a: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77.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9929" y="6239435"/>
            <a:ext cx="2594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СРПСКИ ЈЕЗИК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4777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Office">
  <a:themeElements>
    <a:clrScheme name="Zelena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331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1_Tema Office</vt:lpstr>
      <vt:lpstr>4. РАЗРЕД СРПСКИ ЈЕЗИК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РАЗРЕД СРПСКИ ЈЕЗИК</dc:title>
  <dc:creator>Nastavnik</dc:creator>
  <cp:lastModifiedBy>marina_uciteljica@yahoo.com</cp:lastModifiedBy>
  <cp:revision>19</cp:revision>
  <dcterms:created xsi:type="dcterms:W3CDTF">2020-04-27T18:38:54Z</dcterms:created>
  <dcterms:modified xsi:type="dcterms:W3CDTF">2020-04-29T07:16:15Z</dcterms:modified>
</cp:coreProperties>
</file>