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91" d="100"/>
          <a:sy n="91" d="100"/>
        </p:scale>
        <p:origin x="-102" y="-8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D115-A22F-4765-B595-A3D2BCAC551F}" type="datetimeFigureOut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27.4.2020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CBDD-01CA-4154-BAA5-2A09E9C3F747}" type="slidenum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71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D115-A22F-4765-B595-A3D2BCAC551F}" type="datetimeFigureOut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27.4.2020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CBDD-01CA-4154-BAA5-2A09E9C3F747}" type="slidenum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47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D115-A22F-4765-B595-A3D2BCAC551F}" type="datetimeFigureOut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27.4.2020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CBDD-01CA-4154-BAA5-2A09E9C3F747}" type="slidenum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15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D115-A22F-4765-B595-A3D2BCAC551F}" type="datetimeFigureOut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27.4.2020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CBDD-01CA-4154-BAA5-2A09E9C3F747}" type="slidenum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80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D115-A22F-4765-B595-A3D2BCAC551F}" type="datetimeFigureOut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27.4.2020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CBDD-01CA-4154-BAA5-2A09E9C3F747}" type="slidenum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80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D115-A22F-4765-B595-A3D2BCAC551F}" type="datetimeFigureOut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27.4.2020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CBDD-01CA-4154-BAA5-2A09E9C3F747}" type="slidenum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66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D115-A22F-4765-B595-A3D2BCAC551F}" type="datetimeFigureOut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27.4.2020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CBDD-01CA-4154-BAA5-2A09E9C3F747}" type="slidenum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8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D115-A22F-4765-B595-A3D2BCAC551F}" type="datetimeFigureOut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27.4.2020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CBDD-01CA-4154-BAA5-2A09E9C3F747}" type="slidenum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92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D115-A22F-4765-B595-A3D2BCAC551F}" type="datetimeFigureOut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27.4.2020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CBDD-01CA-4154-BAA5-2A09E9C3F747}" type="slidenum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63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D115-A22F-4765-B595-A3D2BCAC551F}" type="datetimeFigureOut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27.4.2020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CBDD-01CA-4154-BAA5-2A09E9C3F747}" type="slidenum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4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D115-A22F-4765-B595-A3D2BCAC551F}" type="datetimeFigureOut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27.4.2020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CBDD-01CA-4154-BAA5-2A09E9C3F747}" type="slidenum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67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D115-A22F-4765-B595-A3D2BCAC551F}" type="datetimeFigureOut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27.4.2020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CBDD-01CA-4154-BAA5-2A09E9C3F747}" type="slidenum">
              <a:rPr lang="sr-Latn-B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emf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jpe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14.jpeg"/><Relationship Id="rId21" Type="http://schemas.openxmlformats.org/officeDocument/2006/relationships/image" Target="../media/image44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image" Target="../media/image26.png"/><Relationship Id="rId16" Type="http://schemas.openxmlformats.org/officeDocument/2006/relationships/image" Target="../media/image39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19" Type="http://schemas.openxmlformats.org/officeDocument/2006/relationships/image" Target="../media/image42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3" Type="http://schemas.openxmlformats.org/officeDocument/2006/relationships/image" Target="../media/image46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14.jpeg"/><Relationship Id="rId15" Type="http://schemas.openxmlformats.org/officeDocument/2006/relationships/image" Target="../media/image57.png"/><Relationship Id="rId10" Type="http://schemas.openxmlformats.org/officeDocument/2006/relationships/image" Target="../media/image52.png"/><Relationship Id="rId4" Type="http://schemas.openxmlformats.org/officeDocument/2006/relationships/image" Target="../media/image47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139702"/>
            <a:ext cx="7772400" cy="1102519"/>
          </a:xfrm>
        </p:spPr>
        <p:txBody>
          <a:bodyPr>
            <a:noAutofit/>
          </a:bodyPr>
          <a:lstStyle/>
          <a:p>
            <a:r>
              <a:rPr lang="sr-Cyrl-BA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ЗАПРЕМИНА </a:t>
            </a:r>
            <a:r>
              <a:rPr lang="sr-Cyrl-BA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КУПЕ</a:t>
            </a:r>
            <a:br>
              <a:rPr lang="sr-Cyrl-BA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Latn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обрада</a:t>
            </a:r>
            <a:r>
              <a:rPr lang="sr-Latn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Cyrl-BA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Latn-BA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219822"/>
            <a:ext cx="6400800" cy="1512168"/>
          </a:xfrm>
        </p:spPr>
        <p:txBody>
          <a:bodyPr>
            <a:normAutofit/>
          </a:bodyPr>
          <a:lstStyle/>
          <a:p>
            <a:endParaRPr lang="sr-Latn-BA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разред</a:t>
            </a:r>
          </a:p>
          <a:p>
            <a:r>
              <a:rPr lang="sr-Cyrl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 мај 2020. године</a:t>
            </a:r>
            <a:endParaRPr lang="sr-Cyrl-B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33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ПОНОВИМО:</a:t>
            </a:r>
            <a:endParaRPr lang="sr-Latn-B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131591"/>
            <a:ext cx="2605314" cy="2304256"/>
          </a:xfrm>
          <a:prstGeom prst="rect">
            <a:avLst/>
          </a:prstGeom>
        </p:spPr>
      </p:pic>
      <p:pic>
        <p:nvPicPr>
          <p:cNvPr id="5" name="Google Shape;11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7984" y="1132130"/>
            <a:ext cx="3767337" cy="216024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99592" y="3683874"/>
                <a:ext cx="296634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400" b="1" i="1">
                          <a:solidFill>
                            <a:prstClr val="white"/>
                          </a:solidFill>
                          <a:latin typeface="Cambria Math"/>
                        </a:rPr>
                        <m:t>𝑷</m:t>
                      </m:r>
                      <m:r>
                        <a:rPr lang="sr-Latn-BA" sz="4400" b="1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r>
                        <a:rPr lang="sr-Latn-BA" sz="4400" b="1" i="1">
                          <a:solidFill>
                            <a:prstClr val="white"/>
                          </a:solidFill>
                          <a:latin typeface="Cambria Math"/>
                        </a:rPr>
                        <m:t>𝑩</m:t>
                      </m:r>
                      <m:r>
                        <a:rPr lang="sr-Latn-BA" sz="4400" b="1" i="1">
                          <a:solidFill>
                            <a:prstClr val="white"/>
                          </a:solidFill>
                          <a:latin typeface="Cambria Math"/>
                        </a:rPr>
                        <m:t>+</m:t>
                      </m:r>
                      <m:r>
                        <a:rPr lang="sr-Latn-BA" sz="4400" b="1" i="1">
                          <a:solidFill>
                            <a:prstClr val="white"/>
                          </a:solidFill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sr-Latn-BA" sz="44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683874"/>
                <a:ext cx="2966343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13828" y="3435846"/>
                <a:ext cx="2595647" cy="1461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𝑩</m:t>
                      </m:r>
                      <m:r>
                        <a:rPr lang="sr-Latn-BA" sz="4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  <m:sup>
                          <m: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r-Latn-BA" sz="4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sr-Latn-BA" sz="4400" b="1" i="1" dirty="0" smtClean="0">
                  <a:solidFill>
                    <a:schemeClr val="bg1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4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𝑴</m:t>
                      </m:r>
                      <m:r>
                        <a:rPr lang="sr-Latn-BA" sz="4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sr-Latn-BA" sz="4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𝒓</m:t>
                      </m:r>
                      <m:r>
                        <a:rPr lang="sr-Latn-BA" sz="4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sr-Latn-BA" sz="4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𝒔</m:t>
                      </m:r>
                    </m:oMath>
                  </m:oMathPara>
                </a14:m>
                <a:endParaRPr lang="sr-Latn-BA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828" y="3435846"/>
                <a:ext cx="2595647" cy="14618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/>
          <p:cNvSpPr txBox="1">
            <a:spLocks/>
          </p:cNvSpPr>
          <p:nvPr/>
        </p:nvSpPr>
        <p:spPr>
          <a:xfrm>
            <a:off x="467544" y="20132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ПОНОВИМО:</a:t>
            </a:r>
            <a:endParaRPr lang="sr-Latn-B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61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r-Cyrl-BA" b="1" i="1" dirty="0" smtClean="0">
                        <a:solidFill>
                          <a:schemeClr val="bg1"/>
                        </a:solidFill>
                        <a:latin typeface="Cambria Math"/>
                      </a:rPr>
                      <m:t>ЗАПРЕМИНА КУПЕ</m:t>
                    </m:r>
                  </m:oMath>
                </a14:m>
                <a:r>
                  <a:rPr lang="sr-Latn-BA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V</a:t>
                </a:r>
                <a:endParaRPr lang="sr-Latn-BA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9286" b="-28571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27784" y="3219822"/>
                <a:ext cx="3384376" cy="1359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sr-Latn-BA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Latn-BA" sz="4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BA" sz="4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sr-Latn-BA" sz="4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r-Latn-BA" sz="4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𝐻</m:t>
                          </m:r>
                        </m:num>
                        <m:den>
                          <m:r>
                            <a:rPr lang="sr-Latn-BA" sz="4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r-Latn-BA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219822"/>
                <a:ext cx="3384376" cy="13599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11479"/>
            <a:ext cx="317278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413" y="918245"/>
            <a:ext cx="1450853" cy="151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48" y="911479"/>
            <a:ext cx="125624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loud Callout 9"/>
              <p:cNvSpPr/>
              <p:nvPr/>
            </p:nvSpPr>
            <p:spPr>
              <a:xfrm rot="21011833">
                <a:off x="980495" y="3013195"/>
                <a:ext cx="1757034" cy="1101039"/>
              </a:xfrm>
              <a:prstGeom prst="cloudCallout">
                <a:avLst>
                  <a:gd name="adj1" fmla="val -18625"/>
                  <a:gd name="adj2" fmla="val -105004"/>
                </a:avLst>
              </a:prstGeom>
              <a:solidFill>
                <a:srgbClr val="92D05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/>
                        </a:rPr>
                        <m:t>𝑽</m:t>
                      </m:r>
                      <m:r>
                        <a:rPr lang="sr-Latn-BA" b="1" i="1" smtClean="0">
                          <a:latin typeface="Cambria Math"/>
                        </a:rPr>
                        <m:t>=</m:t>
                      </m:r>
                      <m:r>
                        <a:rPr lang="sr-Latn-BA" b="1" i="1" smtClean="0">
                          <a:latin typeface="Cambria Math"/>
                        </a:rPr>
                        <m:t>𝑩</m:t>
                      </m:r>
                      <m:r>
                        <a:rPr lang="sr-Latn-BA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r-Latn-BA" b="1" i="1" smtClean="0">
                          <a:latin typeface="Cambria Math"/>
                          <a:ea typeface="Cambria Math"/>
                        </a:rPr>
                        <m:t>𝑯</m:t>
                      </m:r>
                    </m:oMath>
                  </m:oMathPara>
                </a14:m>
                <a:endParaRPr lang="sr-Latn-BA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Cloud Callou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11833">
                <a:off x="980495" y="3013195"/>
                <a:ext cx="1757034" cy="1101039"/>
              </a:xfrm>
              <a:prstGeom prst="cloudCallout">
                <a:avLst>
                  <a:gd name="adj1" fmla="val -18625"/>
                  <a:gd name="adj2" fmla="val -105004"/>
                </a:avLst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57266" y="1350897"/>
                <a:ext cx="113511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sr-Latn-BA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𝒗</m:t>
                          </m:r>
                        </m:sub>
                      </m:sSub>
                      <m:r>
                        <a:rPr lang="sr-Latn-BA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r-Latn-BA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sr-Latn-BA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sr-Latn-BA" b="1" i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sr-Latn-BA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𝒗</m:t>
                          </m:r>
                        </m:sub>
                      </m:sSub>
                      <m:r>
                        <a:rPr lang="sr-Latn-BA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r-Latn-BA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sr-Latn-BA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sr-Latn-BA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266" y="1350897"/>
                <a:ext cx="1135118" cy="646331"/>
              </a:xfrm>
              <a:prstGeom prst="rect">
                <a:avLst/>
              </a:prstGeom>
              <a:blipFill rotWithShape="1">
                <a:blip r:embed="rId8"/>
                <a:stretch>
                  <a:fillRect b="-94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Google Shape;136;p17"/>
          <p:cNvSpPr txBox="1"/>
          <p:nvPr/>
        </p:nvSpPr>
        <p:spPr>
          <a:xfrm>
            <a:off x="3131840" y="3098446"/>
            <a:ext cx="2376263" cy="1504003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1663" y="3098445"/>
                <a:ext cx="20882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3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𝐵</m:t>
                      </m:r>
                      <m:r>
                        <a:rPr lang="sr-Latn-BA" sz="3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r-Latn-BA" sz="3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3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sr-Latn-BA" sz="3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36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3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1663" y="3098445"/>
                <a:ext cx="2088232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04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4" grpId="0"/>
      <p:bldP spid="20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6"/>
              <p:cNvSpPr>
                <a:spLocks noGrp="1"/>
              </p:cNvSpPr>
              <p:nvPr>
                <p:ph type="title"/>
              </p:nvPr>
            </p:nvSpPr>
            <p:spPr>
              <a:xfrm>
                <a:off x="611560" y="195486"/>
                <a:ext cx="8136904" cy="10626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sr-Cyrl-BA" sz="2800" u="sng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sr-Cyrl-BA" sz="2800" u="sng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sr-Cyrl-BA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Израчунај запремину купе којој је пречник базе </a:t>
                </a:r>
                <a14:m>
                  <m:oMath xmlns:m="http://schemas.openxmlformats.org/officeDocument/2006/math">
                    <m:r>
                      <a:rPr lang="sr-Cyrl-BA" sz="28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12</m:t>
                    </m:r>
                    <m:r>
                      <a:rPr lang="sr-Latn-BA" sz="28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𝑐𝑚</m:t>
                    </m:r>
                  </m:oMath>
                </a14:m>
                <a:r>
                  <a:rPr lang="sr-Latn-BA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Cyrl-BA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 висина 25</a:t>
                </a:r>
                <a14:m>
                  <m:oMath xmlns:m="http://schemas.openxmlformats.org/officeDocument/2006/math">
                    <m:r>
                      <a:rPr lang="sr-Latn-BA" sz="28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𝑐𝑚</m:t>
                    </m:r>
                  </m:oMath>
                </a14:m>
                <a:r>
                  <a:rPr lang="sr-Cyrl-BA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sr-Cyrl-BA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sr-Latn-BA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it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11560" y="195486"/>
                <a:ext cx="8136904" cy="1062672"/>
              </a:xfrm>
              <a:blipFill rotWithShape="1">
                <a:blip r:embed="rId2"/>
                <a:stretch>
                  <a:fillRect l="-1498" b="-1092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11560" y="1347615"/>
            <a:ext cx="1872208" cy="3600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r-Cyrl-BA" sz="34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Рјешење:</a:t>
            </a: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260" y="3751428"/>
            <a:ext cx="2288904" cy="504056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 descr="C:\Users\Korisnik\Desktop\nova sli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53" y="2931790"/>
            <a:ext cx="1656183" cy="181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56176" y="1030730"/>
                <a:ext cx="1511761" cy="783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𝐻</m:t>
                          </m:r>
                        </m:num>
                        <m:den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030730"/>
                <a:ext cx="1511761" cy="7837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84168" y="1799140"/>
                <a:ext cx="2004395" cy="793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36</m:t>
                          </m:r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 ∙25</m:t>
                          </m:r>
                        </m:num>
                        <m:den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1799140"/>
                <a:ext cx="2004395" cy="7936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56176" y="2639153"/>
                <a:ext cx="2236638" cy="833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900 </m:t>
                          </m:r>
                          <m:sSup>
                            <m:sSupPr>
                              <m:ctrlPr>
                                <a:rPr lang="sr-Latn-BA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r-Latn-BA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sr-Latn-BA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sr-Latn-BA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sr-Latn-BA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2639153"/>
                <a:ext cx="2236638" cy="83343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56176" y="3738341"/>
                <a:ext cx="21693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</a:rPr>
                        <m:t>=300</m:t>
                      </m:r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738341"/>
                <a:ext cx="2169312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1560" y="1679498"/>
                <a:ext cx="16026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𝑅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=12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679498"/>
                <a:ext cx="1602618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1560" y="2053952"/>
                <a:ext cx="16652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sr-Latn-BA" sz="2400" b="0" i="0" u="sng" smtClean="0">
                          <a:solidFill>
                            <a:schemeClr val="bg1"/>
                          </a:solidFill>
                          <a:latin typeface="Cambria Math"/>
                        </a:rPr>
                        <m:t>H</m:t>
                      </m:r>
                      <m:r>
                        <a:rPr lang="sr-Latn-BA" sz="2400" b="0" i="0" u="sng" smtClean="0">
                          <a:solidFill>
                            <a:schemeClr val="bg1"/>
                          </a:solidFill>
                          <a:latin typeface="Cambria Math"/>
                        </a:rPr>
                        <m:t>=25 </m:t>
                      </m:r>
                      <m:r>
                        <m:rPr>
                          <m:sty m:val="p"/>
                        </m:rPr>
                        <a:rPr lang="sr-Latn-BA" sz="2400" b="0" i="0" u="sng" smtClean="0">
                          <a:solidFill>
                            <a:schemeClr val="bg1"/>
                          </a:solidFill>
                          <a:latin typeface="Cambria Math"/>
                        </a:rPr>
                        <m:t>cm</m:t>
                      </m:r>
                    </m:oMath>
                  </m:oMathPara>
                </a14:m>
                <a:endParaRPr lang="sr-Latn-BA" sz="2400" u="sng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053952"/>
                <a:ext cx="1665264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1560" y="2408321"/>
                <a:ext cx="9002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408321"/>
                <a:ext cx="900246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82800" y="1267276"/>
                <a:ext cx="1662443" cy="1153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sr-Latn-BA" sz="24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sr-Latn-BA" sz="24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𝐻</m:t>
                          </m:r>
                        </m:num>
                        <m:den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sr-Latn-BA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sr-Latn-BA" sz="2400" b="0" i="1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sr-Latn-BA" sz="2400" b="0" i="1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4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800" y="1267276"/>
                <a:ext cx="1662443" cy="115307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80173" y="2441968"/>
                <a:ext cx="21091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</a:rPr>
                        <m:t>𝐵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r-Latn-BA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6</m:t>
                              </m:r>
                              <m:r>
                                <a:rPr lang="sr-Latn-BA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𝑐𝑚</m:t>
                              </m:r>
                            </m:e>
                          </m:d>
                        </m:e>
                        <m:sup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173" y="2441968"/>
                <a:ext cx="2109104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80173" y="2895844"/>
                <a:ext cx="20075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 u="sng">
                          <a:solidFill>
                            <a:schemeClr val="bg1"/>
                          </a:solidFill>
                          <a:latin typeface="Cambria Math"/>
                        </a:rPr>
                        <m:t>𝐵</m:t>
                      </m:r>
                      <m:r>
                        <a:rPr lang="sr-Latn-BA" sz="2400" i="1" u="sng">
                          <a:solidFill>
                            <a:schemeClr val="bg1"/>
                          </a:solidFill>
                          <a:latin typeface="Cambria Math"/>
                        </a:rPr>
                        <m:t>=36</m:t>
                      </m:r>
                      <m:r>
                        <a:rPr lang="sr-Latn-BA" sz="2400" i="1" u="sng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400" i="1" u="sng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sr-Latn-BA" sz="2400" i="1" u="sng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Latn-BA" sz="2400" i="1" u="sng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r-Latn-BA" sz="2400" i="1" u="sng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u="sng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173" y="2895844"/>
                <a:ext cx="2007537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209647" y="1688026"/>
                <a:ext cx="1716239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BA" sz="24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⇒</m:t>
                    </m:r>
                    <m:r>
                      <a:rPr lang="sr-Latn-BA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𝑟</m:t>
                    </m:r>
                    <m:r>
                      <a:rPr lang="sr-Latn-BA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=6</m:t>
                    </m:r>
                    <m:r>
                      <a:rPr lang="sr-Latn-BA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𝑐𝑚</m:t>
                    </m:r>
                  </m:oMath>
                </a14:m>
                <a:r>
                  <a:rPr lang="sr-Latn-BA" dirty="0" smtClean="0">
                    <a:solidFill>
                      <a:schemeClr val="bg1"/>
                    </a:solidFill>
                  </a:rPr>
                  <a:t> </a:t>
                </a:r>
                <a:endParaRPr lang="sr-Latn-BA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647" y="1688026"/>
                <a:ext cx="1716239" cy="45313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27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3" grpId="0"/>
      <p:bldP spid="4" grpId="0"/>
      <p:bldP spid="5" grpId="0"/>
      <p:bldP spid="6" grpId="0"/>
      <p:bldP spid="2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10212" y="167824"/>
                <a:ext cx="8516412" cy="100811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sr-Cyrl-BA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Обим базе купе је </a:t>
                </a:r>
                <a14:m>
                  <m:oMath xmlns:m="http://schemas.openxmlformats.org/officeDocument/2006/math">
                    <m:r>
                      <a:rPr lang="sr-Cyrl-BA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24</m:t>
                    </m:r>
                    <m:r>
                      <a:rPr lang="sr-Cyrl-BA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sr-Latn-BA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sr-Latn-BA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𝑐𝑚</m:t>
                    </m:r>
                  </m:oMath>
                </a14:m>
                <a:r>
                  <a:rPr lang="sr-Latn-BA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Cyrl-BA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 изводница је </a:t>
                </a:r>
                <a14:m>
                  <m:oMath xmlns:m="http://schemas.openxmlformats.org/officeDocument/2006/math">
                    <m:r>
                      <a:rPr lang="sr-Latn-BA" sz="28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37</m:t>
                    </m:r>
                    <m:r>
                      <a:rPr lang="sr-Latn-BA" sz="28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𝑐𝑚</m:t>
                    </m:r>
                  </m:oMath>
                </a14:m>
                <a:r>
                  <a:rPr lang="sr-Latn-BA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sr-Cyrl-BA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Израчунај запремину купе.</a:t>
                </a:r>
                <a:endParaRPr lang="sr-Latn-BA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10212" y="167824"/>
                <a:ext cx="8516412" cy="1008112"/>
              </a:xfrm>
              <a:blipFill rotWithShape="1">
                <a:blip r:embed="rId2"/>
                <a:stretch>
                  <a:fillRect l="-1503" t="-3030" r="-931" b="-13939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C:\Users\Korisnik\Desktop\nova sli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149" y="1588523"/>
            <a:ext cx="1187624" cy="129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4788024" y="1482479"/>
            <a:ext cx="4038600" cy="1695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r-Latn-B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r-Latn-B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3"/>
              <p:cNvSpPr txBox="1">
                <a:spLocks/>
              </p:cNvSpPr>
              <p:nvPr/>
            </p:nvSpPr>
            <p:spPr>
              <a:xfrm>
                <a:off x="4736079" y="3457777"/>
                <a:ext cx="4010361" cy="9877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Latn-BA" sz="2200" i="1" dirty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BA" sz="2200" b="0" i="1" dirty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144</m:t>
                          </m:r>
                          <m:r>
                            <a:rPr lang="sr-Latn-BA" sz="2200" b="0" i="1" dirty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sr-Latn-BA" sz="2200" b="0" i="1" dirty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∙35</m:t>
                          </m:r>
                        </m:num>
                        <m:den>
                          <m:r>
                            <a:rPr lang="sr-Latn-BA" sz="2200" b="0" i="1" dirty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=1680 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sr-Latn-BA" sz="2200" i="1" dirty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Latn-BA" sz="2200" b="0" i="1" dirty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r-Latn-BA" sz="2200" b="0" i="1" dirty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sr-Latn-BA" sz="2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079" y="3457777"/>
                <a:ext cx="4010361" cy="98773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647651"/>
            <a:ext cx="1610996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0846" y="1751225"/>
                <a:ext cx="20217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Cyrl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О</m:t>
                          </m:r>
                        </m:e>
                        <m:sub>
                          <m:r>
                            <a:rPr lang="sr-Cyrl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В</m:t>
                          </m:r>
                        </m:sub>
                      </m:sSub>
                      <m:r>
                        <a:rPr lang="sr-Cyrl-BA" sz="2400" b="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</a:rPr>
                        <m:t>24</m:t>
                      </m:r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46" y="1751225"/>
                <a:ext cx="2021707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973" y="2108614"/>
                <a:ext cx="16303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u="sng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  <m:r>
                        <a:rPr lang="sr-Latn-BA" sz="2400" b="0" i="1" u="sng">
                          <a:solidFill>
                            <a:schemeClr val="bg1"/>
                          </a:solidFill>
                          <a:latin typeface="Cambria Math"/>
                        </a:rPr>
                        <m:t>=37 </m:t>
                      </m:r>
                      <m:r>
                        <a:rPr lang="sr-Latn-BA" sz="2400" b="0" i="1" u="sng">
                          <a:solidFill>
                            <a:schemeClr val="bg1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r-Latn-BA" sz="2400" u="sng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73" y="2108614"/>
                <a:ext cx="1630318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5702" y="2519343"/>
                <a:ext cx="8418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sr-Latn-BA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sr-Latn-BA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=?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02" y="2519343"/>
                <a:ext cx="841897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7544" y="3130409"/>
                <a:ext cx="1511761" cy="783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𝐻</m:t>
                          </m:r>
                        </m:num>
                        <m:den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130409"/>
                <a:ext cx="1511761" cy="78374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8498" y="3800993"/>
                <a:ext cx="13728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𝑟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498" y="3800993"/>
                <a:ext cx="1372876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60846" y="1260797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Рјешење:</a:t>
            </a:r>
            <a:endParaRPr lang="sr-Latn-BA" sz="2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576776" y="1597209"/>
                <a:ext cx="17770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    </m:t>
                          </m:r>
                          <m:r>
                            <a:rPr lang="sr-Cyrl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О</m:t>
                          </m:r>
                        </m:e>
                        <m:sub>
                          <m:r>
                            <a:rPr lang="sr-Cyrl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В</m:t>
                          </m:r>
                        </m:sub>
                      </m:sSub>
                      <m:r>
                        <a:rPr lang="sr-Cyrl-BA" sz="2400" b="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776" y="1597209"/>
                <a:ext cx="1777089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576776" y="2057678"/>
                <a:ext cx="17714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24</m:t>
                      </m:r>
                      <m:r>
                        <a:rPr lang="sr-Latn-BA" sz="2400" b="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400" b="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=2</m:t>
                      </m:r>
                      <m:r>
                        <a:rPr lang="sr-Latn-BA" sz="2400" b="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sr-Latn-BA" sz="2400" b="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776" y="2057678"/>
                <a:ext cx="1771447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22813" y="2454901"/>
                <a:ext cx="15341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sr-Latn-BA" sz="24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24 =2</m:t>
                      </m:r>
                      <m:r>
                        <a:rPr lang="sr-Latn-BA" sz="24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813" y="2454901"/>
                <a:ext cx="1534138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69313" y="2891560"/>
                <a:ext cx="19032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</m:t>
                      </m:r>
                      <m:r>
                        <a:rPr lang="sr-Latn-BA" sz="24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sr-Latn-BA" sz="24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=12</m:t>
                      </m:r>
                      <m:r>
                        <a:rPr lang="sr-Latn-BA" sz="24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313" y="2891560"/>
                <a:ext cx="1903277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636118" y="3608907"/>
                <a:ext cx="1372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</a:rPr>
                        <m:t>𝐵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400" i="1" dirty="0">
                  <a:solidFill>
                    <a:schemeClr val="bg1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118" y="3608907"/>
                <a:ext cx="1372876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669313" y="4070571"/>
                <a:ext cx="22447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 u="sng" dirty="0">
                          <a:solidFill>
                            <a:schemeClr val="bg1"/>
                          </a:solidFill>
                          <a:latin typeface="Cambria Math"/>
                        </a:rPr>
                        <m:t>𝐵</m:t>
                      </m:r>
                      <m:r>
                        <a:rPr lang="sr-Latn-BA" sz="2400" i="1" u="sng" dirty="0">
                          <a:solidFill>
                            <a:schemeClr val="bg1"/>
                          </a:solidFill>
                          <a:latin typeface="Cambria Math"/>
                        </a:rPr>
                        <m:t>=144 </m:t>
                      </m:r>
                      <m:r>
                        <a:rPr lang="sr-Latn-BA" sz="2400" i="1" u="sng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400" i="1" u="sng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sr-Latn-BA" sz="2400" i="1" u="sng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Latn-BA" sz="2400" i="1" u="sng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r-Latn-BA" sz="2400" i="1" u="sng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313" y="4070571"/>
                <a:ext cx="2244782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37963" y="1491629"/>
                <a:ext cx="21830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   </m:t>
                          </m:r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963" y="1491629"/>
                <a:ext cx="2183034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91555" y="1808806"/>
                <a:ext cx="2441502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37</m:t>
                          </m:r>
                        </m:e>
                        <m:sup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555" y="1808806"/>
                <a:ext cx="2441502" cy="47000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673470" y="2191841"/>
                <a:ext cx="26686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</a:rPr>
                        <m:t>1369 =</m:t>
                      </m:r>
                      <m:sSup>
                        <m:sSup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</a:rPr>
                        <m:t>+144</m:t>
                      </m:r>
                    </m:oMath>
                  </m:oMathPara>
                </a14:m>
                <a:endParaRPr lang="sr-Latn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470" y="2191841"/>
                <a:ext cx="2668679" cy="46166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624" y="2519343"/>
                <a:ext cx="17255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</a:rPr>
                        <m:t>=1225</m:t>
                      </m:r>
                    </m:oMath>
                  </m:oMathPara>
                </a14:m>
                <a:endParaRPr lang="sr-Latn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624" y="2519343"/>
                <a:ext cx="1725536" cy="46166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50395" y="2876245"/>
                <a:ext cx="17148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u="sng">
                          <a:solidFill>
                            <a:schemeClr val="bg1"/>
                          </a:solidFill>
                          <a:latin typeface="Cambria Math"/>
                        </a:rPr>
                        <m:t>𝐻</m:t>
                      </m:r>
                      <m:r>
                        <a:rPr lang="sr-Latn-BA" sz="2400" b="0" i="1" u="sng">
                          <a:solidFill>
                            <a:schemeClr val="bg1"/>
                          </a:solidFill>
                          <a:latin typeface="Cambria Math"/>
                        </a:rPr>
                        <m:t>=35 </m:t>
                      </m:r>
                      <m:r>
                        <a:rPr lang="sr-Latn-BA" sz="2400" b="0" i="1" u="sng">
                          <a:solidFill>
                            <a:schemeClr val="bg1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r-Latn-BA" sz="2400" u="sng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395" y="2876245"/>
                <a:ext cx="1714828" cy="46166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627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/>
      <p:bldP spid="7" grpId="0"/>
      <p:bldP spid="8" grpId="0"/>
      <p:bldP spid="9" grpId="0"/>
      <p:bldP spid="10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1224136"/>
          </a:xfrm>
        </p:spPr>
        <p:txBody>
          <a:bodyPr>
            <a:normAutofit/>
          </a:bodyPr>
          <a:lstStyle/>
          <a:p>
            <a:pPr algn="just"/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Површине базе и омотача купе стоје у размјери 3:5. Збир дужина полупречника базе и изводнице купе је 16см. Колика је запремина купе?</a:t>
            </a:r>
            <a:endParaRPr lang="sr-Latn-B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2619900" y="1914503"/>
                <a:ext cx="2452006" cy="1377327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sr-Latn-BA" sz="2200" b="0" dirty="0" smtClean="0">
                    <a:solidFill>
                      <a:schemeClr val="bg1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sr-Latn-BA" sz="22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𝑟</m:t>
                    </m:r>
                    <m:r>
                      <a:rPr lang="sr-Latn-BA" sz="22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sr-Latn-BA" sz="22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𝑠</m:t>
                    </m:r>
                    <m:r>
                      <a:rPr lang="sr-Latn-BA" sz="22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=16</m:t>
                    </m:r>
                    <m:r>
                      <a:rPr lang="sr-Latn-BA" sz="22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𝑐𝑚</m:t>
                    </m:r>
                  </m:oMath>
                </a14:m>
                <a:endParaRPr lang="sr-Latn-BA" sz="2200" i="1" dirty="0" smtClean="0">
                  <a:solidFill>
                    <a:schemeClr val="bg1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sr-Latn-BA" sz="22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𝑘</m:t>
                      </m:r>
                      <m:r>
                        <a:rPr lang="sr-Latn-BA" sz="22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+5</m:t>
                      </m:r>
                      <m:r>
                        <a:rPr lang="sr-Latn-BA" sz="22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𝑘</m:t>
                      </m:r>
                      <m:r>
                        <a:rPr lang="sr-Latn-BA" sz="22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=16 </m:t>
                      </m:r>
                      <m:r>
                        <a:rPr lang="sr-Latn-BA" sz="22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r-Latn-BA" sz="2200" i="1" dirty="0" smtClean="0">
                  <a:solidFill>
                    <a:schemeClr val="bg1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2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8</m:t>
                      </m:r>
                      <m:r>
                        <a:rPr lang="sr-Latn-BA" sz="22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𝑘</m:t>
                      </m:r>
                      <m:r>
                        <a:rPr lang="sr-Latn-BA" sz="22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= 16 </m:t>
                      </m:r>
                      <m:r>
                        <a:rPr lang="sr-Latn-BA" sz="22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r-Latn-BA" sz="2200" i="1" dirty="0" smtClean="0">
                  <a:solidFill>
                    <a:schemeClr val="bg1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  <a:p>
                <a:pPr marL="0" indent="0">
                  <a:buNone/>
                </a:pPr>
                <a:r>
                  <a:rPr lang="sr-Latn-BA" sz="2200" b="0" dirty="0" smtClean="0">
                    <a:solidFill>
                      <a:schemeClr val="bg1"/>
                    </a:solidFill>
                  </a:rPr>
                  <a:t>             </a:t>
                </a:r>
                <a14:m>
                  <m:oMath xmlns:m="http://schemas.openxmlformats.org/officeDocument/2006/math">
                    <m:r>
                      <a:rPr lang="sr-Latn-BA" sz="22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𝑘</m:t>
                    </m:r>
                    <m:r>
                      <a:rPr lang="sr-Latn-BA" sz="22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=2 </m:t>
                    </m:r>
                    <m:r>
                      <a:rPr lang="sr-Latn-BA" sz="22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𝑐𝑚</m:t>
                    </m:r>
                  </m:oMath>
                </a14:m>
                <a:endParaRPr lang="sr-Latn-BA" sz="2200" i="1" dirty="0">
                  <a:solidFill>
                    <a:schemeClr val="bg1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  <a:p>
                <a:pPr marL="0" indent="0">
                  <a:buNone/>
                </a:pPr>
                <a:endParaRPr lang="sr-Latn-BA" sz="2200" i="1" dirty="0" smtClean="0">
                  <a:solidFill>
                    <a:schemeClr val="bg1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  <a:p>
                <a:pPr marL="0" indent="0">
                  <a:buNone/>
                </a:pPr>
                <a:endParaRPr lang="sr-Latn-BA" sz="2200" dirty="0">
                  <a:solidFill>
                    <a:schemeClr val="bg1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2619900" y="1914503"/>
                <a:ext cx="2452006" cy="137732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08104" y="1567090"/>
                <a:ext cx="187220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𝐵</m:t>
                      </m:r>
                      <m:r>
                        <a:rPr lang="sr-Latn-BA" sz="220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r-Latn-BA" sz="2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2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sr-Latn-BA" sz="2200" b="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2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200" i="1" dirty="0" smtClean="0">
                  <a:solidFill>
                    <a:schemeClr val="bg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u="sng" smtClean="0">
                          <a:solidFill>
                            <a:schemeClr val="bg1"/>
                          </a:solidFill>
                          <a:latin typeface="Cambria Math"/>
                        </a:rPr>
                        <m:t>𝐵</m:t>
                      </m:r>
                      <m:r>
                        <a:rPr lang="sr-Latn-BA" sz="2200" b="0" i="1" u="sng" smtClean="0">
                          <a:solidFill>
                            <a:schemeClr val="bg1"/>
                          </a:solidFill>
                          <a:latin typeface="Cambria Math"/>
                        </a:rPr>
                        <m:t>=36</m:t>
                      </m:r>
                      <m:r>
                        <a:rPr lang="sr-Latn-BA" sz="2200" b="0" i="1" u="sng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200" b="0" i="1" u="sng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sr-Latn-BA" sz="2200" i="1" u="sng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Latn-BA" sz="2200" b="0" i="1" u="sng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r-Latn-BA" sz="2200" b="0" i="1" u="sng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200" i="1" u="sng" dirty="0" smtClean="0">
                  <a:solidFill>
                    <a:schemeClr val="bg1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1567090"/>
                <a:ext cx="1872208" cy="769441"/>
              </a:xfrm>
              <a:prstGeom prst="rect">
                <a:avLst/>
              </a:prstGeom>
              <a:blipFill rotWithShape="1">
                <a:blip r:embed="rId3"/>
                <a:stretch>
                  <a:fillRect l="-326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67236" y="3389351"/>
                <a:ext cx="284086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sr-Latn-BA" sz="2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=3∙2</m:t>
                      </m:r>
                      <m:r>
                        <a:rPr lang="sr-Latn-BA" sz="22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𝑐𝑚</m:t>
                      </m:r>
                      <m:r>
                        <a:rPr lang="sr-Latn-BA" sz="22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=6</m:t>
                      </m:r>
                      <m:r>
                        <a:rPr lang="sr-Latn-BA" sz="22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sr-Latn-BA" sz="2200" dirty="0">
                  <a:solidFill>
                    <a:schemeClr val="bg1"/>
                  </a:solidFill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dirty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=5∙2 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𝑐𝑚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=10 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sr-Latn-BA" sz="22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236" y="3389351"/>
                <a:ext cx="2840868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2" descr="C:\Users\Korisnik\Desktop\nova slik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081174"/>
            <a:ext cx="1187624" cy="129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549316" y="2837697"/>
                <a:ext cx="243685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sr-Latn-BA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r-Latn-BA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sr-Latn-BA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r-Latn-BA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sr-Latn-BA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r-Latn-BA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6</m:t>
                          </m:r>
                        </m:e>
                        <m:sup>
                          <m:r>
                            <a:rPr lang="sr-Latn-BA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100 = </m:t>
                      </m:r>
                      <m:sSup>
                        <m:sSupPr>
                          <m:ctrlPr>
                            <a:rPr lang="sr-Latn-BA" sz="200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000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sr-Latn-BA" sz="2000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0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+36</m:t>
                      </m:r>
                    </m:oMath>
                  </m:oMathPara>
                </a14:m>
                <a:endParaRPr lang="sr-Latn-BA" sz="2000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00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000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   </m:t>
                          </m:r>
                          <m:r>
                            <a:rPr lang="sr-Latn-BA" sz="2000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sr-Latn-BA" sz="2000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0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=64</m:t>
                      </m:r>
                    </m:oMath>
                  </m:oMathPara>
                </a14:m>
                <a:endParaRPr lang="sr-Latn-BA" sz="2000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u="sng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</m:t>
                      </m:r>
                      <m:r>
                        <a:rPr lang="sr-Latn-BA" sz="2000" b="0" i="1" u="sng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𝐻</m:t>
                      </m:r>
                      <m:r>
                        <a:rPr lang="sr-Latn-BA" sz="2000" b="0" i="1" u="sng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=8 </m:t>
                      </m:r>
                      <m:r>
                        <a:rPr lang="sr-Latn-BA" sz="2000" b="0" i="1" u="sng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𝑐𝑚</m:t>
                      </m:r>
                      <m:r>
                        <a:rPr lang="sr-Latn-BA" sz="2000" b="0" i="1" u="sng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sr-Latn-BA" sz="2000" u="sng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316" y="2837697"/>
                <a:ext cx="2436858" cy="132343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99992" y="4252093"/>
                <a:ext cx="3816424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sr-Latn-BA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Latn-BA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BA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sr-Latn-BA" b="0" i="1" dirty="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r-Latn-BA" b="0" i="1" dirty="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𝐻</m:t>
                          </m:r>
                        </m:num>
                        <m:den>
                          <m:r>
                            <a:rPr lang="sr-Latn-BA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sr-Latn-BA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Latn-BA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BA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36 </m:t>
                          </m:r>
                          <m:r>
                            <a:rPr lang="sr-Latn-BA" b="0" i="1" dirty="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sr-Latn-BA" b="0" i="1" dirty="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∙8</m:t>
                          </m:r>
                        </m:num>
                        <m:den>
                          <m:r>
                            <a:rPr lang="sr-Latn-BA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sr-Latn-BA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;  </m:t>
                      </m:r>
                      <m:r>
                        <a:rPr lang="sr-Latn-BA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sr-Latn-BA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sr-Latn-BA" b="0" i="0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96</m:t>
                      </m:r>
                      <m:r>
                        <a:rPr lang="el-GR" b="0" i="1" dirty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b="0" i="1" dirty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sr-Latn-BA" i="1" dirty="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Latn-BA" b="0" i="1" dirty="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r-Latn-BA" b="0" i="1" dirty="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sr-Latn-BA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252093"/>
                <a:ext cx="3816424" cy="6127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829" y="4426288"/>
            <a:ext cx="1497587" cy="36004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7544" y="1397812"/>
                <a:ext cx="193290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>
                          <a:solidFill>
                            <a:schemeClr val="bg1"/>
                          </a:solidFill>
                          <a:latin typeface="Cambria Math"/>
                        </a:rPr>
                        <m:t>𝐵</m:t>
                      </m:r>
                      <m:r>
                        <a:rPr lang="sr-Latn-BA" sz="2200" b="0" i="1">
                          <a:solidFill>
                            <a:schemeClr val="bg1"/>
                          </a:solidFill>
                          <a:latin typeface="Cambria Math"/>
                        </a:rPr>
                        <m:t>:</m:t>
                      </m:r>
                      <m:r>
                        <a:rPr lang="sr-Latn-BA" sz="2200" b="0" i="1">
                          <a:solidFill>
                            <a:schemeClr val="bg1"/>
                          </a:solidFill>
                          <a:latin typeface="Cambria Math"/>
                        </a:rPr>
                        <m:t>𝑀</m:t>
                      </m:r>
                      <m:r>
                        <a:rPr lang="sr-Latn-BA" sz="2200" b="0" i="1">
                          <a:solidFill>
                            <a:schemeClr val="bg1"/>
                          </a:solidFill>
                          <a:latin typeface="Cambria Math"/>
                        </a:rPr>
                        <m:t>=3:5</m:t>
                      </m:r>
                    </m:oMath>
                  </m:oMathPara>
                </a14:m>
                <a:endParaRPr lang="sr-Cyrl-BA" sz="2200" i="1" dirty="0" smtClean="0">
                  <a:solidFill>
                    <a:schemeClr val="bg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sr-Latn-BA" sz="2200" u="sng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r</m:t>
                      </m:r>
                      <m:r>
                        <a:rPr lang="sr-Latn-BA" sz="2200" b="0" i="1" u="sng" dirty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sr-Latn-BA" sz="2200" b="0" i="1" u="sng" dirty="0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  <m:r>
                        <a:rPr lang="sr-Latn-BA" sz="2200" b="0" i="1" u="sng" dirty="0">
                          <a:solidFill>
                            <a:schemeClr val="bg1"/>
                          </a:solidFill>
                          <a:latin typeface="Cambria Math"/>
                        </a:rPr>
                        <m:t>=16 </m:t>
                      </m:r>
                      <m:r>
                        <a:rPr lang="sr-Latn-BA" sz="2200" b="0" i="1" u="sng" dirty="0">
                          <a:solidFill>
                            <a:schemeClr val="bg1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r-Latn-BA" sz="2200" u="sng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sr-Latn-BA" sz="2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97812"/>
                <a:ext cx="1932901" cy="1107996"/>
              </a:xfrm>
              <a:prstGeom prst="rect">
                <a:avLst/>
              </a:prstGeom>
              <a:blipFill rotWithShape="1">
                <a:blip r:embed="rId9"/>
                <a:stretch>
                  <a:fillRect l="-315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8587" y="2438453"/>
                <a:ext cx="1317155" cy="1316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sr-Latn-BA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Latn-BA" i="1" dirty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BA" i="1" dirty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sr-Latn-BA" i="1" dirty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r-Latn-BA" i="1" dirty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𝐻</m:t>
                          </m:r>
                        </m:num>
                        <m:den>
                          <m:r>
                            <a:rPr lang="sr-Latn-BA" i="1" dirty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r-Latn-BA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sr-Latn-BA" sz="2200" i="1" dirty="0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B</m:t>
                      </m:r>
                      <m:r>
                        <a:rPr lang="sr-Latn-BA" sz="2200" i="1" dirty="0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BA" sz="2200" i="1" dirty="0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sr-Latn-BA" sz="2200" b="0" i="1" dirty="0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BA" sz="2200" b="0" i="1" dirty="0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sz="2200" b="0" i="1" dirty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2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𝑀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sr-Latn-BA" sz="22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587" y="2438453"/>
                <a:ext cx="1317155" cy="131696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7740" y="3615917"/>
                <a:ext cx="186025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𝐵</m:t>
                      </m:r>
                      <m:r>
                        <a:rPr lang="sr-Latn-BA" sz="2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:</m:t>
                      </m:r>
                      <m:r>
                        <a:rPr lang="sr-Latn-BA" sz="2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𝑀</m:t>
                      </m:r>
                      <m:r>
                        <a:rPr lang="sr-Latn-BA" sz="2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=3 :5</m:t>
                      </m:r>
                    </m:oMath>
                  </m:oMathPara>
                </a14:m>
                <a:endParaRPr lang="sr-Latn-BA" sz="2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40" y="3615917"/>
                <a:ext cx="1860253" cy="43088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47740" y="4036649"/>
                <a:ext cx="237052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20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200" b="0" i="1" dirty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sr-Latn-BA" sz="2200" b="0" i="1" dirty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: 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=3</m:t>
                      </m:r>
                      <m:r>
                        <a:rPr lang="sr-Latn-BA" sz="22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sr-Latn-BA" sz="22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:5</m:t>
                      </m:r>
                    </m:oMath>
                  </m:oMathPara>
                </a14:m>
                <a:endParaRPr lang="sr-Latn-BA" sz="22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40" y="4036649"/>
                <a:ext cx="2370521" cy="43088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4421" y="4426288"/>
                <a:ext cx="169591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2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sr-Latn-BA" sz="22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 :</m:t>
                      </m:r>
                      <m:r>
                        <a:rPr lang="sr-Latn-BA" sz="22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  <m:r>
                        <a:rPr lang="sr-Latn-BA" sz="22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=3 :5</m:t>
                      </m:r>
                    </m:oMath>
                  </m:oMathPara>
                </a14:m>
                <a:endParaRPr lang="sr-Latn-BA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21" y="4426288"/>
                <a:ext cx="1695913" cy="43088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595729" y="1490146"/>
                <a:ext cx="24620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=3</m:t>
                      </m:r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;   </m:t>
                      </m:r>
                      <m:r>
                        <a:rPr lang="sr-Latn-BA" sz="24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  <m:r>
                        <a:rPr lang="sr-Latn-BA" sz="24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=5</m:t>
                      </m:r>
                      <m:r>
                        <a:rPr lang="sr-Latn-BA" sz="24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𝑘</m:t>
                      </m:r>
                      <m:r>
                        <a:rPr lang="sr-Latn-BA" sz="2400" b="0" i="1" dirty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sr-Latn-BA" sz="2400" i="1" dirty="0">
                  <a:solidFill>
                    <a:schemeClr val="bg1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729" y="1490146"/>
                <a:ext cx="2462021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606064" y="2459092"/>
                <a:ext cx="17742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sSup>
                        <m:sSupPr>
                          <m:ctrlPr>
                            <a:rPr lang="sr-Latn-BA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sr-Latn-BA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0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r-Latn-BA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sr-Latn-BA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000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r-Latn-BA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sr-Latn-BA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064" y="2459092"/>
                <a:ext cx="1774248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270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  <p:bldP spid="9" grpId="0"/>
      <p:bldP spid="14" grpId="0"/>
      <p:bldP spid="16" grpId="0"/>
      <p:bldP spid="6" grpId="0"/>
      <p:bldP spid="10" grpId="0"/>
      <p:bldP spid="13" grpId="0"/>
      <p:bldP spid="15" grpId="0"/>
      <p:bldP spid="18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ЗАДАЋА:</a:t>
            </a:r>
            <a:endParaRPr lang="sr-Latn-B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4341" y="1491628"/>
            <a:ext cx="74168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ЗБИРКА ЗАДАТАКА</a:t>
            </a:r>
            <a:r>
              <a:rPr lang="sr-Cyrl-B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sr-Latn-BA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Задаци</a:t>
            </a:r>
            <a:r>
              <a:rPr lang="sr-Cyrl-B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646</a:t>
            </a:r>
            <a:r>
              <a:rPr lang="sr-Latn-B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B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650</a:t>
            </a:r>
            <a:r>
              <a:rPr lang="sr-Latn-B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660</a:t>
            </a:r>
            <a:r>
              <a:rPr lang="sr-Latn-B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Cyrl-BA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09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543</Words>
  <Application>Microsoft Office PowerPoint</Application>
  <PresentationFormat>On-screen Show (16:9)</PresentationFormat>
  <Paragraphs>80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ЗАПРЕМИНА КУПЕ - обрада - </vt:lpstr>
      <vt:lpstr>ДА ПОНОВИМО:</vt:lpstr>
      <vt:lpstr>ЗАПРЕМИНА КУПЕ - V</vt:lpstr>
      <vt:lpstr> 1. Израчунај запремину купе којој је пречник базе 12cm и висина 25cm. </vt:lpstr>
      <vt:lpstr>2. Обим базе купе је 24π cm и изводница је 37cm. Израчунај запремину купе.</vt:lpstr>
      <vt:lpstr>3. Површине базе и омотача купе стоје у размјери 3:5. Збир дужина полупречника базе и изводнице купе је 16см. Колика је запремина купе?</vt:lpstr>
      <vt:lpstr>ЗАДАЋА: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ЗАПРЕМИНА КУПЕ -обрада- </dc:title>
  <dc:creator>Korisnik</dc:creator>
  <cp:lastModifiedBy>Korisnik</cp:lastModifiedBy>
  <cp:revision>9</cp:revision>
  <dcterms:created xsi:type="dcterms:W3CDTF">2020-04-26T16:46:18Z</dcterms:created>
  <dcterms:modified xsi:type="dcterms:W3CDTF">2020-04-27T16:32:07Z</dcterms:modified>
</cp:coreProperties>
</file>