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D098B85E-11F9-4438-84CA-EC4510F04B8E}">
          <p14:sldIdLst>
            <p14:sldId id="256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269923"/>
            <a:ext cx="7406640" cy="1104138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387548"/>
            <a:ext cx="7406640" cy="131445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06035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008762"/>
            <a:ext cx="64008" cy="48006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05980"/>
            <a:ext cx="1828800" cy="4388644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05980"/>
            <a:ext cx="5562600" cy="438864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41"/>
            <a:ext cx="6858000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1950244"/>
            <a:ext cx="6400800" cy="17145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800100"/>
            <a:ext cx="6400800" cy="1132284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11099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059403"/>
            <a:ext cx="64008" cy="48006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143000"/>
            <a:ext cx="3657600" cy="34975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143000"/>
            <a:ext cx="3657600" cy="34975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70252"/>
            <a:ext cx="8229600" cy="85725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41"/>
            <a:ext cx="73152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583"/>
            <a:ext cx="3810000" cy="871538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055223"/>
            <a:ext cx="3810000" cy="523875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153400" cy="29944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800100"/>
            <a:ext cx="2743200" cy="14859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800100"/>
            <a:ext cx="4572000" cy="3429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857253"/>
            <a:ext cx="4419600" cy="2635898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715756"/>
            <a:ext cx="685800" cy="15323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702589"/>
            <a:ext cx="649224" cy="15323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3600450"/>
            <a:ext cx="4419600" cy="5715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611941"/>
            <a:ext cx="1638887" cy="1229165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7" y="15827"/>
            <a:ext cx="1702191" cy="1276643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2" y="791308"/>
            <a:ext cx="1125717" cy="826968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4" y="-41"/>
            <a:ext cx="8131127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05979"/>
            <a:ext cx="7498080" cy="85725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085850"/>
            <a:ext cx="7498080" cy="360045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4729162"/>
            <a:ext cx="2133600" cy="357188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4729162"/>
            <a:ext cx="2895600" cy="357188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4729162"/>
            <a:ext cx="457200" cy="3571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41"/>
            <a:ext cx="73152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emf"/><Relationship Id="rId7" Type="http://schemas.openxmlformats.org/officeDocument/2006/relationships/image" Target="../media/image23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emf"/><Relationship Id="rId7" Type="http://schemas.openxmlformats.org/officeDocument/2006/relationships/image" Target="../media/image58.jpeg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0" y="1428750"/>
            <a:ext cx="6172200" cy="1219200"/>
          </a:xfrm>
        </p:spPr>
        <p:txBody>
          <a:bodyPr/>
          <a:lstStyle/>
          <a:p>
            <a:r>
              <a:rPr lang="sr-Cyrl-CS" dirty="0" smtClean="0"/>
              <a:t>Дикотиледоне биљке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8999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05979"/>
            <a:ext cx="7924800" cy="857250"/>
          </a:xfrm>
        </p:spPr>
        <p:txBody>
          <a:bodyPr>
            <a:normAutofit fontScale="90000"/>
          </a:bodyPr>
          <a:lstStyle/>
          <a:p>
            <a:r>
              <a:rPr lang="sr-Cyrl-CS" sz="2800" dirty="0" smtClean="0"/>
              <a:t>ДОМАЋА ЗАДАЋА: </a:t>
            </a:r>
            <a:r>
              <a:rPr lang="sr-Cyrl-CS" sz="2800" smtClean="0"/>
              <a:t>попуни табелу</a:t>
            </a:r>
            <a:br>
              <a:rPr lang="sr-Cyrl-CS" sz="2800" smtClean="0"/>
            </a:b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65135584"/>
              </p:ext>
            </p:extLst>
          </p:nvPr>
        </p:nvGraphicFramePr>
        <p:xfrm>
          <a:off x="990600" y="1085850"/>
          <a:ext cx="7772400" cy="25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480"/>
                <a:gridCol w="1554480"/>
                <a:gridCol w="1554480"/>
                <a:gridCol w="1554480"/>
                <a:gridCol w="1554480"/>
              </a:tblGrid>
              <a:tr h="370840">
                <a:tc>
                  <a:txBody>
                    <a:bodyPr/>
                    <a:lstStyle/>
                    <a:p>
                      <a:r>
                        <a:rPr lang="sr-Cyrl-CS" dirty="0" smtClean="0"/>
                        <a:t>Биљка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CS" dirty="0" smtClean="0"/>
                        <a:t>Породица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CS" dirty="0" smtClean="0"/>
                        <a:t>Стабло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CS" dirty="0" smtClean="0"/>
                        <a:t>Цвијет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CS" dirty="0" smtClean="0"/>
                        <a:t>Плод</a:t>
                      </a:r>
                      <a:endParaRPr lang="en-US" dirty="0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sr-Cyrl-CS" dirty="0" smtClean="0"/>
                        <a:t>Парадајз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sr-Cyrl-CS" dirty="0" smtClean="0"/>
                        <a:t>Сунцокрет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sr-Cyrl-CS" dirty="0" smtClean="0"/>
                        <a:t>Вишња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sr-Cyrl-CS" dirty="0" smtClean="0"/>
                        <a:t>Храст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46935">
                <a:tc>
                  <a:txBody>
                    <a:bodyPr/>
                    <a:lstStyle/>
                    <a:p>
                      <a:r>
                        <a:rPr lang="sr-Cyrl-CS" dirty="0" smtClean="0"/>
                        <a:t>Багрем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18825">
                <a:tc>
                  <a:txBody>
                    <a:bodyPr/>
                    <a:lstStyle/>
                    <a:p>
                      <a:r>
                        <a:rPr lang="sr-Cyrl-CS" dirty="0" smtClean="0"/>
                        <a:t>Хоћу-нећу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9627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88583"/>
            <a:ext cx="3619739" cy="2947847"/>
          </a:xfrm>
        </p:spPr>
        <p:txBody>
          <a:bodyPr>
            <a:normAutofit fontScale="92500" lnSpcReduction="10000"/>
          </a:bodyPr>
          <a:lstStyle/>
          <a:p>
            <a:r>
              <a:rPr lang="sr-Cyrl-CS" sz="2200" b="1" u="sng" dirty="0" smtClean="0">
                <a:solidFill>
                  <a:schemeClr val="accent6">
                    <a:lumMod val="50000"/>
                  </a:schemeClr>
                </a:solidFill>
              </a:rPr>
              <a:t>ПОРОДИЦА </a:t>
            </a:r>
            <a:r>
              <a:rPr lang="sr-Latn-CS" sz="2200" b="1" u="sng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Cyrl-CS" sz="2200" b="1" u="sng" dirty="0" smtClean="0">
                <a:solidFill>
                  <a:schemeClr val="accent6">
                    <a:lumMod val="50000"/>
                  </a:schemeClr>
                </a:solidFill>
              </a:rPr>
              <a:t>ЉУТИЋА</a:t>
            </a:r>
          </a:p>
          <a:p>
            <a:r>
              <a:rPr lang="sr-Latn-CS" dirty="0" smtClean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sr-Cyrl-CS" b="1" dirty="0" smtClean="0">
                <a:solidFill>
                  <a:schemeClr val="accent6">
                    <a:lumMod val="50000"/>
                  </a:schemeClr>
                </a:solidFill>
              </a:rPr>
              <a:t>садрже отровне материје</a:t>
            </a:r>
          </a:p>
          <a:p>
            <a:r>
              <a:rPr lang="sr-Cyrl-CS" b="1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sr-Latn-C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Cyrl-CS" b="1" dirty="0" smtClean="0">
                <a:solidFill>
                  <a:schemeClr val="accent6">
                    <a:lumMod val="50000"/>
                  </a:schemeClr>
                </a:solidFill>
              </a:rPr>
              <a:t>стабла:</a:t>
            </a:r>
            <a:r>
              <a:rPr lang="sr-Latn-C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Cyrl-CS" b="1" dirty="0" smtClean="0">
                <a:solidFill>
                  <a:schemeClr val="accent6">
                    <a:lumMod val="50000"/>
                  </a:schemeClr>
                </a:solidFill>
              </a:rPr>
              <a:t>зељаста, рјеђе лијане</a:t>
            </a:r>
          </a:p>
          <a:p>
            <a:r>
              <a:rPr lang="sr-Cyrl-CS" b="1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sr-Latn-C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Cyrl-CS" b="1" dirty="0" smtClean="0">
                <a:solidFill>
                  <a:schemeClr val="accent6">
                    <a:lumMod val="50000"/>
                  </a:schemeClr>
                </a:solidFill>
              </a:rPr>
              <a:t>цвјетови:</a:t>
            </a:r>
            <a:r>
              <a:rPr lang="sr-Latn-C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Cyrl-CS" b="1" dirty="0" smtClean="0">
                <a:solidFill>
                  <a:schemeClr val="accent6">
                    <a:lumMod val="50000"/>
                  </a:schemeClr>
                </a:solidFill>
              </a:rPr>
              <a:t>потпуни</a:t>
            </a:r>
          </a:p>
          <a:p>
            <a:r>
              <a:rPr lang="sr-Cyrl-CS" b="1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sr-Latn-C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Cyrl-CS" b="1" dirty="0" smtClean="0">
                <a:solidFill>
                  <a:schemeClr val="accent6">
                    <a:lumMod val="50000"/>
                  </a:schemeClr>
                </a:solidFill>
              </a:rPr>
              <a:t>представници:</a:t>
            </a:r>
          </a:p>
          <a:p>
            <a:r>
              <a:rPr lang="sr-Cyrl-C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Cyrl-CS" b="1" dirty="0" smtClean="0">
                <a:solidFill>
                  <a:schemeClr val="accent6">
                    <a:lumMod val="50000"/>
                  </a:schemeClr>
                </a:solidFill>
              </a:rPr>
              <a:t>  *ливадски љутић</a:t>
            </a:r>
          </a:p>
          <a:p>
            <a:r>
              <a:rPr lang="sr-Cyrl-CS" b="1" dirty="0" smtClean="0">
                <a:solidFill>
                  <a:schemeClr val="accent6">
                    <a:lumMod val="50000"/>
                  </a:schemeClr>
                </a:solidFill>
              </a:rPr>
              <a:t>   * кукуријек</a:t>
            </a:r>
          </a:p>
          <a:p>
            <a:r>
              <a:rPr lang="sr-Cyrl-CS" b="1" dirty="0" smtClean="0">
                <a:solidFill>
                  <a:schemeClr val="accent6">
                    <a:lumMod val="50000"/>
                  </a:schemeClr>
                </a:solidFill>
              </a:rPr>
              <a:t>   * шумарица</a:t>
            </a:r>
          </a:p>
          <a:p>
            <a:r>
              <a:rPr lang="sr-Cyrl-CS" b="1" dirty="0" smtClean="0">
                <a:solidFill>
                  <a:schemeClr val="accent6">
                    <a:lumMod val="50000"/>
                  </a:schemeClr>
                </a:solidFill>
              </a:rPr>
              <a:t>   * гороцвијет</a:t>
            </a:r>
          </a:p>
          <a:p>
            <a:r>
              <a:rPr lang="sr-Cyrl-C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Cyrl-CS" b="1" dirty="0" smtClean="0">
                <a:solidFill>
                  <a:schemeClr val="accent6">
                    <a:lumMod val="50000"/>
                  </a:schemeClr>
                </a:solidFill>
              </a:rPr>
              <a:t>  * жаворњак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0006" y="2878657"/>
            <a:ext cx="1652588" cy="22307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09767"/>
            <a:ext cx="1534716" cy="18876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494" y="3136430"/>
            <a:ext cx="2762306" cy="16113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61" y="188584"/>
            <a:ext cx="495539" cy="460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50214"/>
            <a:ext cx="1380108" cy="13801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6062" y="338670"/>
            <a:ext cx="1470815" cy="1928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2963" y="198411"/>
            <a:ext cx="1436109" cy="22087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7856" y="388049"/>
            <a:ext cx="1809750" cy="22087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2594" y="3404448"/>
            <a:ext cx="2200275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5546" y="2668659"/>
            <a:ext cx="1738542" cy="2318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7164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05740"/>
            <a:ext cx="3200400" cy="613410"/>
          </a:xfrm>
        </p:spPr>
        <p:txBody>
          <a:bodyPr>
            <a:normAutofit/>
          </a:bodyPr>
          <a:lstStyle/>
          <a:p>
            <a:r>
              <a:rPr lang="sr-Cyrl-CS" sz="2000" b="1" u="sng" dirty="0" smtClean="0"/>
              <a:t>ПОРОДИЦА БУКВИ</a:t>
            </a:r>
            <a:endParaRPr lang="en-US" sz="2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47724"/>
            <a:ext cx="4191000" cy="4028477"/>
          </a:xfrm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sr-Cyrl-CS" sz="1800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sr-Cyrl-CS" sz="1800" b="1" dirty="0" smtClean="0">
                <a:solidFill>
                  <a:schemeClr val="accent1">
                    <a:lumMod val="75000"/>
                  </a:schemeClr>
                </a:solidFill>
              </a:rPr>
              <a:t>Стабла:</a:t>
            </a:r>
            <a:r>
              <a:rPr lang="sr-Latn-CS" sz="1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Cyrl-CS" sz="1800" b="1" dirty="0" smtClean="0">
                <a:solidFill>
                  <a:schemeClr val="accent1">
                    <a:lumMod val="75000"/>
                  </a:schemeClr>
                </a:solidFill>
              </a:rPr>
              <a:t>дрвенаста, листопадна</a:t>
            </a:r>
          </a:p>
          <a:p>
            <a:pPr marL="82296" indent="0">
              <a:buNone/>
            </a:pPr>
            <a:r>
              <a:rPr lang="sr-Cyrl-CS" sz="1800" b="1" dirty="0" smtClean="0">
                <a:solidFill>
                  <a:schemeClr val="accent1">
                    <a:lumMod val="75000"/>
                  </a:schemeClr>
                </a:solidFill>
              </a:rPr>
              <a:t>- Цвјетови: једнополни, </a:t>
            </a:r>
          </a:p>
          <a:p>
            <a:pPr marL="82296" indent="0">
              <a:buNone/>
            </a:pPr>
            <a:r>
              <a:rPr lang="sr-Cyrl-CS" sz="1800" b="1" dirty="0" smtClean="0">
                <a:solidFill>
                  <a:schemeClr val="accent1">
                    <a:lumMod val="75000"/>
                  </a:schemeClr>
                </a:solidFill>
              </a:rPr>
              <a:t>      * цваст: реса</a:t>
            </a:r>
          </a:p>
          <a:p>
            <a:pPr marL="82296" indent="0">
              <a:buNone/>
            </a:pPr>
            <a:r>
              <a:rPr lang="sr-Cyrl-CS" sz="1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Latn-CS" sz="1800" b="1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sr-Latn-CS" sz="1800" b="1" dirty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sr-Cyrl-CS" sz="1800" b="1" dirty="0" smtClean="0">
                <a:solidFill>
                  <a:schemeClr val="accent1">
                    <a:lumMod val="75000"/>
                  </a:schemeClr>
                </a:solidFill>
              </a:rPr>
              <a:t>прашивање: вјетар</a:t>
            </a:r>
          </a:p>
          <a:p>
            <a:pPr marL="82296" indent="0">
              <a:buNone/>
            </a:pPr>
            <a:r>
              <a:rPr lang="sr-Cyrl-CS" sz="1800" b="1" dirty="0" smtClean="0">
                <a:solidFill>
                  <a:schemeClr val="accent1">
                    <a:lumMod val="75000"/>
                  </a:schemeClr>
                </a:solidFill>
              </a:rPr>
              <a:t> - Плод: орашица</a:t>
            </a:r>
          </a:p>
          <a:p>
            <a:pPr marL="82296" indent="0">
              <a:buNone/>
            </a:pPr>
            <a:r>
              <a:rPr lang="sr-Cyrl-CS" sz="1800" b="1" dirty="0" smtClean="0">
                <a:solidFill>
                  <a:schemeClr val="accent1">
                    <a:lumMod val="75000"/>
                  </a:schemeClr>
                </a:solidFill>
              </a:rPr>
              <a:t>   * буква(буквица), храст(жир)</a:t>
            </a:r>
          </a:p>
          <a:p>
            <a:pPr marL="82296" indent="0">
              <a:buNone/>
            </a:pPr>
            <a:endParaRPr lang="sr-Cyrl-CS" sz="1800" b="1" dirty="0" smtClean="0"/>
          </a:p>
          <a:p>
            <a:pPr marL="82296" indent="0">
              <a:buNone/>
            </a:pPr>
            <a:endParaRPr lang="sr-Cyrl-CS" sz="1800" b="1" dirty="0" smtClean="0"/>
          </a:p>
          <a:p>
            <a:pPr marL="82296" indent="0">
              <a:buNone/>
            </a:pPr>
            <a:endParaRPr lang="sr-Cyrl-CS" sz="1800" b="1" dirty="0" smtClean="0"/>
          </a:p>
          <a:p>
            <a:pPr marL="82296" indent="0">
              <a:buNone/>
            </a:pPr>
            <a:r>
              <a:rPr lang="sr-Cyrl-CS" sz="1800" b="1" dirty="0" smtClean="0">
                <a:solidFill>
                  <a:schemeClr val="accent1">
                    <a:lumMod val="75000"/>
                  </a:schemeClr>
                </a:solidFill>
              </a:rPr>
              <a:t>- Представници: * буква</a:t>
            </a:r>
          </a:p>
          <a:p>
            <a:pPr marL="82296" indent="0">
              <a:buNone/>
            </a:pPr>
            <a:r>
              <a:rPr lang="sr-Cyrl-CS" sz="18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* храст</a:t>
            </a:r>
          </a:p>
          <a:p>
            <a:pPr marL="82296" indent="0">
              <a:buNone/>
            </a:pPr>
            <a:r>
              <a:rPr lang="sr-Cyrl-CS" sz="18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* кестен</a:t>
            </a:r>
            <a:endParaRPr lang="en-US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9075" y="209550"/>
            <a:ext cx="1656000" cy="2269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629640"/>
            <a:ext cx="1819275" cy="22758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3969" y="2804740"/>
            <a:ext cx="902951" cy="645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61963"/>
            <a:ext cx="830036" cy="624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143517"/>
            <a:ext cx="114733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7150"/>
            <a:ext cx="1861075" cy="251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2254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61950"/>
            <a:ext cx="4038600" cy="4038600"/>
          </a:xfrm>
        </p:spPr>
        <p:txBody>
          <a:bodyPr/>
          <a:lstStyle/>
          <a:p>
            <a:r>
              <a:rPr lang="sr-Cyrl-CS" u="sng" dirty="0" smtClean="0">
                <a:solidFill>
                  <a:schemeClr val="accent2">
                    <a:lumMod val="75000"/>
                  </a:schemeClr>
                </a:solidFill>
              </a:rPr>
              <a:t>ПОРОДИЦА РУЖА </a:t>
            </a:r>
            <a:r>
              <a:rPr lang="sr-Cyrl-CS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sr-Cyrl-C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sr-Cyrl-CS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sr-Cyrl-C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sr-Cyrl-CS" dirty="0" smtClean="0">
                <a:solidFill>
                  <a:schemeClr val="accent2">
                    <a:lumMod val="75000"/>
                  </a:schemeClr>
                </a:solidFill>
              </a:rPr>
              <a:t>- Стабл</a:t>
            </a:r>
            <a:r>
              <a:rPr lang="sr-Latn-CS" dirty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sr-Cyrl-CS" dirty="0" smtClean="0">
                <a:solidFill>
                  <a:schemeClr val="accent2">
                    <a:lumMod val="75000"/>
                  </a:schemeClr>
                </a:solidFill>
              </a:rPr>
              <a:t>: дрвенаста, зељаста</a:t>
            </a:r>
            <a:br>
              <a:rPr lang="sr-Cyrl-C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sr-Cyrl-CS" dirty="0" smtClean="0">
                <a:solidFill>
                  <a:schemeClr val="accent2">
                    <a:lumMod val="75000"/>
                  </a:schemeClr>
                </a:solidFill>
              </a:rPr>
              <a:t>- Цвијет: потпун</a:t>
            </a:r>
            <a:br>
              <a:rPr lang="sr-Cyrl-C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sr-Cyrl-CS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sr-Latn-C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r-Cyrl-CS" dirty="0" smtClean="0">
                <a:solidFill>
                  <a:schemeClr val="accent2">
                    <a:lumMod val="75000"/>
                  </a:schemeClr>
                </a:solidFill>
              </a:rPr>
              <a:t>Опрашивање: инсекти</a:t>
            </a:r>
            <a:br>
              <a:rPr lang="sr-Cyrl-C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sr-Cyrl-CS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sr-Cyrl-C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sr-Cyrl-CS" dirty="0" smtClean="0">
                <a:solidFill>
                  <a:schemeClr val="accent2">
                    <a:lumMod val="75000"/>
                  </a:schemeClr>
                </a:solidFill>
              </a:rPr>
              <a:t>- Плодови: сочни, богати      шећером и витаминима</a:t>
            </a:r>
            <a:br>
              <a:rPr lang="sr-Cyrl-C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sr-Cyrl-CS" dirty="0" smtClean="0">
                <a:solidFill>
                  <a:schemeClr val="accent2">
                    <a:lumMod val="75000"/>
                  </a:schemeClr>
                </a:solidFill>
              </a:rPr>
              <a:t>- Представници: јабука, шљива, купина, вишња, јагода, дивља ружа</a:t>
            </a:r>
            <a:br>
              <a:rPr lang="sr-Cyrl-CS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13" b="2013"/>
          <a:stretch>
            <a:fillRect/>
          </a:stretch>
        </p:blipFill>
        <p:spPr bwMode="auto">
          <a:xfrm>
            <a:off x="304800" y="1885950"/>
            <a:ext cx="2133600" cy="12572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62" y="3287508"/>
            <a:ext cx="2029637" cy="164644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9665" y="133350"/>
            <a:ext cx="1747838" cy="1343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2208" y="1509985"/>
            <a:ext cx="1843088" cy="18187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822" y="3328715"/>
            <a:ext cx="2619375" cy="17335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59786"/>
            <a:ext cx="690563" cy="69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961" y="168463"/>
            <a:ext cx="1906439" cy="1439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1035" y="1775025"/>
            <a:ext cx="875256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9110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2600" y="361950"/>
            <a:ext cx="3370370" cy="3962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sr-Cyrl-CS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r-Cyrl-CS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CS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r-Cyrl-CS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CS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r-Cyrl-CS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CS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r-Cyrl-CS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CS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r-Cyrl-CS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CS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r-Cyrl-CS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CS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r-Cyrl-CS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CS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r-Cyrl-CS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CS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r-Cyrl-CS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CS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r-Cyrl-CS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CS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r-Cyrl-CS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CS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r-Cyrl-CS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CS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r-Cyrl-CS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CS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r-Cyrl-CS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CS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r-Cyrl-CS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CS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r-Cyrl-CS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CS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r-Cyrl-CS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CS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r-Cyrl-CS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CS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r-Cyrl-CS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CS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r-Cyrl-CS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CS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r-Cyrl-CS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CS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ПОРОДИЦА КРСТАШИЦА</a:t>
            </a:r>
            <a:r>
              <a:rPr lang="sr-Cyrl-CS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sr-Cyrl-CS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sr-Cyrl-CS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sr-Cyrl-CS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sr-Cyrl-CS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sr-Cyrl-CS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sr-Cyrl-CS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sr-Cyrl-CS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sr-Cyrl-CS" dirty="0" smtClean="0">
                <a:solidFill>
                  <a:schemeClr val="accent3">
                    <a:lumMod val="75000"/>
                  </a:schemeClr>
                </a:solidFill>
              </a:rPr>
              <a:t>- </a:t>
            </a:r>
            <a:r>
              <a:rPr lang="sr-Cyrl-CS" sz="1800" dirty="0" smtClean="0">
                <a:solidFill>
                  <a:schemeClr val="accent3">
                    <a:lumMod val="75000"/>
                  </a:schemeClr>
                </a:solidFill>
              </a:rPr>
              <a:t>стабла: зељаста, двогодишње биљке</a:t>
            </a:r>
            <a:br>
              <a:rPr lang="sr-Cyrl-CS" sz="18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sr-Cyrl-CS" sz="1800" dirty="0" smtClean="0">
                <a:solidFill>
                  <a:schemeClr val="accent3">
                    <a:lumMod val="75000"/>
                  </a:schemeClr>
                </a:solidFill>
              </a:rPr>
              <a:t>- цвјетови: 4 крунична листића</a:t>
            </a:r>
            <a:br>
              <a:rPr lang="sr-Cyrl-CS" sz="18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sr-Cyrl-CS" sz="1800" dirty="0" smtClean="0">
                <a:solidFill>
                  <a:schemeClr val="accent3">
                    <a:lumMod val="75000"/>
                  </a:schemeClr>
                </a:solidFill>
              </a:rPr>
              <a:t>- плод: љушчица</a:t>
            </a:r>
            <a:br>
              <a:rPr lang="sr-Cyrl-CS" sz="18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sr-Cyrl-CS" sz="1800" dirty="0" smtClean="0">
                <a:solidFill>
                  <a:schemeClr val="accent3">
                    <a:lumMod val="75000"/>
                  </a:schemeClr>
                </a:solidFill>
              </a:rPr>
              <a:t>- представници: купус, келераба, кељ, карфиол, хоћу-нећу</a:t>
            </a:r>
            <a:br>
              <a:rPr lang="sr-Cyrl-CS" sz="18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sr-Cyrl-CS" sz="18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sr-Cyrl-CS" sz="1800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en-US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123825"/>
            <a:ext cx="2466975" cy="18383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4800" y="81915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557" y="2481122"/>
            <a:ext cx="3200400" cy="21220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0837" y="2118136"/>
            <a:ext cx="1905000" cy="284797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0976"/>
            <a:ext cx="2209799" cy="1657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8970"/>
            <a:ext cx="2133600" cy="17561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7043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65477"/>
            <a:ext cx="3048000" cy="428747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sr-Cyrl-CS" u="sng" dirty="0"/>
              <a:t>ПОРОДИЦА </a:t>
            </a:r>
            <a:r>
              <a:rPr lang="sr-Cyrl-CS" u="sng" dirty="0" smtClean="0"/>
              <a:t>ГЛАВОЧИКА</a:t>
            </a:r>
            <a:r>
              <a:rPr lang="sr-Cyrl-CS" sz="1200" u="sng" dirty="0"/>
              <a:t/>
            </a:r>
            <a:br>
              <a:rPr lang="sr-Cyrl-CS" sz="1200" u="sng" dirty="0"/>
            </a:br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sz="1800" dirty="0" smtClean="0"/>
              <a:t>- стабла: </a:t>
            </a:r>
            <a:r>
              <a:rPr lang="sr-Cyrl-CS" sz="1800" i="1" dirty="0" smtClean="0"/>
              <a:t>зељаста</a:t>
            </a:r>
            <a:r>
              <a:rPr lang="sr-Cyrl-CS" sz="1800" dirty="0"/>
              <a:t/>
            </a:r>
            <a:br>
              <a:rPr lang="sr-Cyrl-CS" sz="1800" dirty="0"/>
            </a:br>
            <a:r>
              <a:rPr lang="sr-Cyrl-CS" sz="1800" dirty="0" smtClean="0"/>
              <a:t>- цвјетови: </a:t>
            </a:r>
            <a:r>
              <a:rPr lang="sr-Cyrl-CS" sz="1800" i="1" dirty="0"/>
              <a:t>г</a:t>
            </a:r>
            <a:r>
              <a:rPr lang="sr-Cyrl-CS" sz="1800" i="1" dirty="0" smtClean="0"/>
              <a:t>лавичасте цвасти</a:t>
            </a:r>
            <a:br>
              <a:rPr lang="sr-Cyrl-CS" sz="1800" i="1" dirty="0" smtClean="0"/>
            </a:br>
            <a:r>
              <a:rPr lang="sr-Cyrl-CS" sz="1800" i="1" dirty="0"/>
              <a:t> </a:t>
            </a:r>
            <a:r>
              <a:rPr lang="sr-Cyrl-CS" sz="1800" i="1" dirty="0" smtClean="0"/>
              <a:t>    *језичасти и цјевасти                   цвјетови</a:t>
            </a:r>
            <a:br>
              <a:rPr lang="sr-Cyrl-CS" sz="1800" i="1" dirty="0" smtClean="0"/>
            </a:br>
            <a:r>
              <a:rPr lang="sr-Cyrl-CS" sz="1800" i="1" dirty="0" smtClean="0"/>
              <a:t/>
            </a:r>
            <a:br>
              <a:rPr lang="sr-Cyrl-CS" sz="1800" i="1" dirty="0" smtClean="0"/>
            </a:br>
            <a:r>
              <a:rPr lang="sr-Cyrl-CS" sz="1800" i="1" dirty="0" smtClean="0"/>
              <a:t/>
            </a:r>
            <a:br>
              <a:rPr lang="sr-Cyrl-CS" sz="1800" i="1" dirty="0" smtClean="0"/>
            </a:br>
            <a:r>
              <a:rPr lang="sr-Cyrl-CS" sz="1800" i="1" dirty="0" smtClean="0"/>
              <a:t/>
            </a:r>
            <a:br>
              <a:rPr lang="sr-Cyrl-CS" sz="1800" i="1" dirty="0" smtClean="0"/>
            </a:br>
            <a:r>
              <a:rPr lang="sr-Cyrl-CS" sz="1800" i="1" dirty="0" smtClean="0"/>
              <a:t/>
            </a:r>
            <a:br>
              <a:rPr lang="sr-Cyrl-CS" sz="1800" i="1" dirty="0" smtClean="0"/>
            </a:br>
            <a:r>
              <a:rPr lang="sr-Cyrl-CS" sz="1800" i="1" dirty="0" smtClean="0"/>
              <a:t/>
            </a:r>
            <a:br>
              <a:rPr lang="sr-Cyrl-CS" sz="1800" i="1" dirty="0" smtClean="0"/>
            </a:br>
            <a:r>
              <a:rPr lang="sr-Cyrl-CS" sz="1800" i="1" dirty="0" smtClean="0"/>
              <a:t>- </a:t>
            </a:r>
            <a:r>
              <a:rPr lang="sr-Cyrl-CS" sz="1800" dirty="0" smtClean="0"/>
              <a:t>представници: </a:t>
            </a:r>
            <a:r>
              <a:rPr lang="sr-Cyrl-CS" sz="1800" i="1" dirty="0" smtClean="0"/>
              <a:t>камилица, хајдучка трава, бијела рада, сунцокрет, маслачак</a:t>
            </a:r>
            <a:endParaRPr lang="en-US" sz="1800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3600450"/>
            <a:ext cx="762000" cy="5715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6756" y="218680"/>
            <a:ext cx="2516708" cy="18618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4734" y="3105150"/>
            <a:ext cx="2252682" cy="1489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3461" y="2328928"/>
            <a:ext cx="1581733" cy="1211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647950"/>
            <a:ext cx="1699528" cy="1655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18680"/>
            <a:ext cx="1981200" cy="2563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7269" y="265477"/>
            <a:ext cx="592584" cy="71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414439"/>
            <a:ext cx="1902488" cy="1432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8726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3699"/>
            <a:ext cx="3367088" cy="3465451"/>
          </a:xfrm>
        </p:spPr>
        <p:style>
          <a:lnRef idx="1">
            <a:schemeClr val="accent1"/>
          </a:lnRef>
          <a:fillRef idx="1002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sr-Cyrl-CS" sz="2000" dirty="0" smtClean="0"/>
              <a:t/>
            </a:r>
            <a:br>
              <a:rPr lang="sr-Cyrl-CS" sz="2000" dirty="0" smtClean="0"/>
            </a:br>
            <a:r>
              <a:rPr lang="sr-Cyrl-CS" sz="2000" dirty="0"/>
              <a:t/>
            </a:r>
            <a:br>
              <a:rPr lang="sr-Cyrl-CS" sz="2000" dirty="0"/>
            </a:br>
            <a:r>
              <a:rPr lang="sr-Cyrl-CS" sz="2000" dirty="0" smtClean="0"/>
              <a:t/>
            </a:r>
            <a:br>
              <a:rPr lang="sr-Cyrl-CS" sz="2000" dirty="0" smtClean="0"/>
            </a:br>
            <a:r>
              <a:rPr lang="sr-Cyrl-CS" sz="2000" dirty="0"/>
              <a:t/>
            </a:r>
            <a:br>
              <a:rPr lang="sr-Cyrl-CS" sz="2000" dirty="0"/>
            </a:br>
            <a:r>
              <a:rPr lang="sr-Cyrl-CS" sz="2000" dirty="0" smtClean="0"/>
              <a:t>    </a:t>
            </a:r>
            <a:r>
              <a:rPr lang="sr-Cyrl-CS" sz="2000" u="sng" dirty="0" smtClean="0">
                <a:solidFill>
                  <a:schemeClr val="accent3">
                    <a:lumMod val="75000"/>
                  </a:schemeClr>
                </a:solidFill>
              </a:rPr>
              <a:t>ПОРОДИЦА МАХУНАРКИ  </a:t>
            </a:r>
            <a:r>
              <a:rPr lang="sr-Cyrl-CS" sz="1800" u="sng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sr-Cyrl-CS" sz="1800" u="sng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sr-Cyrl-CS" sz="1800" u="sng" dirty="0" smtClean="0">
                <a:solidFill>
                  <a:schemeClr val="accent3">
                    <a:lumMod val="75000"/>
                  </a:schemeClr>
                </a:solidFill>
              </a:rPr>
              <a:t>     (ЛЕПТИРЊАЧА ИЛИ БОБОВА)</a:t>
            </a:r>
            <a:br>
              <a:rPr lang="sr-Cyrl-CS" sz="1800" u="sng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sr-Cyrl-CS" sz="1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br>
              <a:rPr lang="sr-Cyrl-CS" sz="18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sr-Cyrl-CS" sz="1800" dirty="0" smtClean="0"/>
              <a:t/>
            </a:r>
            <a:br>
              <a:rPr lang="sr-Cyrl-CS" sz="1800" dirty="0" smtClean="0"/>
            </a:br>
            <a:r>
              <a:rPr lang="sr-Cyrl-CS" sz="1800" dirty="0" smtClean="0">
                <a:solidFill>
                  <a:srgbClr val="00B050"/>
                </a:solidFill>
              </a:rPr>
              <a:t>- стабла: зељаста, дрвенаста</a:t>
            </a:r>
            <a:br>
              <a:rPr lang="sr-Cyrl-CS" sz="1800" dirty="0" smtClean="0">
                <a:solidFill>
                  <a:srgbClr val="00B050"/>
                </a:solidFill>
              </a:rPr>
            </a:br>
            <a:r>
              <a:rPr lang="sr-Cyrl-CS" sz="1800" dirty="0" smtClean="0">
                <a:solidFill>
                  <a:srgbClr val="00B050"/>
                </a:solidFill>
              </a:rPr>
              <a:t>- цвјетови: потпуни у облику               лептира (2 заставице, 2 крилца, 1 чуњић)</a:t>
            </a:r>
            <a:br>
              <a:rPr lang="sr-Cyrl-CS" sz="1800" dirty="0" smtClean="0">
                <a:solidFill>
                  <a:srgbClr val="00B050"/>
                </a:solidFill>
              </a:rPr>
            </a:br>
            <a:r>
              <a:rPr lang="sr-Cyrl-CS" sz="1800" dirty="0">
                <a:solidFill>
                  <a:srgbClr val="00B050"/>
                </a:solidFill>
              </a:rPr>
              <a:t> </a:t>
            </a:r>
            <a:r>
              <a:rPr lang="sr-Cyrl-CS" sz="1800" dirty="0" smtClean="0">
                <a:solidFill>
                  <a:srgbClr val="00B050"/>
                </a:solidFill>
              </a:rPr>
              <a:t/>
            </a:r>
            <a:br>
              <a:rPr lang="sr-Cyrl-CS" sz="1800" dirty="0" smtClean="0">
                <a:solidFill>
                  <a:srgbClr val="00B050"/>
                </a:solidFill>
              </a:rPr>
            </a:br>
            <a:r>
              <a:rPr lang="sr-Cyrl-CS" sz="1800" dirty="0" smtClean="0">
                <a:solidFill>
                  <a:srgbClr val="00B050"/>
                </a:solidFill>
              </a:rPr>
              <a:t/>
            </a:r>
            <a:br>
              <a:rPr lang="sr-Cyrl-CS" sz="1800" dirty="0" smtClean="0">
                <a:solidFill>
                  <a:srgbClr val="00B050"/>
                </a:solidFill>
              </a:rPr>
            </a:br>
            <a:r>
              <a:rPr lang="sr-Cyrl-CS" sz="1800" dirty="0" smtClean="0">
                <a:solidFill>
                  <a:srgbClr val="00B050"/>
                </a:solidFill>
              </a:rPr>
              <a:t>- опрашивање: инсекти</a:t>
            </a:r>
            <a:br>
              <a:rPr lang="sr-Cyrl-CS" sz="1800" dirty="0" smtClean="0">
                <a:solidFill>
                  <a:srgbClr val="00B050"/>
                </a:solidFill>
              </a:rPr>
            </a:br>
            <a:r>
              <a:rPr lang="sr-Cyrl-CS" sz="1800" dirty="0" smtClean="0">
                <a:solidFill>
                  <a:srgbClr val="00B050"/>
                </a:solidFill>
              </a:rPr>
              <a:t>- плод: махуна </a:t>
            </a:r>
            <a:br>
              <a:rPr lang="sr-Cyrl-CS" sz="1800" dirty="0" smtClean="0">
                <a:solidFill>
                  <a:srgbClr val="00B050"/>
                </a:solidFill>
              </a:rPr>
            </a:br>
            <a:r>
              <a:rPr lang="sr-Cyrl-CS" sz="1800" dirty="0" smtClean="0">
                <a:solidFill>
                  <a:srgbClr val="00B050"/>
                </a:solidFill>
              </a:rPr>
              <a:t>- представници: грашак, пасуљ, дјетелине, звјездан, багрем</a:t>
            </a:r>
            <a:br>
              <a:rPr lang="sr-Cyrl-CS" sz="1800" dirty="0" smtClean="0">
                <a:solidFill>
                  <a:srgbClr val="00B050"/>
                </a:solidFill>
              </a:rPr>
            </a:br>
            <a:endParaRPr lang="en-US" sz="18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97" y="285750"/>
            <a:ext cx="700088" cy="527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2874" y="2508673"/>
            <a:ext cx="1154907" cy="672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4077" y="3333750"/>
            <a:ext cx="914400" cy="566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2479" y="184148"/>
            <a:ext cx="1328896" cy="1771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12161"/>
            <a:ext cx="1919586" cy="19158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1375" y="1825249"/>
            <a:ext cx="1450202" cy="14502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181351"/>
            <a:ext cx="3171305" cy="18716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3164" y="2449128"/>
            <a:ext cx="1548211" cy="23049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8088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90551"/>
            <a:ext cx="2667000" cy="3733799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sr-Cyrl-CS" sz="2000" u="sng" dirty="0" smtClean="0">
                <a:solidFill>
                  <a:srgbClr val="C00000"/>
                </a:solidFill>
              </a:rPr>
              <a:t>ПОРОДИЦА ПОМОЋНИЦА</a:t>
            </a:r>
            <a:r>
              <a:rPr lang="sr-Cyrl-CS" u="sng" dirty="0" smtClean="0">
                <a:solidFill>
                  <a:srgbClr val="C00000"/>
                </a:solidFill>
              </a:rPr>
              <a:t/>
            </a:r>
            <a:br>
              <a:rPr lang="sr-Cyrl-CS" u="sng" dirty="0" smtClean="0">
                <a:solidFill>
                  <a:srgbClr val="C00000"/>
                </a:solidFill>
              </a:rPr>
            </a:br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sz="1800" b="0" dirty="0" smtClean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sr-Cyrl-CS" sz="1800" dirty="0" smtClean="0">
                <a:solidFill>
                  <a:schemeClr val="accent6">
                    <a:lumMod val="50000"/>
                  </a:schemeClr>
                </a:solidFill>
              </a:rPr>
              <a:t>стабла: зељаста</a:t>
            </a:r>
            <a:br>
              <a:rPr lang="sr-Cyrl-CS" sz="1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sr-Cyrl-CS" sz="1800" dirty="0" smtClean="0">
                <a:solidFill>
                  <a:schemeClr val="accent6">
                    <a:lumMod val="50000"/>
                  </a:schemeClr>
                </a:solidFill>
              </a:rPr>
              <a:t>- цвијет: потпун</a:t>
            </a:r>
            <a:br>
              <a:rPr lang="sr-Cyrl-CS" sz="1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sr-Cyrl-CS" sz="1800" dirty="0" smtClean="0">
                <a:solidFill>
                  <a:schemeClr val="accent6">
                    <a:lumMod val="50000"/>
                  </a:schemeClr>
                </a:solidFill>
              </a:rPr>
              <a:t>- плод: бобица</a:t>
            </a:r>
            <a:br>
              <a:rPr lang="sr-Cyrl-CS" sz="1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sr-Cyrl-CS" sz="1800" dirty="0" smtClean="0">
                <a:solidFill>
                  <a:schemeClr val="accent6">
                    <a:lumMod val="50000"/>
                  </a:schemeClr>
                </a:solidFill>
              </a:rPr>
              <a:t>- представници:        </a:t>
            </a:r>
            <a:br>
              <a:rPr lang="sr-Cyrl-CS" sz="1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sr-Cyrl-CS" sz="1800" dirty="0" smtClean="0">
                <a:solidFill>
                  <a:schemeClr val="accent6">
                    <a:lumMod val="50000"/>
                  </a:schemeClr>
                </a:solidFill>
              </a:rPr>
              <a:t>   * кромпир, </a:t>
            </a:r>
            <a:br>
              <a:rPr lang="sr-Cyrl-CS" sz="1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sr-Cyrl-CS" sz="1800" dirty="0" smtClean="0">
                <a:solidFill>
                  <a:schemeClr val="accent6">
                    <a:lumMod val="50000"/>
                  </a:schemeClr>
                </a:solidFill>
              </a:rPr>
              <a:t>   * парадајз, </a:t>
            </a:r>
            <a:br>
              <a:rPr lang="sr-Cyrl-CS" sz="1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sr-Cyrl-CS" sz="1800" dirty="0" smtClean="0">
                <a:solidFill>
                  <a:schemeClr val="accent6">
                    <a:lumMod val="50000"/>
                  </a:schemeClr>
                </a:solidFill>
              </a:rPr>
              <a:t>   * паприка</a:t>
            </a:r>
            <a:r>
              <a:rPr lang="sr-Cyrl-CS" sz="18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sr-Cyrl-CS" sz="18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sr-Cyrl-CS" sz="1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sr-Cyrl-CS" sz="1800" dirty="0" smtClean="0">
                <a:solidFill>
                  <a:schemeClr val="accent6">
                    <a:lumMod val="50000"/>
                  </a:schemeClr>
                </a:solidFill>
              </a:rPr>
              <a:t>   * патлиџан</a:t>
            </a:r>
            <a:endParaRPr lang="en-US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760" b="17760"/>
          <a:stretch>
            <a:fillRect/>
          </a:stretch>
        </p:blipFill>
        <p:spPr bwMode="auto">
          <a:xfrm>
            <a:off x="6248400" y="2892352"/>
            <a:ext cx="2514600" cy="17367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0748"/>
            <a:ext cx="2645821" cy="19814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33351"/>
            <a:ext cx="1981200" cy="2641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5860" y="2774951"/>
            <a:ext cx="2421539" cy="16454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7631" y="1111251"/>
            <a:ext cx="685800" cy="68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7631" y="2326874"/>
            <a:ext cx="756343" cy="6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5981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38150"/>
            <a:ext cx="2995010" cy="4155304"/>
          </a:xfrm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sr-Cyrl-CS" u="sng" dirty="0" smtClean="0">
                <a:solidFill>
                  <a:schemeClr val="accent4">
                    <a:lumMod val="50000"/>
                  </a:schemeClr>
                </a:solidFill>
              </a:rPr>
              <a:t>ПОРОДИЦА УСНАТИЦА</a:t>
            </a:r>
            <a:r>
              <a:rPr lang="sr-Cyrl-CS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sr-Cyrl-CS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sr-Cyrl-CS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sr-Cyrl-CS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sr-Cyrl-CS" dirty="0" smtClean="0">
                <a:solidFill>
                  <a:schemeClr val="accent4">
                    <a:lumMod val="75000"/>
                  </a:schemeClr>
                </a:solidFill>
              </a:rPr>
              <a:t>- </a:t>
            </a:r>
            <a:r>
              <a:rPr lang="sr-Cyrl-CS" sz="1800" dirty="0" smtClean="0">
                <a:solidFill>
                  <a:schemeClr val="accent4">
                    <a:lumMod val="75000"/>
                  </a:schemeClr>
                </a:solidFill>
              </a:rPr>
              <a:t>стабла: зељаста, рјеђе жбунаста</a:t>
            </a:r>
            <a:br>
              <a:rPr lang="sr-Cyrl-CS" sz="18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sr-Cyrl-CS" sz="1800" dirty="0" smtClean="0">
                <a:solidFill>
                  <a:schemeClr val="accent4">
                    <a:lumMod val="75000"/>
                  </a:schemeClr>
                </a:solidFill>
              </a:rPr>
              <a:t>- цвјетови: потпуни, у облику усана (2 горње, 3 доње усне) </a:t>
            </a:r>
            <a:br>
              <a:rPr lang="sr-Cyrl-CS" sz="18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sr-Cyrl-CS" sz="18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sr-Cyrl-CS" sz="18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sr-Cyrl-CS" sz="1800" dirty="0" smtClean="0">
                <a:solidFill>
                  <a:schemeClr val="accent4">
                    <a:lumMod val="75000"/>
                  </a:schemeClr>
                </a:solidFill>
              </a:rPr>
              <a:t>-опрашивање: инсекти</a:t>
            </a:r>
            <a:br>
              <a:rPr lang="sr-Cyrl-CS" sz="18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sr-Cyrl-CS" sz="1800" dirty="0" smtClean="0">
                <a:solidFill>
                  <a:schemeClr val="accent4">
                    <a:lumMod val="75000"/>
                  </a:schemeClr>
                </a:solidFill>
              </a:rPr>
              <a:t>- медоносне биљке, садрже мирисна уља</a:t>
            </a:r>
            <a:br>
              <a:rPr lang="sr-Cyrl-CS" sz="18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sr-Cyrl-CS" sz="1800" dirty="0" smtClean="0">
                <a:solidFill>
                  <a:schemeClr val="accent4">
                    <a:lumMod val="75000"/>
                  </a:schemeClr>
                </a:solidFill>
              </a:rPr>
              <a:t>- представници: рузмарин, жалфија, коприва, мајчина душица,оригано</a:t>
            </a:r>
            <a:endParaRPr lang="en-US" sz="18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10029"/>
            <a:ext cx="990600" cy="7511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8007" y="2136004"/>
            <a:ext cx="1857375" cy="2457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4150" y="493817"/>
            <a:ext cx="556611" cy="4042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6784"/>
            <a:ext cx="2403540" cy="16308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3567" y="209550"/>
            <a:ext cx="2152650" cy="2152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0798" y="1962150"/>
            <a:ext cx="2058601" cy="1543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5317" y="3630388"/>
            <a:ext cx="1831640" cy="13706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5720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707</TotalTime>
  <Words>108</Words>
  <Application>Microsoft Office PowerPoint</Application>
  <PresentationFormat>On-screen Show (16:9)</PresentationFormat>
  <Paragraphs>42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Solstice</vt:lpstr>
      <vt:lpstr>Дикотиледоне биљке</vt:lpstr>
      <vt:lpstr>Slide 2</vt:lpstr>
      <vt:lpstr>ПОРОДИЦА БУКВИ</vt:lpstr>
      <vt:lpstr>ПОРОДИЦА РУЖА   - Стаблa: дрвенаста, зељаста - Цвијет: потпун - Опрашивање: инсекти  - Плодови: сочни, богати      шећером и витаминима - Представници: јабука, шљива, купина, вишња, јагода, дивља ружа </vt:lpstr>
      <vt:lpstr>                     ПОРОДИЦА КРСТАШИЦА    - стабла: зељаста, двогодишње биљке - цвјетови: 4 крунична листића - плод: љушчица - представници: купус, келераба, кељ, карфиол, хоћу-нећу  </vt:lpstr>
      <vt:lpstr>ПОРОДИЦА ГЛАВОЧИКА  - стабла: зељаста - цвјетови: главичасте цвасти      *језичасти и цјевасти                   цвјетови      - представници: камилица, хајдучка трава, бијела рада, сунцокрет, маслачак</vt:lpstr>
      <vt:lpstr>        ПОРОДИЦА МАХУНАРКИ        (ЛЕПТИРЊАЧА ИЛИ БОБОВА)    - стабла: зељаста, дрвенаста - цвјетови: потпуни у облику               лептира (2 заставице, 2 крилца, 1 чуњић)    - опрашивање: инсекти - плод: махуна  - представници: грашак, пасуљ, дјетелине, звјездан, багрем </vt:lpstr>
      <vt:lpstr>ПОРОДИЦА ПОМОЋНИЦА  - стабла: зељаста - цвијет: потпун - плод: бобица - представници:            * кромпир,     * парадајз,     * паприка,     * патлиџан</vt:lpstr>
      <vt:lpstr>ПОРОДИЦА УСНАТИЦА  - стабла: зељаста, рјеђе жбунаста - цвјетови: потпуни, у облику усана (2 горње, 3 доње усне)   -опрашивање: инсекти - медоносне биљке, садрже мирисна уља - представници: рузмарин, жалфија, коприва, мајчина душица,оригано</vt:lpstr>
      <vt:lpstr>ДОМАЋА ЗАДАЋА: попуни табелу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Aleksandra Puhalic</cp:lastModifiedBy>
  <cp:revision>55</cp:revision>
  <dcterms:created xsi:type="dcterms:W3CDTF">2006-08-16T00:00:00Z</dcterms:created>
  <dcterms:modified xsi:type="dcterms:W3CDTF">2020-04-23T10:58:17Z</dcterms:modified>
</cp:coreProperties>
</file>