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</p:sldIdLst>
  <p:sldSz cx="12161838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51" d="100"/>
          <a:sy n="51" d="100"/>
        </p:scale>
        <p:origin x="-1356" y="-3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  <p:grpSp>
        <p:nvGrpSpPr>
          <p:cNvPr id="8" name="Group 7"/>
          <p:cNvGrpSpPr/>
          <p:nvPr/>
        </p:nvGrpSpPr>
        <p:grpSpPr>
          <a:xfrm>
            <a:off x="1588196" y="2887530"/>
            <a:ext cx="9016452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95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885" y="1387737"/>
            <a:ext cx="9014069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767862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  <p:grpSp>
        <p:nvGrpSpPr>
          <p:cNvPr id="11" name="Group 10"/>
          <p:cNvGrpSpPr/>
          <p:nvPr/>
        </p:nvGrpSpPr>
        <p:grpSpPr>
          <a:xfrm>
            <a:off x="1559578" y="1392217"/>
            <a:ext cx="9016452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95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761" y="559399"/>
            <a:ext cx="2232055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714" y="849855"/>
            <a:ext cx="7325721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03494" y="2880824"/>
            <a:ext cx="5480154" cy="923330"/>
            <a:chOff x="1815339" y="1496016"/>
            <a:chExt cx="5480154" cy="694215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016"/>
              <a:ext cx="877163" cy="694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59578" y="1392217"/>
            <a:ext cx="9016452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95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59578" y="2887579"/>
            <a:ext cx="9016452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95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78" y="1204857"/>
            <a:ext cx="10314038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025" y="3767317"/>
            <a:ext cx="10287483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59578" y="1392217"/>
            <a:ext cx="9016452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95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2138" y="2240280"/>
            <a:ext cx="5059325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78212" y="2240280"/>
            <a:ext cx="5059325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8611" y="2240280"/>
            <a:ext cx="4578573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713" y="2947595"/>
            <a:ext cx="5059325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3241" y="2240280"/>
            <a:ext cx="4585013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944368"/>
            <a:ext cx="5053770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  <p:grpSp>
        <p:nvGrpSpPr>
          <p:cNvPr id="14" name="Group 13"/>
          <p:cNvGrpSpPr/>
          <p:nvPr/>
        </p:nvGrpSpPr>
        <p:grpSpPr>
          <a:xfrm>
            <a:off x="1559578" y="1392217"/>
            <a:ext cx="9016452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95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  <p:grpSp>
        <p:nvGrpSpPr>
          <p:cNvPr id="10" name="Group 9"/>
          <p:cNvGrpSpPr/>
          <p:nvPr/>
        </p:nvGrpSpPr>
        <p:grpSpPr>
          <a:xfrm>
            <a:off x="1559578" y="1392217"/>
            <a:ext cx="9016452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95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166" y="1678196"/>
            <a:ext cx="455202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386" y="559399"/>
            <a:ext cx="5475310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166" y="3603813"/>
            <a:ext cx="4537713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406" y="4668819"/>
            <a:ext cx="1033040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04520" y="666965"/>
            <a:ext cx="6347133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5714" y="5324306"/>
            <a:ext cx="10316101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5716" y="570156"/>
            <a:ext cx="10316100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024" y="2248348"/>
            <a:ext cx="10301791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315" y="616144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44427DD-E9CF-4490-89A3-6A34C7CE0387}" type="datetimeFigureOut">
              <a:rPr lang="sr-Latn-BA" smtClean="0"/>
              <a:pPr/>
              <a:t>28.4.2020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16144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0452" y="616144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FD12EC8-3F0B-4F67-B1B3-F71CE1299D7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0559" y="332656"/>
            <a:ext cx="6235226" cy="3024336"/>
          </a:xfrm>
        </p:spPr>
        <p:txBody>
          <a:bodyPr/>
          <a:lstStyle/>
          <a:p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r-Cyrl-RS" sz="2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небу лопта, велика и жута,</a:t>
            </a:r>
            <a:b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идиш </a:t>
            </a:r>
            <a: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је из сваког кута.</a:t>
            </a:r>
            <a:b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ноћи кад спава,</a:t>
            </a:r>
            <a:b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небо долази нова глава.</a:t>
            </a:r>
            <a:b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Кад на ливаду баци своје зрнце,</a:t>
            </a:r>
            <a:b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знаћеш </a:t>
            </a:r>
            <a: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 је то</a:t>
            </a:r>
            <a:b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sr-Latn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 descr="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8137" y="3621944"/>
            <a:ext cx="4501338" cy="32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3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30024" y="2132857"/>
            <a:ext cx="10301791" cy="3993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Урадите стр.</a:t>
            </a:r>
            <a:r>
              <a:rPr lang="sr-Latn-BA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37 у </a:t>
            </a:r>
            <a:r>
              <a:rPr lang="sr-Cyrl-RS" sz="3200">
                <a:latin typeface="Arial" panose="020B0604020202020204" pitchFamily="34" charset="0"/>
                <a:cs typeface="Arial" panose="020B0604020202020204" pitchFamily="34" charset="0"/>
              </a:rPr>
              <a:t>вашим </a:t>
            </a:r>
            <a:r>
              <a:rPr lang="sr-Cyrl-RS" sz="3200" smtClean="0">
                <a:latin typeface="Arial" panose="020B0604020202020204" pitchFamily="34" charset="0"/>
                <a:cs typeface="Arial" panose="020B0604020202020204" pitchFamily="34" charset="0"/>
              </a:rPr>
              <a:t>Радним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свескама за природу и друштво.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716" y="188640"/>
            <a:ext cx="10316100" cy="1435766"/>
          </a:xfrm>
        </p:spPr>
        <p:txBody>
          <a:bodyPr/>
          <a:lstStyle/>
          <a:p>
            <a:r>
              <a:rPr lang="sr-Cyrl-R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Задатак за самосталан рад</a:t>
            </a:r>
            <a:r>
              <a:rPr lang="sr-Cyrl-RS" dirty="0"/>
              <a:t>:</a:t>
            </a:r>
            <a:endParaRPr lang="sr-Latn-BA" dirty="0"/>
          </a:p>
        </p:txBody>
      </p:sp>
      <p:pic>
        <p:nvPicPr>
          <p:cNvPr id="4" name="Picture 3" descr="Book and Pencil Cartoon Characters | Friend cartoon, Cartoon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766" y="3573016"/>
            <a:ext cx="8044944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90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885" y="836713"/>
            <a:ext cx="9014069" cy="2283007"/>
          </a:xfrm>
        </p:spPr>
        <p:txBody>
          <a:bodyPr/>
          <a:lstStyle/>
          <a:p>
            <a:r>
              <a:rPr lang="sr-Cyrl-RS" sz="4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СУНЦЕ</a:t>
            </a:r>
            <a:r>
              <a:rPr lang="sr-Latn-BA" sz="4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RS" sz="4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sr-Latn-BA" sz="4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RS" sz="4800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ИЗВОР ПРИРОДНОГ СВЈЕТЛА И ТОПЛОТЕ</a:t>
            </a:r>
            <a:endParaRPr lang="sr-Latn-BA" sz="4800" dirty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BA" dirty="0"/>
          </a:p>
        </p:txBody>
      </p:sp>
      <p:pic>
        <p:nvPicPr>
          <p:cNvPr id="4" name="Picture 3" descr="Hello, Sun! Sun Salutations to Help Children Wake Up and Greet The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901" y="3789040"/>
            <a:ext cx="8428037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01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78" y="476673"/>
            <a:ext cx="10314038" cy="2638901"/>
          </a:xfrm>
        </p:spPr>
        <p:txBody>
          <a:bodyPr/>
          <a:lstStyle/>
          <a:p>
            <a:r>
              <a:rPr lang="sr-Cyrl-RS" sz="4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 оно без чега жива бића не могу да живе зовемо </a:t>
            </a:r>
            <a:r>
              <a:rPr lang="sr-Cyrl-R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УСЛОВИМА ЖИВОТА</a:t>
            </a:r>
            <a:r>
              <a:rPr lang="sr-Cyrl-RS" sz="4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 најважнији су:</a:t>
            </a:r>
            <a:endParaRPr lang="sr-Latn-BA" sz="4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025" y="3767316"/>
            <a:ext cx="10287483" cy="2397988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сунце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ваздух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вода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земљиште</a:t>
            </a:r>
            <a:endParaRPr lang="sr-Latn-BA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How the Sun Heats the Earth - YouTub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002" y="3717032"/>
            <a:ext cx="6416801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457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885" y="620689"/>
            <a:ext cx="9014069" cy="1656184"/>
          </a:xfrm>
        </p:spPr>
        <p:txBody>
          <a:bodyPr/>
          <a:lstStyle/>
          <a:p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Сунце даје </a:t>
            </a:r>
            <a:r>
              <a:rPr lang="sr-Cyrl-RS" sz="4000" u="sng" dirty="0">
                <a:latin typeface="Arial" panose="020B0604020202020204" pitchFamily="34" charset="0"/>
                <a:cs typeface="Arial" panose="020B0604020202020204" pitchFamily="34" charset="0"/>
              </a:rPr>
              <a:t>природну свјетлост и топлоту.</a:t>
            </a:r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r-Latn-B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BA" dirty="0"/>
          </a:p>
        </p:txBody>
      </p:sp>
      <p:pic>
        <p:nvPicPr>
          <p:cNvPr id="4" name="Picture 3" descr="Earth day happy sun heats earth with its yellow Vector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0"/>
          <a:stretch/>
        </p:blipFill>
        <p:spPr bwMode="auto">
          <a:xfrm>
            <a:off x="1597509" y="2708920"/>
            <a:ext cx="919422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265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9581" y="692696"/>
            <a:ext cx="8715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Значај свјетлости и топлоте за живот на Земљи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850" y="2708921"/>
            <a:ext cx="9864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Без сунца и топлоте не би било биљака, животиње не би могле да преживе, а самим тим ни човјек.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319" y="4077072"/>
            <a:ext cx="952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Сунце је извор живота!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PC\AppData\Local\Microsoft\Windows\Temporary Internet Files\Content.IE5\HZZ31C6B\sun-159392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1433" y="836712"/>
            <a:ext cx="3172037" cy="2399928"/>
          </a:xfrm>
          <a:prstGeom prst="rect">
            <a:avLst/>
          </a:prstGeom>
          <a:noFill/>
        </p:spPr>
      </p:pic>
      <p:pic>
        <p:nvPicPr>
          <p:cNvPr id="12" name="Picture 11" descr="e1d1e3c2242ddf0575c29a3b25c097ac_tall-grass-clipart_8000-15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53336"/>
            <a:ext cx="12161838" cy="404664"/>
          </a:xfrm>
          <a:prstGeom prst="rect">
            <a:avLst/>
          </a:prstGeom>
        </p:spPr>
      </p:pic>
      <p:pic>
        <p:nvPicPr>
          <p:cNvPr id="14" name="Picture 13" descr="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97343" y="4320480"/>
            <a:ext cx="2641803" cy="2537520"/>
          </a:xfrm>
          <a:prstGeom prst="rect">
            <a:avLst/>
          </a:prstGeom>
        </p:spPr>
      </p:pic>
      <p:pic>
        <p:nvPicPr>
          <p:cNvPr id="1031" name="Picture 7" descr="C:\Users\PC\AppData\Local\Microsoft\Windows\Temporary Internet Files\Content.IE5\HZZ31C6B\11025-illustration-of-a-black-and-white-rabbit-pv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537303" y="6021288"/>
            <a:ext cx="762350" cy="539534"/>
          </a:xfrm>
          <a:prstGeom prst="rect">
            <a:avLst/>
          </a:prstGeom>
          <a:noFill/>
        </p:spPr>
      </p:pic>
      <p:pic>
        <p:nvPicPr>
          <p:cNvPr id="18" name="Picture 17" descr="fox-clipart-free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287" y="5589240"/>
            <a:ext cx="1368152" cy="1010741"/>
          </a:xfrm>
          <a:prstGeom prst="rect">
            <a:avLst/>
          </a:prstGeom>
        </p:spPr>
      </p:pic>
      <p:pic>
        <p:nvPicPr>
          <p:cNvPr id="19" name="Picture 18" descr="aaaaa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65295" y="3429000"/>
            <a:ext cx="864096" cy="749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885" y="692696"/>
            <a:ext cx="9014069" cy="2592288"/>
          </a:xfrm>
        </p:spPr>
        <p:txBody>
          <a:bodyPr/>
          <a:lstStyle/>
          <a:p>
            <a:r>
              <a:rPr lang="sr-Cyrl-R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Постоје и вјештачки извори свјетлости и топлоте.</a:t>
            </a:r>
            <a:endParaRPr lang="sr-Latn-BA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Cartoon light bulb Royalty Free Vector Image - VectorStock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24"/>
          <a:stretch/>
        </p:blipFill>
        <p:spPr bwMode="auto">
          <a:xfrm>
            <a:off x="2920405" y="3717032"/>
            <a:ext cx="6129481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89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494" y="1057359"/>
            <a:ext cx="9014069" cy="1731982"/>
          </a:xfrm>
        </p:spPr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Вјештачки извори топлоте су: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885" y="3840433"/>
            <a:ext cx="8513287" cy="2396879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дрво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угаљ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земни плин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нафта</a:t>
            </a:r>
            <a:endParaRPr lang="sr-Latn-BA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 descr="oie_transparent (2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5054" y="4154078"/>
            <a:ext cx="2952329" cy="22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6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716" y="332656"/>
            <a:ext cx="10316100" cy="1440160"/>
          </a:xfrm>
        </p:spPr>
        <p:txBody>
          <a:bodyPr/>
          <a:lstStyle/>
          <a:p>
            <a:r>
              <a:rPr lang="sr-Cyrl-R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Вјештачки извори свјетлости су:</a:t>
            </a:r>
            <a:endParaRPr lang="sr-Latn-BA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00717" y="2348880"/>
            <a:ext cx="10439273" cy="4032870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sr-Cyrl-R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отворена свјетлост ватре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sr-Cyrl-R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уређаји који свијетле помоћу електричне енергије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sr-Cyrl-R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батеријске лампе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sr-Cyrl-R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електричне сијалице</a:t>
            </a:r>
            <a:endParaRPr lang="sr-Latn-BA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2020 OOVOV Cute Bear Captain Baby Room Table Lamp Cartoon Fabric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29"/>
          <a:stretch/>
        </p:blipFill>
        <p:spPr bwMode="auto">
          <a:xfrm>
            <a:off x="6847104" y="3933056"/>
            <a:ext cx="488443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2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0023" y="2248348"/>
            <a:ext cx="10801512" cy="4204989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Умјерено излагање сунцу</a:t>
            </a:r>
            <a:r>
              <a:rPr lang="sr-Latn-BA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sr-Latn-BA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правилан раст и развој костију </a:t>
            </a:r>
            <a:r>
              <a:rPr lang="sr-Cyrl-R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човјека</a:t>
            </a:r>
            <a:endParaRPr lang="sr-Cyrl-R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r-Cyrl-R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Прекомјерно </a:t>
            </a: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излагање сунцу</a:t>
            </a:r>
            <a:r>
              <a:rPr lang="sr-Latn-BA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sr-Latn-BA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слабљење имунитета,</a:t>
            </a:r>
            <a:r>
              <a:rPr lang="sr-Latn-BA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r-Cyrl-R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опекотине и старење коже</a:t>
            </a:r>
            <a:endParaRPr lang="sr-Latn-BA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Утицај сунчевог зрачења на здравље људи</a:t>
            </a:r>
            <a:endParaRPr lang="sr-Latn-BA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 descr="Kids Playing At The Beach - Ocean Stock Illustration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82"/>
          <a:stretch/>
        </p:blipFill>
        <p:spPr bwMode="auto">
          <a:xfrm>
            <a:off x="7167236" y="4005064"/>
            <a:ext cx="4597111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09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213</TotalTime>
  <Words>152</Words>
  <Application>Microsoft Office PowerPoint</Application>
  <PresentationFormat>Custom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            На небу лопта, велика и жута, видиш је из сваког кута. По ноћи кад спава, на небо долази нова глава. Кад на ливаду баци своје зрнце, знаћеш да је то </vt:lpstr>
      <vt:lpstr>СУНЦЕ - ИЗВОР ПРИРОДНОГ СВЈЕТЛА И ТОПЛОТЕ</vt:lpstr>
      <vt:lpstr>Све оно без чега жива бића не могу да живе зовемо УСЛОВИМА ЖИВОТА, а најважнији су:</vt:lpstr>
      <vt:lpstr>Сунце даје природну свјетлост и топлоту.  </vt:lpstr>
      <vt:lpstr>Slide 5</vt:lpstr>
      <vt:lpstr>Постоје и вјештачки извори свјетлости и топлоте.</vt:lpstr>
      <vt:lpstr>Вјештачки извори топлоте су:</vt:lpstr>
      <vt:lpstr>Вјештачки извори свјетлости су:</vt:lpstr>
      <vt:lpstr>Утицај сунчевог зрачења на здравље људи</vt:lpstr>
      <vt:lpstr>Задатак за самосталан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небу лопта, велика и жута, Видиш је из сваког кута. По ноћи кад спава, На небо долази нова глава. Кад на ливаду баци своје зрнце, Знаћеш да је то</dc:title>
  <dc:creator>win7</dc:creator>
  <cp:lastModifiedBy>PC</cp:lastModifiedBy>
  <cp:revision>11</cp:revision>
  <dcterms:created xsi:type="dcterms:W3CDTF">2020-04-26T13:23:58Z</dcterms:created>
  <dcterms:modified xsi:type="dcterms:W3CDTF">2020-04-28T15:43:54Z</dcterms:modified>
</cp:coreProperties>
</file>