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3" r:id="rId12"/>
  </p:sldIdLst>
  <p:sldSz cx="12161838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8000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02" y="-174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61838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8" name="Group 7"/>
          <p:cNvGrpSpPr/>
          <p:nvPr/>
        </p:nvGrpSpPr>
        <p:grpSpPr>
          <a:xfrm>
            <a:off x="1588196" y="2887530"/>
            <a:ext cx="9016452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9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3885" y="1387737"/>
            <a:ext cx="9014069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767862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11" name="Group 10"/>
          <p:cNvGrpSpPr/>
          <p:nvPr/>
        </p:nvGrpSpPr>
        <p:grpSpPr>
          <a:xfrm>
            <a:off x="1559578" y="1392217"/>
            <a:ext cx="9016452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9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761" y="559399"/>
            <a:ext cx="2232055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5714" y="849855"/>
            <a:ext cx="7325721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03494" y="2880824"/>
            <a:ext cx="5480154" cy="923330"/>
            <a:chOff x="1815339" y="1496016"/>
            <a:chExt cx="5480154" cy="694215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016"/>
              <a:ext cx="877163" cy="694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59578" y="1392217"/>
            <a:ext cx="9016452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9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61838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59578" y="2887579"/>
            <a:ext cx="9016452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9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778" y="1204857"/>
            <a:ext cx="10314038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0025" y="3767317"/>
            <a:ext cx="10287483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59578" y="1392217"/>
            <a:ext cx="9016452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9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2138" y="2240280"/>
            <a:ext cx="5059325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78212" y="2240280"/>
            <a:ext cx="5059325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8611" y="2240280"/>
            <a:ext cx="4578573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713" y="2947595"/>
            <a:ext cx="5059325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3241" y="2240280"/>
            <a:ext cx="4585013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944368"/>
            <a:ext cx="5053770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14" name="Group 13"/>
          <p:cNvGrpSpPr/>
          <p:nvPr/>
        </p:nvGrpSpPr>
        <p:grpSpPr>
          <a:xfrm>
            <a:off x="1559578" y="1392217"/>
            <a:ext cx="9016452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9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10" name="Group 9"/>
          <p:cNvGrpSpPr/>
          <p:nvPr/>
        </p:nvGrpSpPr>
        <p:grpSpPr>
          <a:xfrm>
            <a:off x="1559578" y="1392217"/>
            <a:ext cx="9016452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950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166" y="1678196"/>
            <a:ext cx="455202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386" y="559399"/>
            <a:ext cx="5475310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6166" y="3603813"/>
            <a:ext cx="4537713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406" y="4668819"/>
            <a:ext cx="1033040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04520" y="666965"/>
            <a:ext cx="6347133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5714" y="5324306"/>
            <a:ext cx="10316101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61838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716" y="570156"/>
            <a:ext cx="10316100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0024" y="2248348"/>
            <a:ext cx="10301791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315" y="6161443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40A6DF-3E19-442C-B86E-4818AAAF4356}" type="datetimeFigureOut">
              <a:rPr lang="sr-Latn-BA" smtClean="0"/>
              <a:pPr/>
              <a:t>2.5.2020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161443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0452" y="6161443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1083DA-5424-4E9C-8150-7AE4209DE78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endParaRPr lang="sr-Latn-BA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Употреба великог </a:t>
            </a:r>
            <a:r>
              <a:rPr lang="sr-Cyrl-RS" sz="4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</a:t>
            </a:r>
            <a:endParaRPr lang="sr-Cyrl-RS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0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5. Сваком лику смисли и напиши необично име,</a:t>
            </a:r>
            <a:r>
              <a:rPr lang="en-US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презиме и мјесто становања.</a:t>
            </a:r>
            <a:r>
              <a:rPr lang="en-US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Пази на велико слово!</a:t>
            </a:r>
            <a:endParaRPr lang="sr-Latn-BA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Funny Cartoon Smiling Face Picture | Funnyho.com | Cute cartoon ..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8037" y="2247902"/>
            <a:ext cx="2394327" cy="8930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344808" y="2276872"/>
            <a:ext cx="63210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Зубко Зубић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Главонија</a:t>
            </a:r>
            <a:endParaRPr lang="sr-Latn-BA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ute Cartoon Baby Dragon Sleeping Golden Treasure Funny Fairy Tale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3809" y="3429000"/>
            <a:ext cx="2343688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344808" y="3429000"/>
            <a:ext cx="63210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Црвенко Поспанић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Жутилија</a:t>
            </a:r>
            <a:endParaRPr lang="sr-Latn-BA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Mouth Octopus Stock Illustrations – 238 Mouth Octopus Stock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3809" y="4725144"/>
            <a:ext cx="2343688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344808" y="4725144"/>
            <a:ext cx="63210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Љупка Љубичић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Обалонија</a:t>
            </a:r>
            <a:endParaRPr lang="sr-Latn-BA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4943" y="1628801"/>
            <a:ext cx="10301791" cy="3877815"/>
          </a:xfrm>
        </p:spPr>
        <p:txBody>
          <a:bodyPr/>
          <a:lstStyle/>
          <a:p>
            <a:pPr>
              <a:buNone/>
            </a:pPr>
            <a:endParaRPr lang="sr-Cyrl-RS" sz="3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r>
              <a:rPr lang="sr-Cyrl-R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Задајте себи слово,</a:t>
            </a:r>
            <a:r>
              <a:rPr lang="sr-Latn-BA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sr-Cyrl-R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а потом напишите називе града,</a:t>
            </a:r>
            <a:r>
              <a:rPr lang="sr-Latn-BA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sr-Cyrl-R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села... који почињу датим словом</a:t>
            </a:r>
            <a:r>
              <a:rPr lang="sr-Cyrl-RS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! </a:t>
            </a:r>
            <a:endParaRPr lang="sr-Cyrl-R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endParaRPr lang="sr-Cyrl-RS" sz="3200" dirty="0">
              <a:solidFill>
                <a:srgbClr val="FFFFFF"/>
              </a:solidFill>
              <a:sym typeface="Wingdings"/>
            </a:endParaRPr>
          </a:p>
          <a:p>
            <a:endParaRPr lang="sr-Latn-BA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</a:t>
            </a:r>
            <a:br>
              <a:rPr lang="sr-Cyrl-R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самосталан рад:</a:t>
            </a:r>
            <a:endParaRPr lang="sr-Latn-BA" sz="4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9182949"/>
              </p:ext>
            </p:extLst>
          </p:nvPr>
        </p:nvGraphicFramePr>
        <p:xfrm>
          <a:off x="430303" y="3861048"/>
          <a:ext cx="11348445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32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3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30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30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730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628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слово</a:t>
                      </a:r>
                      <a:endParaRPr lang="sr-Latn-BA" sz="24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18" marR="1216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град</a:t>
                      </a:r>
                      <a:endParaRPr lang="sr-Latn-BA" sz="24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18" marR="1216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село</a:t>
                      </a:r>
                      <a:endParaRPr lang="sr-Latn-BA" sz="24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18" marR="1216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ријека</a:t>
                      </a:r>
                      <a:endParaRPr lang="sr-Latn-BA" sz="24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18" marR="1216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планина</a:t>
                      </a:r>
                      <a:endParaRPr lang="sr-Latn-BA" sz="24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18" marR="1216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име</a:t>
                      </a:r>
                      <a:endParaRPr lang="sr-Latn-BA" sz="24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18" marR="12161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33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r-Cyrl-R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почетку реченице</a:t>
            </a:r>
          </a:p>
          <a:p>
            <a:pPr>
              <a:buFont typeface="Wingdings" pitchFamily="2" charset="2"/>
              <a:buChar char="q"/>
            </a:pPr>
            <a:r>
              <a:rPr lang="sr-Cyrl-R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писању властитих имена</a:t>
            </a:r>
          </a:p>
          <a:p>
            <a:pPr>
              <a:buFont typeface="Wingdings" pitchFamily="2" charset="2"/>
              <a:buChar char="q"/>
            </a:pPr>
            <a:r>
              <a:rPr lang="sr-Cyrl-R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писању надимака</a:t>
            </a:r>
          </a:p>
          <a:p>
            <a:pPr>
              <a:buFont typeface="Wingdings" pitchFamily="2" charset="2"/>
              <a:buChar char="q"/>
            </a:pPr>
            <a:r>
              <a:rPr lang="sr-Cyrl-R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писању имена животиња</a:t>
            </a:r>
          </a:p>
          <a:p>
            <a:pPr>
              <a:buFont typeface="Wingdings" pitchFamily="2" charset="2"/>
              <a:buChar char="q"/>
            </a:pPr>
            <a:r>
              <a:rPr lang="sr-Cyrl-R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писању имена градова, села, планина, </a:t>
            </a:r>
            <a:r>
              <a:rPr lang="sr-Cyrl-RS" sz="2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ријека</a:t>
            </a:r>
            <a:r>
              <a:rPr lang="sr-Cyrl-R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језера, мора</a:t>
            </a:r>
            <a:r>
              <a:rPr lang="sr-Cyrl-R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sr-Cyrl-RS" sz="28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9170" y="476672"/>
            <a:ext cx="10316100" cy="1054250"/>
          </a:xfrm>
        </p:spPr>
        <p:txBody>
          <a:bodyPr/>
          <a:lstStyle/>
          <a:p>
            <a:r>
              <a:rPr lang="sr-Cyrl-R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Велико слово стављамо на</a:t>
            </a:r>
            <a:endParaRPr lang="sr-Latn-BA" sz="3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7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Имена људи</a:t>
            </a:r>
            <a:endParaRPr lang="sr-Latn-BA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7804836" y="1988840"/>
            <a:ext cx="4118245" cy="1728192"/>
          </a:xfrm>
          <a:prstGeom prst="cloudCallout">
            <a:avLst>
              <a:gd name="adj1" fmla="val -60068"/>
              <a:gd name="adj2" fmla="val 76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 се зовем </a:t>
            </a:r>
            <a:r>
              <a:rPr lang="sr-Cyrl-RS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R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ована.</a:t>
            </a:r>
            <a:endParaRPr lang="sr-Latn-BA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004942" y="1988840"/>
            <a:ext cx="4501338" cy="1656184"/>
          </a:xfrm>
          <a:prstGeom prst="cloudCallout">
            <a:avLst>
              <a:gd name="adj1" fmla="val 45169"/>
              <a:gd name="adj2" fmla="val 64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 се зовем </a:t>
            </a:r>
            <a:r>
              <a:rPr lang="sr-Cyrl-RS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R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арко.</a:t>
            </a:r>
            <a:endParaRPr lang="sr-Latn-BA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upoznavan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591" y="3236640"/>
            <a:ext cx="4816536" cy="362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660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Имена градова</a:t>
            </a:r>
            <a:endParaRPr lang="sr-Latn-BA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2826487"/>
              </p:ext>
            </p:extLst>
          </p:nvPr>
        </p:nvGraphicFramePr>
        <p:xfrm>
          <a:off x="7421743" y="2492897"/>
          <a:ext cx="3760458" cy="3497263"/>
        </p:xfrm>
        <a:graphic>
          <a:graphicData uri="http://schemas.openxmlformats.org/presentationml/2006/ole">
            <p:oleObj spid="_x0000_s2063" name="Clip" r:id="rId3" imgW="2827338" imgH="3497263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508005" y="2492896"/>
            <a:ext cx="536329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BA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сновна ш</a:t>
            </a:r>
            <a:r>
              <a:rPr lang="sr-Cyrl-RS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кола </a:t>
            </a:r>
            <a:endParaRPr lang="sr-Cyrl-R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,,</a:t>
            </a:r>
            <a:r>
              <a:rPr lang="sr-Cyrl-BA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Свети Сава</a:t>
            </a:r>
            <a:r>
              <a:rPr lang="sr-Cyrl-RS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’’ </a:t>
            </a:r>
            <a:endParaRPr lang="sr-Cyrl-R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налази у </a:t>
            </a:r>
          </a:p>
          <a:p>
            <a:pPr algn="ctr"/>
            <a:r>
              <a:rPr lang="sr-Cyrl-R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 Варошу</a:t>
            </a:r>
            <a:r>
              <a:rPr lang="sr-Cyrl-RS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BA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13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Имена животиња</a:t>
            </a:r>
            <a:endParaRPr lang="sr-Latn-BA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 descr="Amazon.com: Ebros Colorful Tropical Rainforest Paradise Rio Red ..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3290" y="2132857"/>
            <a:ext cx="3303845" cy="38782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loud Callout 5"/>
          <p:cNvSpPr/>
          <p:nvPr/>
        </p:nvSpPr>
        <p:spPr>
          <a:xfrm>
            <a:off x="1512541" y="2348880"/>
            <a:ext cx="6033708" cy="30243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Мој папагај се зове </a:t>
            </a:r>
            <a:r>
              <a:rPr lang="sr-Cyrl-RS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ипи.</a:t>
            </a:r>
            <a:endParaRPr lang="sr-Latn-BA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97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0024" y="1988842"/>
            <a:ext cx="10301791" cy="4608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мом разреду највиши је _________, а најнижи _________.</a:t>
            </a:r>
          </a:p>
          <a:p>
            <a:pPr>
              <a:buNone/>
            </a:pPr>
            <a:endParaRPr lang="sr-Cyrl-RS" sz="32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sz="3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Моја бака се зове _________ и живи у селу __________.</a:t>
            </a:r>
          </a:p>
          <a:p>
            <a:pPr>
              <a:buNone/>
            </a:pPr>
            <a:endParaRPr lang="sr-Cyrl-RS" sz="32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sz="3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 се  зовем _________, презивам се _________, а</a:t>
            </a:r>
          </a:p>
          <a:p>
            <a:pPr>
              <a:buNone/>
            </a:pPr>
            <a:r>
              <a:rPr lang="sr-Cyrl-RS" sz="3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зову ме _________.</a:t>
            </a:r>
            <a:endParaRPr lang="sr-Latn-BA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Cyrl-BA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Допуни реченице водећи рачуна о великом слову.</a:t>
            </a:r>
            <a:endParaRPr lang="sr-Latn-BA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75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9169" y="1628801"/>
            <a:ext cx="10918138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sr-Cyrl-RS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sr-Cyrl-RS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sr-Cyrl-RS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sr-Cyrl-R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Врбас  </a:t>
            </a:r>
            <a:r>
              <a:rPr lang="en-U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Козара   </a:t>
            </a:r>
            <a:r>
              <a:rPr lang="en-U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Сава               Мањача</a:t>
            </a:r>
            <a:endParaRPr lang="sr-Latn-BA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5716" y="404664"/>
            <a:ext cx="10316100" cy="1219742"/>
          </a:xfrm>
        </p:spPr>
        <p:txBody>
          <a:bodyPr/>
          <a:lstStyle/>
          <a:p>
            <a:r>
              <a:rPr lang="sr-Cyrl-R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Овдје се крију називи ријека и планина.</a:t>
            </a:r>
            <a:r>
              <a:rPr 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нађи их и правилно </a:t>
            </a:r>
            <a:r>
              <a:rPr lang="sr-Cyrl-BA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препиши</a:t>
            </a:r>
            <a:r>
              <a:rPr 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BA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7623" y="2348880"/>
            <a:ext cx="249010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рсбва</a:t>
            </a:r>
            <a:endParaRPr lang="sr-Latn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0817" y="2348880"/>
            <a:ext cx="220278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заркоа</a:t>
            </a:r>
            <a:endParaRPr lang="sr-Latn-BA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0919" y="2348880"/>
            <a:ext cx="239432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васа</a:t>
            </a:r>
            <a:endParaRPr lang="sr-Latn-BA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62567" y="2348880"/>
            <a:ext cx="287319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њамача</a:t>
            </a:r>
            <a:endParaRPr lang="sr-Latn-BA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FLC43 | Funny Letters Clipart Today:15861894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7619" y="5157193"/>
            <a:ext cx="1892699" cy="135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artoon letter A Royalty Free Vector Image - Vector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303" y="5229201"/>
            <a:ext cx="1723917" cy="131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019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0047" y="2132856"/>
            <a:ext cx="10301791" cy="3877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њига   небо    сарајево    сан    милош    дрина     </a:t>
            </a:r>
          </a:p>
          <a:p>
            <a:endParaRPr lang="sr-Cyrl-R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јахорина     прозор     балкана     ријека     жућо</a:t>
            </a:r>
          </a:p>
          <a:p>
            <a:endParaRPr lang="sr-Cyrl-R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8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800" u="sn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</a:t>
            </a:r>
            <a:endParaRPr lang="sr-Latn-BA" sz="2800" u="sng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5716" y="332656"/>
            <a:ext cx="10316100" cy="1368152"/>
          </a:xfrm>
        </p:spPr>
        <p:txBody>
          <a:bodyPr/>
          <a:lstStyle/>
          <a:p>
            <a:r>
              <a:rPr lang="sr-Cyrl-R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3. Од датих ријечи препиши само оне које треба писати великим почетним словом. Прпиши их правилно!</a:t>
            </a:r>
            <a:endParaRPr lang="sr-Latn-BA" sz="2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oie_transparent (2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7697">
            <a:off x="4937324" y="5038213"/>
            <a:ext cx="3493944" cy="197120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40359" y="5085184"/>
            <a:ext cx="9673088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40359" y="4581128"/>
            <a:ext cx="239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Сарајево,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0559" y="4581128"/>
            <a:ext cx="249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Милош,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0719" y="4581128"/>
            <a:ext cx="3447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Дрина,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6863" y="4581128"/>
            <a:ext cx="363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Јахорина,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77063" y="4581128"/>
            <a:ext cx="249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Балкана,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33247" y="4581128"/>
            <a:ext cx="181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Жућо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7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4. Заокружи ријечи које су погрешно написане и правилно их препиши.</a:t>
            </a:r>
            <a:endParaRPr lang="sr-Latn-BA" sz="2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850" y="2132857"/>
            <a:ext cx="112526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Синиша         Коле         бијељина        Плива</a:t>
            </a:r>
          </a:p>
          <a:p>
            <a:pPr algn="ctr"/>
            <a:endParaRPr lang="sr-Cyrl-BA" sz="28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јошавка         Дрина       Марина           Перван</a:t>
            </a:r>
          </a:p>
          <a:p>
            <a:pPr algn="ctr"/>
            <a:endParaRPr lang="sr-Cyrl-BA" sz="28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васиљевић                    јадранско море</a:t>
            </a:r>
          </a:p>
          <a:p>
            <a:pPr algn="ctr"/>
            <a:endParaRPr lang="sr-Cyrl-BA" sz="28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4530" y="5733256"/>
            <a:ext cx="11827308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936904" y="1988840"/>
            <a:ext cx="2592288" cy="864096"/>
          </a:xfrm>
          <a:prstGeom prst="ellipse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4531" y="5229200"/>
            <a:ext cx="287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Бијељина,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88432" y="2852936"/>
            <a:ext cx="2592288" cy="720080"/>
          </a:xfrm>
          <a:prstGeom prst="ellipse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52527" y="3717032"/>
            <a:ext cx="2872482" cy="864096"/>
          </a:xfrm>
          <a:prstGeom prst="ellipse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40959" y="3645024"/>
            <a:ext cx="3456384" cy="1080120"/>
          </a:xfrm>
          <a:prstGeom prst="ellipse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28859" y="5229200"/>
            <a:ext cx="239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Јошавка,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35868" y="5229200"/>
            <a:ext cx="2968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Васиљевић,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60500" y="5229200"/>
            <a:ext cx="450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Јадранско море</a:t>
            </a:r>
            <a:endParaRPr lang="en-US" sz="2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01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ustom 2">
      <a:dk1>
        <a:srgbClr val="002A00"/>
      </a:dk1>
      <a:lt1>
        <a:srgbClr val="002A00"/>
      </a:lt1>
      <a:dk2>
        <a:srgbClr val="002A00"/>
      </a:dk2>
      <a:lt2>
        <a:srgbClr val="002A00"/>
      </a:lt2>
      <a:accent1>
        <a:srgbClr val="002A00"/>
      </a:accent1>
      <a:accent2>
        <a:srgbClr val="002A00"/>
      </a:accent2>
      <a:accent3>
        <a:srgbClr val="002A00"/>
      </a:accent3>
      <a:accent4>
        <a:srgbClr val="002A00"/>
      </a:accent4>
      <a:accent5>
        <a:srgbClr val="002A00"/>
      </a:accent5>
      <a:accent6>
        <a:srgbClr val="002A00"/>
      </a:accent6>
      <a:hlink>
        <a:srgbClr val="002A00"/>
      </a:hlink>
      <a:folHlink>
        <a:srgbClr val="002A0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356</TotalTime>
  <Words>271</Words>
  <Application>Microsoft Office PowerPoint</Application>
  <PresentationFormat>Custom</PresentationFormat>
  <Paragraphs>71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Hardcover</vt:lpstr>
      <vt:lpstr>Clip</vt:lpstr>
      <vt:lpstr>СРПСКИ ЈЕЗИК</vt:lpstr>
      <vt:lpstr>Велико слово стављамо на</vt:lpstr>
      <vt:lpstr>Имена људи</vt:lpstr>
      <vt:lpstr>Имена градова</vt:lpstr>
      <vt:lpstr>Имена животиња</vt:lpstr>
      <vt:lpstr>1. Допуни реченице водећи рачуна о великом слову.</vt:lpstr>
      <vt:lpstr>2. Овдје се крију називи ријека и планина. Прoнађи их и правилно препиши.</vt:lpstr>
      <vt:lpstr>3. Од датих ријечи препиши само оне које треба писати великим почетним словом. Прпиши их правилно!</vt:lpstr>
      <vt:lpstr>4. Заокружи ријечи које су погрешно написане и правилно их препиши.</vt:lpstr>
      <vt:lpstr>5. Сваком лику смисли и напиши необично име, презиме и мјесто становања. Пази на велико слово!</vt:lpstr>
      <vt:lpstr>Задатак 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win7</dc:creator>
  <cp:lastModifiedBy>PC</cp:lastModifiedBy>
  <cp:revision>21</cp:revision>
  <dcterms:created xsi:type="dcterms:W3CDTF">2020-04-25T21:49:13Z</dcterms:created>
  <dcterms:modified xsi:type="dcterms:W3CDTF">2020-05-02T17:25:45Z</dcterms:modified>
</cp:coreProperties>
</file>