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6600"/>
    <a:srgbClr val="0014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2066" y="558536"/>
            <a:ext cx="9186647" cy="2312234"/>
          </a:xfrm>
        </p:spPr>
        <p:txBody>
          <a:bodyPr>
            <a:noAutofit/>
          </a:bodyPr>
          <a:lstStyle/>
          <a:p>
            <a:r>
              <a:rPr lang="bs-Cyrl-BA" sz="4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СУНЦЕ – ИЗВОР ПРИРОДНОГ</a:t>
            </a:r>
            <a:endParaRPr lang="sr-Latn-CS" sz="4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CS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4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4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4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48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СВЈЕТЛА И ТОПЛОТЕ</a:t>
            </a:r>
            <a:endParaRPr lang="sr-Cyrl-BA" sz="4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unc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798" y="-585787"/>
            <a:ext cx="3899952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6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953037" y="2923504"/>
            <a:ext cx="7868991" cy="15454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bs-Cyrl-BA" sz="11200" b="1" dirty="0" smtClean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СВАКИ ДАН СЕ СУНЦЕ РАЂА</a:t>
            </a:r>
          </a:p>
          <a:p>
            <a:pPr marL="0" indent="0">
              <a:buNone/>
            </a:pPr>
            <a:endParaRPr lang="bs-Cyrl-BA" sz="11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Нешто се лепо догодило,</a:t>
            </a:r>
          </a:p>
          <a:p>
            <a:pPr marL="0" indent="0">
              <a:buNone/>
            </a:pPr>
            <a:r>
              <a:rPr lang="bs-Cyrl-BA" sz="1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истоку се Сунце родило,</a:t>
            </a:r>
          </a:p>
          <a:p>
            <a:pPr marL="0" indent="0">
              <a:buNone/>
            </a:pPr>
            <a:r>
              <a:rPr lang="bs-Cyrl-BA" sz="1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југу је златну круну нашло,</a:t>
            </a:r>
          </a:p>
          <a:p>
            <a:pPr marL="0" indent="0">
              <a:buNone/>
            </a:pPr>
            <a:r>
              <a:rPr lang="bs-Cyrl-BA" sz="1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западу је поново зашло.</a:t>
            </a:r>
          </a:p>
          <a:p>
            <a:pPr marL="0" indent="0">
              <a:buNone/>
            </a:pPr>
            <a:endParaRPr lang="bs-Cyrl-BA" sz="1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Сваки дан се то догађа,</a:t>
            </a:r>
          </a:p>
          <a:p>
            <a:pPr marL="0" indent="0">
              <a:buNone/>
            </a:pPr>
            <a:r>
              <a:rPr lang="bs-Cyrl-BA" sz="1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ваки дан се сунце рађа</a:t>
            </a:r>
          </a:p>
          <a:p>
            <a:pPr marL="0" indent="0">
              <a:buNone/>
            </a:pPr>
            <a:r>
              <a:rPr lang="bs-Cyrl-BA" sz="1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небеској хода стази,</a:t>
            </a:r>
          </a:p>
          <a:p>
            <a:pPr marL="0" indent="0">
              <a:buNone/>
            </a:pPr>
            <a:r>
              <a:rPr lang="bs-Cyrl-BA" sz="1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ија, греје и залази.</a:t>
            </a:r>
            <a:endParaRPr lang="bs-Cyrl-BA" sz="11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11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Љубивоје Ршумовић</a:t>
            </a:r>
          </a:p>
          <a:p>
            <a:pPr marL="0" indent="0">
              <a:buNone/>
            </a:pPr>
            <a:r>
              <a:rPr lang="bs-Cyrl-BA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endParaRPr lang="sr-Cyrl-BA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rava linija spajanja 4"/>
          <p:cNvCxnSpPr/>
          <p:nvPr/>
        </p:nvCxnSpPr>
        <p:spPr>
          <a:xfrm flipV="1">
            <a:off x="811369" y="1146220"/>
            <a:ext cx="5499280" cy="12879"/>
          </a:xfrm>
          <a:prstGeom prst="line">
            <a:avLst/>
          </a:prstGeom>
          <a:ln w="571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a linija spajanja 7"/>
          <p:cNvCxnSpPr/>
          <p:nvPr/>
        </p:nvCxnSpPr>
        <p:spPr>
          <a:xfrm flipV="1">
            <a:off x="4887532" y="6581104"/>
            <a:ext cx="3747752" cy="12879"/>
          </a:xfrm>
          <a:prstGeom prst="line">
            <a:avLst/>
          </a:prstGeom>
          <a:ln w="57150">
            <a:solidFill>
              <a:srgbClr val="0014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oie_transparent (26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23295">
            <a:off x="6169543" y="1273745"/>
            <a:ext cx="7573649" cy="4385887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8138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23603" y="311307"/>
            <a:ext cx="9434759" cy="58115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ДА ПОНОВИМО!</a:t>
            </a:r>
          </a:p>
          <a:p>
            <a:pPr marL="0" indent="0">
              <a:buNone/>
            </a:pPr>
            <a:endParaRPr lang="bs-Cyrl-BA" sz="35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sz="3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bs-Cyrl-BA" sz="3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би било живота на Земљи без сунчеве свјетлости и топлоте?</a:t>
            </a:r>
          </a:p>
          <a:p>
            <a:pPr marL="0" indent="0">
              <a:buNone/>
            </a:pPr>
            <a:r>
              <a:rPr lang="bs-Cyrl-BA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Без сунчеве свјетлости и топлоте не</a:t>
            </a:r>
          </a:p>
          <a:p>
            <a:pPr marL="0" indent="0">
              <a:buNone/>
            </a:pP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би било живота на Земљи!</a:t>
            </a:r>
            <a:endParaRPr lang="en-US" sz="35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35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</a:pPr>
            <a:r>
              <a:rPr lang="en-US" sz="3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5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би Земља изгледала без сунца?</a:t>
            </a:r>
          </a:p>
          <a:p>
            <a:pPr marL="0" indent="0">
              <a:buNone/>
            </a:pPr>
            <a:r>
              <a:rPr lang="bs-Cyrl-BA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Наша планета би била мрачна и</a:t>
            </a:r>
            <a:endParaRPr lang="sr-Latn-CS" sz="35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хладна пустиња да нема сунчеве</a:t>
            </a:r>
            <a:endParaRPr lang="sr-Latn-CS" sz="35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3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s-Cyrl-BA" sz="35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свјетлости и топлоте!</a:t>
            </a:r>
          </a:p>
          <a:p>
            <a:pPr marL="0" indent="0">
              <a:buNone/>
            </a:pPr>
            <a:endParaRPr lang="bs-Cyrl-BA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 descr="day-and-night-on-the-planet-earth.jpg"/>
          <p:cNvPicPr>
            <a:picLocks noChangeAspect="1"/>
          </p:cNvPicPr>
          <p:nvPr/>
        </p:nvPicPr>
        <p:blipFill>
          <a:blip r:embed="rId2"/>
          <a:srcRect t="-847" r="50448"/>
          <a:stretch>
            <a:fillRect/>
          </a:stretch>
        </p:blipFill>
        <p:spPr>
          <a:xfrm flipH="1">
            <a:off x="10348913" y="3457575"/>
            <a:ext cx="1843087" cy="3400425"/>
          </a:xfrm>
          <a:prstGeom prst="rect">
            <a:avLst/>
          </a:prstGeom>
        </p:spPr>
      </p:pic>
      <p:pic>
        <p:nvPicPr>
          <p:cNvPr id="6" name="Picture 5" descr="day-and-night-on-the-planet-earth.jpg"/>
          <p:cNvPicPr>
            <a:picLocks noChangeAspect="1"/>
          </p:cNvPicPr>
          <p:nvPr/>
        </p:nvPicPr>
        <p:blipFill>
          <a:blip r:embed="rId2"/>
          <a:srcRect l="49936" b="847"/>
          <a:stretch>
            <a:fillRect/>
          </a:stretch>
        </p:blipFill>
        <p:spPr>
          <a:xfrm flipH="1">
            <a:off x="8472487" y="3457575"/>
            <a:ext cx="1862137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92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28600" y="557213"/>
            <a:ext cx="8501063" cy="63007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s-Cyrl-BA" sz="4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bs-Cyrl-BA" sz="4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нам </a:t>
            </a:r>
            <a:r>
              <a:rPr lang="bs-Cyrl-BA" sz="4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 </a:t>
            </a:r>
            <a:r>
              <a:rPr lang="bs-Cyrl-BA" sz="4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даје?</a:t>
            </a:r>
          </a:p>
          <a:p>
            <a:pPr marL="0" indent="0">
              <a:buNone/>
            </a:pPr>
            <a:r>
              <a:rPr lang="bs-Cyrl-BA" sz="4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r-Latn-CS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 нам даје природну свјетлост и</a:t>
            </a:r>
          </a:p>
          <a:p>
            <a:pPr marL="0" indent="0">
              <a:buNone/>
            </a:pP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топлоту.</a:t>
            </a:r>
          </a:p>
          <a:p>
            <a:pPr marL="0" indent="0">
              <a:buNone/>
            </a:pPr>
            <a:endParaRPr lang="bs-Cyrl-BA" sz="46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4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Зашто је сунце неопходно биљкама?</a:t>
            </a:r>
          </a:p>
          <a:p>
            <a:pPr marL="0" indent="0">
              <a:buNone/>
            </a:pPr>
            <a:r>
              <a:rPr lang="bs-Cyrl-BA" sz="4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Сунце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је неопходно биљкама за</a:t>
            </a:r>
            <a:endParaRPr lang="sr-Latn-CS" sz="46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4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нормалан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 и развој као и за</a:t>
            </a:r>
            <a:endParaRPr lang="sr-Latn-CS" sz="46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4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стварање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 и</a:t>
            </a:r>
            <a:r>
              <a:rPr lang="sr-Latn-CS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кисеоника у </a:t>
            </a:r>
          </a:p>
          <a:p>
            <a:pPr marL="0" indent="0">
              <a:buNone/>
            </a:pPr>
            <a:r>
              <a:rPr lang="bs-Cyrl-BA" sz="4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листовима</a:t>
            </a:r>
            <a:r>
              <a:rPr lang="bs-Cyrl-BA" sz="4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CS" sz="46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3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200" dirty="0">
                <a:solidFill>
                  <a:srgbClr val="FFFFFF"/>
                </a:solidFill>
              </a:rPr>
              <a:t> </a:t>
            </a:r>
            <a:r>
              <a:rPr lang="bs-Cyrl-BA" sz="3200" dirty="0" smtClean="0">
                <a:solidFill>
                  <a:srgbClr val="FFFFFF"/>
                </a:solidFill>
              </a:rPr>
              <a:t>     </a:t>
            </a:r>
          </a:p>
          <a:p>
            <a:pPr marL="0" indent="0">
              <a:buNone/>
            </a:pPr>
            <a:endParaRPr lang="sr-Cyrl-BA" dirty="0">
              <a:solidFill>
                <a:srgbClr val="FFFFFF"/>
              </a:solidFill>
            </a:endParaRPr>
          </a:p>
        </p:txBody>
      </p:sp>
      <p:pic>
        <p:nvPicPr>
          <p:cNvPr id="5" name="Picture 4" descr="rast biljke.jpg"/>
          <p:cNvPicPr>
            <a:picLocks noChangeAspect="1"/>
          </p:cNvPicPr>
          <p:nvPr/>
        </p:nvPicPr>
        <p:blipFill>
          <a:blip r:embed="rId2"/>
          <a:srcRect r="546" b="10417"/>
          <a:stretch>
            <a:fillRect/>
          </a:stretch>
        </p:blipFill>
        <p:spPr>
          <a:xfrm>
            <a:off x="7543800" y="3592245"/>
            <a:ext cx="4648200" cy="326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49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31819" y="379524"/>
            <a:ext cx="9555119" cy="5679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ли је количина сунчеве свјетлости и</a:t>
            </a:r>
            <a:endParaRPr lang="sr-Latn-CS" sz="3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топлоте увијек иста у нашим крајевима?</a:t>
            </a:r>
          </a:p>
          <a:p>
            <a:pPr marL="0" indent="0">
              <a:buNone/>
            </a:pPr>
            <a:r>
              <a:rPr lang="sr-Latn-C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Није, највећа је љети</a:t>
            </a: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најмања је зими.</a:t>
            </a:r>
            <a:endParaRPr lang="en-US" sz="3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s-Cyrl-BA" sz="32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 </a:t>
            </a: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 сунце може штетно да дјелује на </a:t>
            </a:r>
            <a:endParaRPr lang="sr-Latn-CS" sz="3200" b="1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C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људе</a:t>
            </a:r>
            <a:r>
              <a:rPr lang="bs-Cyrl-BA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r-Latn-C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Претјерано излагање на сунцу </a:t>
            </a:r>
            <a:r>
              <a:rPr lang="sr-Latn-C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r-Latn-C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доводи 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оштећења коже</a:t>
            </a:r>
            <a:r>
              <a:rPr lang="en-U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гледање у</a:t>
            </a:r>
            <a:r>
              <a:rPr lang="sr-Latn-C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CS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сунце </a:t>
            </a:r>
            <a:r>
              <a:rPr lang="bs-Cyrl-BA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оштећења вида. </a:t>
            </a:r>
          </a:p>
        </p:txBody>
      </p:sp>
      <p:pic>
        <p:nvPicPr>
          <p:cNvPr id="4" name="Picture 3" descr="four seas.jpg"/>
          <p:cNvPicPr>
            <a:picLocks noChangeAspect="1"/>
          </p:cNvPicPr>
          <p:nvPr/>
        </p:nvPicPr>
        <p:blipFill>
          <a:blip r:embed="rId2"/>
          <a:srcRect l="50903" t="15833" r="2222" b="50492"/>
          <a:stretch>
            <a:fillRect/>
          </a:stretch>
        </p:blipFill>
        <p:spPr>
          <a:xfrm>
            <a:off x="8886825" y="3643312"/>
            <a:ext cx="3305175" cy="3214688"/>
          </a:xfrm>
          <a:prstGeom prst="rect">
            <a:avLst/>
          </a:prstGeom>
        </p:spPr>
      </p:pic>
      <p:pic>
        <p:nvPicPr>
          <p:cNvPr id="5" name="Picture 4" descr="four seas.jpg"/>
          <p:cNvPicPr>
            <a:picLocks noChangeAspect="1"/>
          </p:cNvPicPr>
          <p:nvPr/>
        </p:nvPicPr>
        <p:blipFill>
          <a:blip r:embed="rId2"/>
          <a:srcRect l="50486" t="50000" r="2222" b="16250"/>
          <a:stretch>
            <a:fillRect/>
          </a:stretch>
        </p:blipFill>
        <p:spPr>
          <a:xfrm>
            <a:off x="8858250" y="428626"/>
            <a:ext cx="3333750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8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297846" y="0"/>
            <a:ext cx="8431817" cy="6039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Cyrl-BA" sz="3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bs-Cyrl-BA"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bs-Cyrl-BA" sz="3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се љети штитимо од сунчевих зрака?</a:t>
            </a:r>
          </a:p>
          <a:p>
            <a:pPr marL="0" indent="0">
              <a:buNone/>
            </a:pPr>
            <a:r>
              <a:rPr lang="bs-Cyrl-BA" sz="3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Љети се штитимо од сунчевих зрака:</a:t>
            </a:r>
          </a:p>
          <a:p>
            <a:pPr marL="0" indent="0">
              <a:buNone/>
            </a:pPr>
            <a:r>
              <a:rPr lang="bs-Cyrl-BA" sz="3400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</a:t>
            </a:r>
            <a:r>
              <a:rPr lang="sr-Cyrl-BA" sz="3400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ћ</a:t>
            </a:r>
            <a:r>
              <a:rPr lang="bs-Cyrl-BA" sz="3400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ењем</a:t>
            </a:r>
            <a:r>
              <a:rPr lang="bs-Cyrl-BA" sz="3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заштитних крема, наочала, шешира,   </a:t>
            </a:r>
            <a:r>
              <a:rPr lang="bs-Cyrl-BA" sz="3400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уношењем</a:t>
            </a:r>
            <a:r>
              <a:rPr lang="bs-Cyrl-BA" sz="3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веће количине течности, воћа, поврћа</a:t>
            </a:r>
            <a:r>
              <a:rPr lang="sr-Latn-CS" sz="3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3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bs-Cyrl-BA" sz="3400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избјегавањем </a:t>
            </a:r>
            <a:r>
              <a:rPr lang="bs-Cyrl-BA" sz="3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изласка на сунце у времену од 10-16 сати, када сунчеви зраци највише зраче.</a:t>
            </a:r>
          </a:p>
        </p:txBody>
      </p:sp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0394">
            <a:off x="8816216" y="-54819"/>
            <a:ext cx="3317584" cy="3172192"/>
          </a:xfrm>
          <a:prstGeom prst="rect">
            <a:avLst/>
          </a:prstGeom>
        </p:spPr>
      </p:pic>
      <p:pic>
        <p:nvPicPr>
          <p:cNvPr id="6" name="Picture 5" descr="oie_transparent (28).png"/>
          <p:cNvPicPr>
            <a:picLocks noChangeAspect="1"/>
          </p:cNvPicPr>
          <p:nvPr/>
        </p:nvPicPr>
        <p:blipFill>
          <a:blip r:embed="rId3"/>
          <a:srcRect l="15200" r="13700" b="13542"/>
          <a:stretch>
            <a:fillRect/>
          </a:stretch>
        </p:blipFill>
        <p:spPr>
          <a:xfrm>
            <a:off x="8543925" y="4905902"/>
            <a:ext cx="1214438" cy="1594911"/>
          </a:xfrm>
          <a:prstGeom prst="rect">
            <a:avLst/>
          </a:prstGeom>
        </p:spPr>
      </p:pic>
      <p:pic>
        <p:nvPicPr>
          <p:cNvPr id="7" name="Picture 6" descr="naoca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8879">
            <a:off x="9697550" y="5694884"/>
            <a:ext cx="1600993" cy="592368"/>
          </a:xfrm>
          <a:prstGeom prst="rect">
            <a:avLst/>
          </a:prstGeom>
        </p:spPr>
      </p:pic>
      <p:pic>
        <p:nvPicPr>
          <p:cNvPr id="8" name="Picture 7" descr="sesi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3068" y="3557589"/>
            <a:ext cx="2324095" cy="1162048"/>
          </a:xfrm>
          <a:prstGeom prst="rect">
            <a:avLst/>
          </a:prstGeom>
        </p:spPr>
      </p:pic>
      <p:pic>
        <p:nvPicPr>
          <p:cNvPr id="9" name="Picture 8" descr="vo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3838" y="5043488"/>
            <a:ext cx="698162" cy="1814512"/>
          </a:xfrm>
          <a:prstGeom prst="rect">
            <a:avLst/>
          </a:prstGeom>
        </p:spPr>
      </p:pic>
      <p:pic>
        <p:nvPicPr>
          <p:cNvPr id="10" name="Picture 9" descr="vo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215062" y="4800599"/>
            <a:ext cx="2219008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7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589" y="4631950"/>
            <a:ext cx="2663620" cy="159817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47" t="1" r="8107" b="5214"/>
          <a:stretch/>
        </p:blipFill>
        <p:spPr>
          <a:xfrm>
            <a:off x="351460" y="4621974"/>
            <a:ext cx="2677490" cy="17359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543" y="2681823"/>
            <a:ext cx="2667369" cy="160042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6371" y="924460"/>
            <a:ext cx="2889944" cy="17339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3963" y="4776212"/>
            <a:ext cx="3005137" cy="166822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598" y="2838496"/>
            <a:ext cx="2894301" cy="1620714"/>
          </a:xfrm>
          <a:prstGeom prst="rect">
            <a:avLst/>
          </a:prstGeom>
        </p:spPr>
      </p:pic>
      <p:sp>
        <p:nvSpPr>
          <p:cNvPr id="10" name="Pravougaonik 9"/>
          <p:cNvSpPr/>
          <p:nvPr/>
        </p:nvSpPr>
        <p:spPr>
          <a:xfrm>
            <a:off x="436047" y="312772"/>
            <a:ext cx="65648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Cyrl-BA" sz="2800" b="1" dirty="0">
                <a:solidFill>
                  <a:srgbClr val="FFFFFF"/>
                </a:solidFill>
              </a:rPr>
              <a:t>8</a:t>
            </a:r>
            <a:r>
              <a:rPr lang="bs-Cyrl-BA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Који извори свјетлости и топлоте </a:t>
            </a:r>
            <a:r>
              <a:rPr lang="bs-Cyrl-BA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постоје, </a:t>
            </a:r>
            <a:r>
              <a:rPr lang="bs-Cyrl-BA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осим сунца као природног извора</a:t>
            </a:r>
            <a:r>
              <a:rPr lang="bs-Cyrl-BA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bs-Cyrl-BA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s-Cyrl-B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Постоје и вјештачки </a:t>
            </a:r>
            <a:r>
              <a:rPr lang="bs-Cyrl-BA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извори, </a:t>
            </a:r>
            <a:r>
              <a:rPr lang="bs-Cyrl-B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то су:</a:t>
            </a:r>
          </a:p>
        </p:txBody>
      </p:sp>
    </p:spTree>
    <p:extLst>
      <p:ext uri="{BB962C8B-B14F-4D97-AF65-F5344CB8AC3E}">
        <p14:creationId xmlns:p14="http://schemas.microsoft.com/office/powerpoint/2010/main" xmlns="" val="34528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kvir za tekst 21"/>
          <p:cNvSpPr txBox="1"/>
          <p:nvPr/>
        </p:nvSpPr>
        <p:spPr>
          <a:xfrm>
            <a:off x="88959" y="1595170"/>
            <a:ext cx="6347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Шта представљају земља, вода, ваздух?</a:t>
            </a:r>
            <a:endParaRPr lang="sr-Cyrl-B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kvir za tekst 22"/>
          <p:cNvSpPr txBox="1"/>
          <p:nvPr/>
        </p:nvSpPr>
        <p:spPr>
          <a:xfrm>
            <a:off x="1313645" y="437882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РИЈЕШИМО УКРШТЕНИЦУ !</a:t>
            </a:r>
            <a:endParaRPr lang="sr-Cyrl-BA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kvir za tekst 23"/>
          <p:cNvSpPr txBox="1"/>
          <p:nvPr/>
        </p:nvSpPr>
        <p:spPr>
          <a:xfrm>
            <a:off x="88959" y="2368387"/>
            <a:ext cx="5447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Који предмет нас штити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 сунца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B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kvir za tekst 24"/>
          <p:cNvSpPr txBox="1"/>
          <p:nvPr/>
        </p:nvSpPr>
        <p:spPr>
          <a:xfrm>
            <a:off x="88959" y="3206995"/>
            <a:ext cx="556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Шта користимо да заштитимо вид?</a:t>
            </a:r>
            <a:endParaRPr lang="sr-Cyrl-B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kvir za tekst 25"/>
          <p:cNvSpPr txBox="1"/>
          <p:nvPr/>
        </p:nvSpPr>
        <p:spPr>
          <a:xfrm>
            <a:off x="88959" y="4151039"/>
            <a:ext cx="571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Биљка која се окреће за сунцем је...</a:t>
            </a:r>
            <a:endParaRPr lang="sr-Cyrl-B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kvir za tekst 26"/>
          <p:cNvSpPr txBox="1"/>
          <p:nvPr/>
        </p:nvSpPr>
        <p:spPr>
          <a:xfrm>
            <a:off x="103936" y="4983968"/>
            <a:ext cx="5695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Који још извори свјелости 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</a:p>
          <a:p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топлоте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осим природних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постоје</a:t>
            </a:r>
            <a:r>
              <a:rPr lang="bs-Cyrl-BA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Cyrl-BA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Prava linija spajanja 32"/>
          <p:cNvCxnSpPr/>
          <p:nvPr/>
        </p:nvCxnSpPr>
        <p:spPr>
          <a:xfrm flipV="1">
            <a:off x="837127" y="991673"/>
            <a:ext cx="4962370" cy="25758"/>
          </a:xfrm>
          <a:prstGeom prst="line">
            <a:avLst/>
          </a:prstGeom>
          <a:ln w="28575">
            <a:solidFill>
              <a:srgbClr val="CC66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fun 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00" y="-250018"/>
            <a:ext cx="2924913" cy="1735918"/>
          </a:xfrm>
          <a:prstGeom prst="rect">
            <a:avLst/>
          </a:prstGeom>
        </p:spPr>
      </p:pic>
      <p:pic>
        <p:nvPicPr>
          <p:cNvPr id="1026" name="Picture 2" descr="C:\Users\PC\AppData\Local\Microsoft\Windows\Temporary Internet Files\Content.IE5\7UEI20NB\sunshade-295258_64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5592">
            <a:off x="5303807" y="2002314"/>
            <a:ext cx="885740" cy="949537"/>
          </a:xfrm>
          <a:prstGeom prst="rect">
            <a:avLst/>
          </a:prstGeom>
          <a:noFill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00713" y="1459526"/>
          <a:ext cx="6491297" cy="429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</a:tblGrid>
              <a:tr h="85966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5700703" y="1469051"/>
          <a:ext cx="6491297" cy="429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</a:tblGrid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 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5700703" y="1469051"/>
          <a:ext cx="6491297" cy="429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</a:tblGrid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 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5700703" y="1469051"/>
          <a:ext cx="6491297" cy="429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</a:tblGrid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 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5700703" y="1469051"/>
          <a:ext cx="6491297" cy="429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</a:tblGrid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 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/>
        </p:nvGraphicFramePr>
        <p:xfrm>
          <a:off x="5700703" y="1469051"/>
          <a:ext cx="6491297" cy="4298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  <a:gridCol w="381841"/>
              </a:tblGrid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 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2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 gridSpan="3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7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У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66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Ј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r-Cyrl-BA" sz="24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en-US" sz="24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14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80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ečak">
  <a:themeElements>
    <a:clrScheme name="Custom 2">
      <a:dk1>
        <a:srgbClr val="002A00"/>
      </a:dk1>
      <a:lt1>
        <a:srgbClr val="002A00"/>
      </a:lt1>
      <a:dk2>
        <a:srgbClr val="002A00"/>
      </a:dk2>
      <a:lt2>
        <a:srgbClr val="002A00"/>
      </a:lt2>
      <a:accent1>
        <a:srgbClr val="002A00"/>
      </a:accent1>
      <a:accent2>
        <a:srgbClr val="002A00"/>
      </a:accent2>
      <a:accent3>
        <a:srgbClr val="002A00"/>
      </a:accent3>
      <a:accent4>
        <a:srgbClr val="002A00"/>
      </a:accent4>
      <a:accent5>
        <a:srgbClr val="002A00"/>
      </a:accent5>
      <a:accent6>
        <a:srgbClr val="002A00"/>
      </a:accent6>
      <a:hlink>
        <a:srgbClr val="002A00"/>
      </a:hlink>
      <a:folHlink>
        <a:srgbClr val="002A0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2044</TotalTime>
  <Words>524</Words>
  <Application>Microsoft Office PowerPoint</Application>
  <PresentationFormat>Custom</PresentationFormat>
  <Paragraphs>213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Isečak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друштво-3.разред</dc:title>
  <dc:creator>ucenik</dc:creator>
  <cp:lastModifiedBy>PC</cp:lastModifiedBy>
  <cp:revision>24</cp:revision>
  <dcterms:created xsi:type="dcterms:W3CDTF">2020-04-28T06:35:53Z</dcterms:created>
  <dcterms:modified xsi:type="dcterms:W3CDTF">2020-05-03T19:23:16Z</dcterms:modified>
</cp:coreProperties>
</file>