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  <p:sldId id="260" r:id="rId5"/>
    <p:sldId id="261" r:id="rId6"/>
    <p:sldId id="263" r:id="rId7"/>
  </p:sldIdLst>
  <p:sldSz cx="12161838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D9F1"/>
    <a:srgbClr val="333300"/>
    <a:srgbClr val="663300"/>
    <a:srgbClr val="660033"/>
    <a:srgbClr val="00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372" y="-102"/>
      </p:cViewPr>
      <p:guideLst>
        <p:guide orient="horz" pos="2160"/>
        <p:guide pos="383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2138" y="2130426"/>
            <a:ext cx="10337562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4276" y="3886200"/>
            <a:ext cx="851328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F8E8-0FC7-451F-B235-482496AAB24A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AA2B5-6FB0-4C9D-8364-CCCE2207E4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F8E8-0FC7-451F-B235-482496AAB24A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AA2B5-6FB0-4C9D-8364-CCCE2207E4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17332" y="274639"/>
            <a:ext cx="2736414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92" y="274639"/>
            <a:ext cx="800654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F8E8-0FC7-451F-B235-482496AAB24A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AA2B5-6FB0-4C9D-8364-CCCE2207E4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F8E8-0FC7-451F-B235-482496AAB24A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AA2B5-6FB0-4C9D-8364-CCCE2207E4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702" y="4406901"/>
            <a:ext cx="10337562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0702" y="2906713"/>
            <a:ext cx="10337562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F8E8-0FC7-451F-B235-482496AAB24A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AA2B5-6FB0-4C9D-8364-CCCE2207E4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8092" y="1600201"/>
            <a:ext cx="537147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2268" y="1600201"/>
            <a:ext cx="537147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F8E8-0FC7-451F-B235-482496AAB24A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AA2B5-6FB0-4C9D-8364-CCCE2207E4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092" y="1535113"/>
            <a:ext cx="53735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092" y="2174875"/>
            <a:ext cx="53735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8046" y="1535113"/>
            <a:ext cx="537570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8046" y="2174875"/>
            <a:ext cx="537570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F8E8-0FC7-451F-B235-482496AAB24A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AA2B5-6FB0-4C9D-8364-CCCE2207E4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F8E8-0FC7-451F-B235-482496AAB24A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AA2B5-6FB0-4C9D-8364-CCCE2207E4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F8E8-0FC7-451F-B235-482496AAB24A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AA2B5-6FB0-4C9D-8364-CCCE2207E4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3" y="273050"/>
            <a:ext cx="400116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4941" y="273051"/>
            <a:ext cx="679880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093" y="1435101"/>
            <a:ext cx="400116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F8E8-0FC7-451F-B235-482496AAB24A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AA2B5-6FB0-4C9D-8364-CCCE2207E4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3805" y="4800600"/>
            <a:ext cx="729710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3805" y="612775"/>
            <a:ext cx="729710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3805" y="5367338"/>
            <a:ext cx="729710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F8E8-0FC7-451F-B235-482496AAB24A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AA2B5-6FB0-4C9D-8364-CCCE2207E4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092" y="274638"/>
            <a:ext cx="1094565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092" y="1600201"/>
            <a:ext cx="1094565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8092" y="6356351"/>
            <a:ext cx="2837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5F8E8-0FC7-451F-B235-482496AAB24A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55295" y="6356351"/>
            <a:ext cx="38512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15984" y="6356351"/>
            <a:ext cx="2837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AA2B5-6FB0-4C9D-8364-CCCE2207E4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 bright="-26000" contrast="20000"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023519" y="990600"/>
            <a:ext cx="426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4800" b="1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ПРИДЈЕВИ</a:t>
            </a:r>
            <a:endParaRPr lang="en-US" sz="4800" b="1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0" descr="oie_transparent (82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85320" y="3776526"/>
            <a:ext cx="4648200" cy="3081474"/>
          </a:xfrm>
          <a:prstGeom prst="rect">
            <a:avLst/>
          </a:prstGeom>
        </p:spPr>
      </p:pic>
      <p:sp>
        <p:nvSpPr>
          <p:cNvPr id="12" name="Rounded Rectangular Callout 11"/>
          <p:cNvSpPr/>
          <p:nvPr/>
        </p:nvSpPr>
        <p:spPr>
          <a:xfrm>
            <a:off x="289719" y="2286000"/>
            <a:ext cx="3733800" cy="2057400"/>
          </a:xfrm>
          <a:prstGeom prst="wedgeRoundRectCallout">
            <a:avLst>
              <a:gd name="adj1" fmla="val 51031"/>
              <a:gd name="adj2" fmla="val 63957"/>
              <a:gd name="adj3" fmla="val 16667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518319" y="2362200"/>
            <a:ext cx="3645998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r-Cyrl-CS" sz="24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Шта је ово? </a:t>
            </a:r>
          </a:p>
          <a:p>
            <a:r>
              <a:rPr lang="sr-Cyrl-BA" sz="2400" b="1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sr-Cyrl-CS" sz="2400" b="1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Нежан </a:t>
            </a:r>
            <a:r>
              <a:rPr lang="sr-Cyrl-CS" sz="24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жбун који има</a:t>
            </a:r>
          </a:p>
          <a:p>
            <a:r>
              <a:rPr lang="sr-Cyrl-CS" sz="24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зелен </a:t>
            </a:r>
            <a:r>
              <a:rPr lang="sr-Cyrl-CS" sz="2400" b="1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гуњ</a:t>
            </a:r>
            <a:r>
              <a:rPr lang="en-US" sz="2400" b="1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CS" sz="2400" b="1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округлих</a:t>
            </a:r>
            <a:endParaRPr lang="sr-Cyrl-CS" sz="2400" b="1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sr-Cyrl-CS" sz="24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бомбона пун.”</a:t>
            </a:r>
          </a:p>
          <a:p>
            <a:r>
              <a:rPr lang="sr-Cyrl-CS" sz="24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                       Д. Ерић</a:t>
            </a:r>
            <a:endParaRPr lang="en-US" sz="2400" b="1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ounded Rectangular Callout 12"/>
          <p:cNvSpPr/>
          <p:nvPr/>
        </p:nvSpPr>
        <p:spPr>
          <a:xfrm>
            <a:off x="7833519" y="2209800"/>
            <a:ext cx="3733800" cy="2057400"/>
          </a:xfrm>
          <a:prstGeom prst="wedgeRoundRectCallout">
            <a:avLst>
              <a:gd name="adj1" fmla="val -68608"/>
              <a:gd name="adj2" fmla="val 65414"/>
              <a:gd name="adj3" fmla="val 16667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7816930" y="2438400"/>
            <a:ext cx="434490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sr-Cyrl-CS" sz="24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Знам! То је </a:t>
            </a:r>
            <a:r>
              <a:rPr lang="sr-Cyrl-CS" sz="2400" b="1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лијеска, </a:t>
            </a:r>
          </a:p>
          <a:p>
            <a:r>
              <a:rPr lang="sr-Cyrl-CS" sz="2400" b="1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а њен плод је </a:t>
            </a:r>
            <a:r>
              <a:rPr lang="sr-Cyrl-BA" sz="2400" b="1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љ</a:t>
            </a:r>
            <a:r>
              <a:rPr lang="sr-Cyrl-CS" sz="2400" b="1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ешник.</a:t>
            </a:r>
          </a:p>
          <a:p>
            <a:endParaRPr lang="sr-Cyrl-CS" sz="2400" b="1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sr-Cyrl-CS" sz="24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Баш је </a:t>
            </a:r>
            <a:r>
              <a:rPr lang="sr-Cyrl-CS" sz="2400" b="1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лијепо </a:t>
            </a:r>
            <a:r>
              <a:rPr lang="sr-Cyrl-CS" sz="24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описано</a:t>
            </a:r>
            <a:r>
              <a:rPr lang="sr-Cyrl-CS" sz="2400" b="1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sr-Cyrl-CS" sz="2400" b="1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 animBg="1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2119" y="457200"/>
            <a:ext cx="10210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sr-Cyrl-BA" sz="2800" b="1" dirty="0" smtClean="0">
                <a:latin typeface="Arial" pitchFamily="34" charset="0"/>
                <a:cs typeface="Arial" pitchFamily="34" charset="0"/>
              </a:rPr>
              <a:t>Придјеви су ријечи који стоје уз __________</a:t>
            </a:r>
          </a:p>
          <a:p>
            <a:pPr>
              <a:lnSpc>
                <a:spcPct val="150000"/>
              </a:lnSpc>
            </a:pPr>
            <a:r>
              <a:rPr lang="sr-Cyrl-BA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BA" sz="2800" b="1" dirty="0" smtClean="0">
                <a:latin typeface="Arial" pitchFamily="34" charset="0"/>
                <a:cs typeface="Arial" pitchFamily="34" charset="0"/>
              </a:rPr>
              <a:t>     и означавају њену _________.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42919" y="533400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b="1" dirty="0" smtClean="0">
                <a:latin typeface="Arial" pitchFamily="34" charset="0"/>
                <a:cs typeface="Arial" pitchFamily="34" charset="0"/>
              </a:rPr>
              <a:t>именицу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80719" y="1219200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b="1" dirty="0" smtClean="0">
                <a:latin typeface="Arial" pitchFamily="34" charset="0"/>
                <a:cs typeface="Arial" pitchFamily="34" charset="0"/>
              </a:rPr>
              <a:t>особину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27919" y="2286000"/>
            <a:ext cx="72546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800" b="1" dirty="0" smtClean="0">
                <a:latin typeface="Arial" pitchFamily="34" charset="0"/>
                <a:cs typeface="Arial" pitchFamily="34" charset="0"/>
              </a:rPr>
              <a:t>Мала птичица цвркуће на танкој грани. 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194719" y="2819400"/>
            <a:ext cx="1524000" cy="0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1127919" y="2209800"/>
            <a:ext cx="1066800" cy="685800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70719" y="3505200"/>
            <a:ext cx="1066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b="1" dirty="0" smtClean="0">
                <a:latin typeface="Arial" pitchFamily="34" charset="0"/>
                <a:cs typeface="Arial" pitchFamily="34" charset="0"/>
              </a:rPr>
              <a:t>2. Уз сваку именицу напиши што више придјева.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27919" y="4343400"/>
            <a:ext cx="1066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b="1" dirty="0" smtClean="0">
                <a:latin typeface="Arial" pitchFamily="34" charset="0"/>
                <a:cs typeface="Arial" pitchFamily="34" charset="0"/>
              </a:rPr>
              <a:t>лептир - ___________________________________________ </a:t>
            </a:r>
          </a:p>
          <a:p>
            <a:endParaRPr lang="sr-Cyrl-BA" sz="2400" b="1" dirty="0">
              <a:latin typeface="Arial" pitchFamily="34" charset="0"/>
              <a:cs typeface="Arial" pitchFamily="34" charset="0"/>
            </a:endParaRPr>
          </a:p>
          <a:p>
            <a:r>
              <a:rPr lang="sr-Cyrl-BA" sz="2400" b="1" dirty="0" smtClean="0">
                <a:latin typeface="Arial" pitchFamily="34" charset="0"/>
                <a:cs typeface="Arial" pitchFamily="34" charset="0"/>
              </a:rPr>
              <a:t>сунце - _______________________________________ </a:t>
            </a:r>
          </a:p>
          <a:p>
            <a:endParaRPr lang="sr-Cyrl-BA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6995319" y="2819400"/>
            <a:ext cx="1066800" cy="0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5776119" y="2209800"/>
            <a:ext cx="1219200" cy="685800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575719" y="4343400"/>
            <a:ext cx="71976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b="1" dirty="0" smtClean="0">
                <a:latin typeface="Arial" pitchFamily="34" charset="0"/>
                <a:cs typeface="Arial" pitchFamily="34" charset="0"/>
              </a:rPr>
              <a:t>шарени, мали, разиграни, необични, плави...  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23319" y="502920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b="1" dirty="0" smtClean="0">
                <a:latin typeface="Arial" pitchFamily="34" charset="0"/>
                <a:cs typeface="Arial" pitchFamily="34" charset="0"/>
              </a:rPr>
              <a:t>сјајно, јутарње, слабашно, топло, жуто...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9" grpId="0" animBg="1"/>
      <p:bldP spid="12" grpId="0" animBg="1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4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56719" y="228600"/>
            <a:ext cx="5486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800" b="1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sr-Cyrl-BA" sz="2800" b="1" dirty="0" smtClean="0">
                <a:latin typeface="Arial" pitchFamily="34" charset="0"/>
                <a:cs typeface="Arial" pitchFamily="34" charset="0"/>
              </a:rPr>
              <a:t>Осмислите реченице на основу слике</a:t>
            </a:r>
            <a:r>
              <a:rPr lang="sr-Cyrl-BA" sz="28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66519" y="41148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ДРВО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livad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47119" y="1676400"/>
            <a:ext cx="7397222" cy="4580960"/>
          </a:xfrm>
          <a:prstGeom prst="rect">
            <a:avLst/>
          </a:prstGeom>
        </p:spPr>
      </p:pic>
      <p:pic>
        <p:nvPicPr>
          <p:cNvPr id="1026" name="Picture 2" descr="C:\Users\PC\AppData\Local\Microsoft\Windows\Temporary Internet Files\Content.IE5\HZZ31C6B\sun-159392_64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66919" y="1752600"/>
            <a:ext cx="1211580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xit" presetSubtype="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39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8319" y="304800"/>
            <a:ext cx="74525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b="1" dirty="0" smtClean="0">
                <a:latin typeface="Arial" pitchFamily="34" charset="0"/>
                <a:cs typeface="Arial" pitchFamily="34" charset="0"/>
              </a:rPr>
              <a:t>4. Дате реченице допуни придјевима.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32719" y="1600200"/>
            <a:ext cx="88392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r-Cyrl-BA" sz="2800" b="1" dirty="0">
                <a:latin typeface="Arial" pitchFamily="34" charset="0"/>
                <a:cs typeface="Arial" pitchFamily="34" charset="0"/>
              </a:rPr>
              <a:t>а</a:t>
            </a:r>
            <a:r>
              <a:rPr lang="sr-Cyrl-BA" sz="2800" b="1" dirty="0" smtClean="0">
                <a:latin typeface="Arial" pitchFamily="34" charset="0"/>
                <a:cs typeface="Arial" pitchFamily="34" charset="0"/>
              </a:rPr>
              <a:t>) Бранка је купила _________ џемпер.</a:t>
            </a:r>
          </a:p>
          <a:p>
            <a:pPr>
              <a:lnSpc>
                <a:spcPct val="150000"/>
              </a:lnSpc>
            </a:pPr>
            <a:r>
              <a:rPr lang="sr-Cyrl-BA" sz="2800" b="1" dirty="0">
                <a:latin typeface="Arial" pitchFamily="34" charset="0"/>
                <a:cs typeface="Arial" pitchFamily="34" charset="0"/>
              </a:rPr>
              <a:t>б</a:t>
            </a:r>
            <a:r>
              <a:rPr lang="sr-Cyrl-BA" sz="2800" b="1" dirty="0" smtClean="0">
                <a:latin typeface="Arial" pitchFamily="34" charset="0"/>
                <a:cs typeface="Arial" pitchFamily="34" charset="0"/>
              </a:rPr>
              <a:t>) Мама прави ________ колач.</a:t>
            </a:r>
          </a:p>
          <a:p>
            <a:pPr>
              <a:lnSpc>
                <a:spcPct val="150000"/>
              </a:lnSpc>
            </a:pPr>
            <a:r>
              <a:rPr lang="sr-Cyrl-BA" sz="2800" b="1" dirty="0">
                <a:latin typeface="Arial" pitchFamily="34" charset="0"/>
                <a:cs typeface="Arial" pitchFamily="34" charset="0"/>
              </a:rPr>
              <a:t>в</a:t>
            </a:r>
            <a:r>
              <a:rPr lang="sr-Cyrl-BA" sz="2800" b="1" dirty="0" smtClean="0">
                <a:latin typeface="Arial" pitchFamily="34" charset="0"/>
                <a:cs typeface="Arial" pitchFamily="34" charset="0"/>
              </a:rPr>
              <a:t>) Вања је обукла ________ хаљину.</a:t>
            </a:r>
          </a:p>
          <a:p>
            <a:pPr>
              <a:lnSpc>
                <a:spcPct val="150000"/>
              </a:lnSpc>
            </a:pPr>
            <a:r>
              <a:rPr lang="sr-Cyrl-BA" sz="2800" b="1" dirty="0">
                <a:latin typeface="Arial" pitchFamily="34" charset="0"/>
                <a:cs typeface="Arial" pitchFamily="34" charset="0"/>
              </a:rPr>
              <a:t>г</a:t>
            </a:r>
            <a:r>
              <a:rPr lang="sr-Cyrl-BA" sz="2800" b="1" dirty="0" smtClean="0">
                <a:latin typeface="Arial" pitchFamily="34" charset="0"/>
                <a:cs typeface="Arial" pitchFamily="34" charset="0"/>
              </a:rPr>
              <a:t>) _________ мачка је ухватила ______ миша.</a:t>
            </a:r>
          </a:p>
          <a:p>
            <a:pPr>
              <a:lnSpc>
                <a:spcPct val="150000"/>
              </a:lnSpc>
            </a:pPr>
            <a:r>
              <a:rPr lang="sr-Cyrl-BA" sz="2800" b="1" dirty="0">
                <a:latin typeface="Arial" pitchFamily="34" charset="0"/>
                <a:cs typeface="Arial" pitchFamily="34" charset="0"/>
              </a:rPr>
              <a:t>д</a:t>
            </a:r>
            <a:r>
              <a:rPr lang="sr-Cyrl-BA" sz="2800" b="1" dirty="0" smtClean="0">
                <a:latin typeface="Arial" pitchFamily="34" charset="0"/>
                <a:cs typeface="Arial" pitchFamily="34" charset="0"/>
              </a:rPr>
              <a:t>) _______ вјетар разноси ______ лишће.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90319" y="1752600"/>
            <a:ext cx="3413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b="1" dirty="0" smtClean="0">
                <a:latin typeface="Arial" pitchFamily="34" charset="0"/>
                <a:cs typeface="Arial" pitchFamily="34" charset="0"/>
              </a:rPr>
              <a:t>плетени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52119" y="2362200"/>
            <a:ext cx="2773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b="1" dirty="0" smtClean="0">
                <a:latin typeface="Arial" pitchFamily="34" charset="0"/>
                <a:cs typeface="Arial" pitchFamily="34" charset="0"/>
              </a:rPr>
              <a:t>укусни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85519" y="2971800"/>
            <a:ext cx="224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b="1" dirty="0" smtClean="0">
                <a:latin typeface="Arial" pitchFamily="34" charset="0"/>
                <a:cs typeface="Arial" pitchFamily="34" charset="0"/>
              </a:rPr>
              <a:t>шарену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13719" y="36576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b="1" dirty="0">
                <a:latin typeface="Arial" pitchFamily="34" charset="0"/>
                <a:cs typeface="Arial" pitchFamily="34" charset="0"/>
              </a:rPr>
              <a:t>С</a:t>
            </a:r>
            <a:r>
              <a:rPr lang="sr-Cyrl-BA" sz="2800" b="1" dirty="0" smtClean="0">
                <a:latin typeface="Arial" pitchFamily="34" charset="0"/>
                <a:cs typeface="Arial" pitchFamily="34" charset="0"/>
              </a:rPr>
              <a:t>претна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95319" y="3657600"/>
            <a:ext cx="2453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b="1" dirty="0" smtClean="0">
                <a:latin typeface="Arial" pitchFamily="34" charset="0"/>
                <a:cs typeface="Arial" pitchFamily="34" charset="0"/>
              </a:rPr>
              <a:t>брзог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89919" y="42672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b="1" dirty="0">
                <a:latin typeface="Arial" pitchFamily="34" charset="0"/>
                <a:cs typeface="Arial" pitchFamily="34" charset="0"/>
              </a:rPr>
              <a:t>Х</a:t>
            </a:r>
            <a:r>
              <a:rPr lang="sr-Cyrl-BA" sz="2800" b="1" dirty="0" smtClean="0">
                <a:latin typeface="Arial" pitchFamily="34" charset="0"/>
                <a:cs typeface="Arial" pitchFamily="34" charset="0"/>
              </a:rPr>
              <a:t>ладни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57119" y="42672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b="1" dirty="0" smtClean="0">
                <a:latin typeface="Arial" pitchFamily="34" charset="0"/>
                <a:cs typeface="Arial" pitchFamily="34" charset="0"/>
              </a:rPr>
              <a:t>опало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ucazaps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747919" y="3932360"/>
            <a:ext cx="2802519" cy="2925640"/>
          </a:xfrm>
          <a:prstGeom prst="rect">
            <a:avLst/>
          </a:prstGeom>
        </p:spPr>
      </p:pic>
      <p:pic>
        <p:nvPicPr>
          <p:cNvPr id="3" name="Picture 2" descr="oie_transparent (83).png"/>
          <p:cNvPicPr>
            <a:picLocks noChangeAspect="1"/>
          </p:cNvPicPr>
          <p:nvPr/>
        </p:nvPicPr>
        <p:blipFill>
          <a:blip r:embed="rId4" cstate="print"/>
          <a:srcRect r="2368" b="7419"/>
          <a:stretch>
            <a:fillRect/>
          </a:stretch>
        </p:blipFill>
        <p:spPr>
          <a:xfrm>
            <a:off x="7223919" y="4119493"/>
            <a:ext cx="3140965" cy="273850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94519" y="1447800"/>
            <a:ext cx="10363200" cy="1951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r-Cyrl-BA" sz="2800" b="1" dirty="0" smtClean="0">
                <a:latin typeface="Arial" pitchFamily="34" charset="0"/>
                <a:cs typeface="Arial" pitchFamily="34" charset="0"/>
              </a:rPr>
              <a:t>У пространом дворишту Дејанове куће живио је пас Боби. Дејан му је направио дрвену кућицу. Комшијска дјеца су га вољела. Често су му доносила разну храну. 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4519" y="3048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b="1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sr-Cyrl-BA" sz="28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sr-Cyrl-BA" sz="2800" b="1" dirty="0" smtClean="0">
                <a:latin typeface="Arial" pitchFamily="34" charset="0"/>
                <a:cs typeface="Arial" pitchFamily="34" charset="0"/>
              </a:rPr>
              <a:t>Заокружи придјеве у сљедећем тексту.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975519" y="1524000"/>
            <a:ext cx="2286000" cy="762000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014119" y="1524000"/>
            <a:ext cx="1752600" cy="685800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547519" y="2209800"/>
            <a:ext cx="1371600" cy="609600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8290719" y="2133600"/>
            <a:ext cx="2133600" cy="685800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8214519" y="2819400"/>
            <a:ext cx="1066800" cy="685800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D9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89919" y="533400"/>
            <a:ext cx="8382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3200" b="1" dirty="0" smtClean="0">
                <a:latin typeface="Arial" pitchFamily="34" charset="0"/>
                <a:cs typeface="Arial" pitchFamily="34" charset="0"/>
              </a:rPr>
              <a:t>ЗАДАТАК ЗА САМОСТАЛАН РАД:</a:t>
            </a:r>
          </a:p>
          <a:p>
            <a:pPr algn="ctr"/>
            <a:endParaRPr lang="sr-Cyrl-BA" sz="32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r-Cyrl-BA" sz="3200" b="1" dirty="0" smtClean="0">
                <a:latin typeface="Arial" pitchFamily="34" charset="0"/>
                <a:cs typeface="Arial" pitchFamily="34" charset="0"/>
              </a:rPr>
              <a:t>На основу слике напишите пар реченица у којима ћете користити придјеве.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pce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6319" y="3228791"/>
            <a:ext cx="5525134" cy="36292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</TotalTime>
  <Words>213</Words>
  <Application>Microsoft Office PowerPoint</Application>
  <PresentationFormat>Custom</PresentationFormat>
  <Paragraphs>41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4</cp:revision>
  <dcterms:created xsi:type="dcterms:W3CDTF">2020-05-17T16:34:43Z</dcterms:created>
  <dcterms:modified xsi:type="dcterms:W3CDTF">2020-05-20T11:31:57Z</dcterms:modified>
</cp:coreProperties>
</file>