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2" r:id="rId3"/>
    <p:sldId id="261" r:id="rId4"/>
    <p:sldId id="267" r:id="rId5"/>
    <p:sldId id="268" r:id="rId6"/>
    <p:sldId id="269" r:id="rId7"/>
    <p:sldId id="270" r:id="rId8"/>
    <p:sldId id="271" r:id="rId9"/>
    <p:sldId id="265" r:id="rId10"/>
    <p:sldId id="273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7" d="100"/>
          <a:sy n="147" d="100"/>
        </p:scale>
        <p:origin x="-582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E7C170A8-912D-4FA4-B4CD-CD91017E4746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27"/>
            <a:ext cx="609600" cy="388143"/>
          </a:xfrm>
        </p:spPr>
        <p:txBody>
          <a:bodyPr/>
          <a:lstStyle/>
          <a:p>
            <a:fld id="{414A5A61-D760-417F-860B-84F1D5DF06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70A8-912D-4FA4-B4CD-CD91017E4746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5A61-D760-417F-860B-84F1D5DF06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70A8-912D-4FA4-B4CD-CD91017E4746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5A61-D760-417F-860B-84F1D5DF06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C170A8-912D-4FA4-B4CD-CD91017E4746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4A5A61-D760-417F-860B-84F1D5DF06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171700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E7C170A8-912D-4FA4-B4CD-CD91017E4746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fld id="{414A5A61-D760-417F-860B-84F1D5DF06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70A8-912D-4FA4-B4CD-CD91017E4746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5A61-D760-417F-860B-84F1D5DF06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70A8-912D-4FA4-B4CD-CD91017E4746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5A61-D760-417F-860B-84F1D5DF06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C170A8-912D-4FA4-B4CD-CD91017E4746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4A5A61-D760-417F-860B-84F1D5DF06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170A8-912D-4FA4-B4CD-CD91017E4746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A5A61-D760-417F-860B-84F1D5DF06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C170A8-912D-4FA4-B4CD-CD91017E4746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14A5A61-D760-417F-860B-84F1D5DF06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C170A8-912D-4FA4-B4CD-CD91017E4746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14A5A61-D760-417F-860B-84F1D5DF06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C170A8-912D-4FA4-B4CD-CD91017E4746}" type="datetimeFigureOut">
              <a:rPr lang="en-US" smtClean="0"/>
              <a:pPr/>
              <a:t>5/17/2020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4A5A61-D760-417F-860B-84F1D5DF066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 smtClean="0"/>
              <a:t>Нелични глаголски облици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BA" dirty="0" smtClean="0"/>
              <a:t>систематизација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sr-Cyrl-BA" dirty="0" smtClean="0"/>
              <a:t>Хвала на пажњи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500"/>
            <a:ext cx="7467600" cy="428396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Подсјети се:</a:t>
            </a:r>
          </a:p>
          <a:p>
            <a:pPr>
              <a:buNone/>
            </a:pP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Прости глаголски облици</a:t>
            </a:r>
            <a:r>
              <a:rPr lang="en-US" dirty="0" smtClean="0"/>
              <a:t> </a:t>
            </a:r>
            <a:r>
              <a:rPr lang="ru-RU" dirty="0" smtClean="0"/>
              <a:t>су глаголски облици који се састоје од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једне ријечи</a:t>
            </a:r>
            <a:r>
              <a:rPr lang="ru-RU" dirty="0" smtClean="0"/>
              <a:t>. Граде се од инфинитивне (аористне) или презентске основе додавањем наставака за облик (вријеме, односно начин) и лице на те основе.</a:t>
            </a:r>
          </a:p>
          <a:p>
            <a:pPr algn="ctr"/>
            <a:endParaRPr lang="ru-RU" dirty="0" smtClean="0"/>
          </a:p>
          <a:p>
            <a:pPr algn="ctr">
              <a:buFont typeface="Wingdings" pitchFamily="2" charset="2"/>
              <a:buChar char="ü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Сложени глаголски облици</a:t>
            </a:r>
            <a:r>
              <a:rPr lang="en-US" dirty="0" smtClean="0"/>
              <a:t> </a:t>
            </a:r>
            <a:r>
              <a:rPr lang="ru-RU" dirty="0" smtClean="0"/>
              <a:t>су глаголски облици који се састоје од најмање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двије ријечи</a:t>
            </a:r>
            <a:r>
              <a:rPr lang="ru-RU" dirty="0" smtClean="0"/>
              <a:t>, и то од помоћног глагола</a:t>
            </a:r>
            <a:r>
              <a:rPr lang="en-US" dirty="0" smtClean="0"/>
              <a:t> </a:t>
            </a:r>
            <a:r>
              <a:rPr lang="ru-RU" i="1" dirty="0" smtClean="0"/>
              <a:t>бити</a:t>
            </a:r>
            <a:r>
              <a:rPr lang="en-US" dirty="0" smtClean="0"/>
              <a:t> </a:t>
            </a:r>
            <a:r>
              <a:rPr lang="ru-RU" dirty="0" smtClean="0"/>
              <a:t>(јесам; бити) или</a:t>
            </a:r>
            <a:r>
              <a:rPr lang="en-US" dirty="0" smtClean="0"/>
              <a:t> </a:t>
            </a:r>
            <a:r>
              <a:rPr lang="ru-RU" i="1" dirty="0" smtClean="0"/>
              <a:t>хтјети</a:t>
            </a:r>
            <a:r>
              <a:rPr lang="en-US" dirty="0" smtClean="0"/>
              <a:t> </a:t>
            </a:r>
            <a:r>
              <a:rPr lang="ru-RU" dirty="0" smtClean="0"/>
              <a:t>у личном (и енклитичком) глаголском облику, и од одговарајућег глаголског придјева или инфинитива.</a:t>
            </a:r>
            <a:endParaRPr lang="en-US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b="1" dirty="0" smtClean="0">
                <a:solidFill>
                  <a:schemeClr val="accent1">
                    <a:lumMod val="75000"/>
                  </a:schemeClr>
                </a:solidFill>
              </a:rPr>
              <a:t>       Нелични глаголски облици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8229600" cy="3655314"/>
          </a:xfrm>
        </p:spPr>
        <p:txBody>
          <a:bodyPr>
            <a:normAutofit fontScale="85000" lnSpcReduction="20000"/>
          </a:bodyPr>
          <a:lstStyle/>
          <a:p>
            <a:r>
              <a:rPr lang="sr-Cyrl-BA" dirty="0" smtClean="0"/>
              <a:t>Сви нелични глаголски облици су </a:t>
            </a:r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прости</a:t>
            </a:r>
            <a:r>
              <a:rPr lang="sr-Cyrl-BA" dirty="0" smtClean="0"/>
              <a:t>.</a:t>
            </a:r>
          </a:p>
          <a:p>
            <a:pPr>
              <a:buNone/>
            </a:pPr>
            <a:endParaRPr lang="sr-Cyrl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sr-Cyrl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sr-Cyrl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sr-Cyrl-BA" dirty="0" smtClean="0"/>
          </a:p>
          <a:p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Не могу вршити функцију предиката!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828800"/>
          <a:ext cx="2971800" cy="28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ИНФИНИТИВ</a:t>
                      </a:r>
                      <a:endParaRPr lang="en-US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09800" y="2457450"/>
          <a:ext cx="4191000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</a:tblGrid>
              <a:tr h="278130">
                <a:tc>
                  <a:txBody>
                    <a:bodyPr/>
                    <a:lstStyle/>
                    <a:p>
                      <a:r>
                        <a:rPr lang="sr-Cyrl-BA" sz="1400" dirty="0" smtClean="0"/>
                        <a:t>РАДНИ ГЛАГОЛСКИ ПРИДЈЕВ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r-Cyrl-BA" sz="1400" dirty="0" smtClean="0"/>
                        <a:t>ТРПНИ ГЛАГОЛСКИ ПРИДЈЕВ</a:t>
                      </a:r>
                      <a:endParaRPr lang="en-US" sz="1400" dirty="0"/>
                    </a:p>
                  </a:txBody>
                  <a:tcPr marT="34290" marB="34290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038600" y="3486150"/>
          <a:ext cx="4572000" cy="56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</a:tblGrid>
              <a:tr h="278130">
                <a:tc>
                  <a:txBody>
                    <a:bodyPr/>
                    <a:lstStyle/>
                    <a:p>
                      <a:r>
                        <a:rPr lang="sr-Cyrl-BA" sz="1400" dirty="0" smtClean="0"/>
                        <a:t>ГЛАГОЛСКИ ПРИЛОГ САДАШЊИ</a:t>
                      </a:r>
                      <a:endParaRPr lang="en-US" sz="1400" dirty="0"/>
                    </a:p>
                  </a:txBody>
                  <a:tcPr marT="34290" marB="34290"/>
                </a:tc>
              </a:tr>
              <a:tr h="278130">
                <a:tc>
                  <a:txBody>
                    <a:bodyPr/>
                    <a:lstStyle/>
                    <a:p>
                      <a:r>
                        <a:rPr lang="sr-Cyrl-BA" sz="1400" dirty="0" smtClean="0"/>
                        <a:t>ГЛАГОЛСКИ ПРИЛОГ ПРОШЛИ</a:t>
                      </a:r>
                      <a:endParaRPr lang="en-US" sz="140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Инфинитив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772400" cy="3655314"/>
          </a:xfrm>
        </p:spPr>
        <p:txBody>
          <a:bodyPr>
            <a:normAutofit fontScale="62500" lnSpcReduction="20000"/>
          </a:bodyPr>
          <a:lstStyle/>
          <a:p>
            <a:r>
              <a:rPr lang="sr-Cyrl-BA" sz="2000" dirty="0" smtClean="0"/>
              <a:t>Основни облик глагола</a:t>
            </a:r>
          </a:p>
          <a:p>
            <a:r>
              <a:rPr lang="sr-Cyrl-BA" sz="2000" dirty="0" smtClean="0"/>
              <a:t>Прост неличан глаголски облик</a:t>
            </a:r>
          </a:p>
          <a:p>
            <a:r>
              <a:rPr lang="sr-Cyrl-BA" sz="2000" dirty="0" smtClean="0"/>
              <a:t>Наставци за инфинитив су </a:t>
            </a:r>
            <a:r>
              <a:rPr lang="sr-Cyrl-BA" sz="2000" dirty="0" smtClean="0">
                <a:solidFill>
                  <a:schemeClr val="accent1">
                    <a:lumMod val="75000"/>
                  </a:schemeClr>
                </a:solidFill>
              </a:rPr>
              <a:t>-ТИ</a:t>
            </a:r>
            <a:r>
              <a:rPr lang="sr-Cyrl-BA" sz="2000" dirty="0" smtClean="0"/>
              <a:t>, </a:t>
            </a:r>
            <a:r>
              <a:rPr lang="sr-Cyrl-BA" sz="2000" dirty="0" smtClean="0">
                <a:solidFill>
                  <a:schemeClr val="accent1">
                    <a:lumMod val="75000"/>
                  </a:schemeClr>
                </a:solidFill>
              </a:rPr>
              <a:t>-СТИ </a:t>
            </a:r>
            <a:r>
              <a:rPr lang="sr-Cyrl-BA" sz="2000" dirty="0" smtClean="0"/>
              <a:t>и </a:t>
            </a:r>
            <a:r>
              <a:rPr lang="sr-Cyrl-BA" sz="2000" dirty="0" smtClean="0">
                <a:solidFill>
                  <a:schemeClr val="accent1">
                    <a:lumMod val="75000"/>
                  </a:schemeClr>
                </a:solidFill>
              </a:rPr>
              <a:t>-ЋИ</a:t>
            </a:r>
            <a:r>
              <a:rPr lang="sr-Cyrl-BA" sz="2000" dirty="0" smtClean="0"/>
              <a:t>.</a:t>
            </a:r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endParaRPr lang="sr-Cyrl-BA" dirty="0" smtClean="0"/>
          </a:p>
          <a:p>
            <a:pPr>
              <a:buNone/>
            </a:pPr>
            <a:endParaRPr lang="sr-Cyrl-BA" dirty="0" smtClean="0"/>
          </a:p>
          <a:p>
            <a:pPr algn="just"/>
            <a:r>
              <a:rPr lang="sr-Cyrl-BA" sz="2000" dirty="0" smtClean="0"/>
              <a:t>Служи за градњу сложеног облика футура првог (</a:t>
            </a:r>
            <a:r>
              <a:rPr lang="sr-Cyrl-BA" sz="2000" i="1" dirty="0" smtClean="0"/>
              <a:t>ћу </a:t>
            </a:r>
            <a:r>
              <a:rPr lang="sr-Cyrl-BA" sz="2000" i="1" u="sng" dirty="0" smtClean="0"/>
              <a:t>читати</a:t>
            </a:r>
            <a:r>
              <a:rPr lang="sr-Cyrl-BA" sz="2000" dirty="0" smtClean="0"/>
              <a:t>).</a:t>
            </a:r>
          </a:p>
          <a:p>
            <a:r>
              <a:rPr lang="sr-Cyrl-BA" sz="2000" dirty="0" smtClean="0">
                <a:solidFill>
                  <a:schemeClr val="accent1">
                    <a:lumMod val="75000"/>
                  </a:schemeClr>
                </a:solidFill>
              </a:rPr>
              <a:t>Не врши функцију предиката!</a:t>
            </a:r>
          </a:p>
          <a:p>
            <a:pPr>
              <a:buNone/>
            </a:pPr>
            <a:endParaRPr lang="sr-Cyrl-BA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sr-Cyrl-BA" sz="2000" i="1" dirty="0" smtClean="0">
                <a:solidFill>
                  <a:srgbClr val="FF0000"/>
                </a:solidFill>
              </a:rPr>
              <a:t>Читати</a:t>
            </a:r>
            <a:r>
              <a:rPr lang="sr-Cyrl-BA" sz="2000" i="1" dirty="0" smtClean="0"/>
              <a:t> </a:t>
            </a:r>
            <a:r>
              <a:rPr lang="sr-Cyrl-BA" sz="2000" i="1" dirty="0" smtClean="0">
                <a:solidFill>
                  <a:srgbClr val="00B0F0"/>
                </a:solidFill>
              </a:rPr>
              <a:t>је корисно</a:t>
            </a:r>
            <a:r>
              <a:rPr lang="sr-Cyrl-BA" sz="2000" dirty="0" smtClean="0"/>
              <a:t>. (функција граматичког субјекта)</a:t>
            </a:r>
          </a:p>
          <a:p>
            <a:pPr>
              <a:buFont typeface="Wingdings" pitchFamily="2" charset="2"/>
              <a:buChar char="Ø"/>
            </a:pPr>
            <a:r>
              <a:rPr lang="sr-Cyrl-BA" sz="2000" dirty="0" smtClean="0">
                <a:solidFill>
                  <a:srgbClr val="FF0000"/>
                </a:solidFill>
              </a:rPr>
              <a:t>Ана</a:t>
            </a:r>
            <a:r>
              <a:rPr lang="sr-Cyrl-BA" sz="2000" dirty="0" smtClean="0"/>
              <a:t> </a:t>
            </a:r>
            <a:r>
              <a:rPr lang="sr-Cyrl-BA" sz="2000" dirty="0" smtClean="0">
                <a:solidFill>
                  <a:srgbClr val="00B0F0"/>
                </a:solidFill>
              </a:rPr>
              <a:t>воли </a:t>
            </a:r>
            <a:r>
              <a:rPr lang="sr-Cyrl-BA" sz="2000" u="sng" dirty="0" smtClean="0">
                <a:solidFill>
                  <a:srgbClr val="00B0F0"/>
                </a:solidFill>
              </a:rPr>
              <a:t>читати</a:t>
            </a:r>
            <a:r>
              <a:rPr lang="sr-Cyrl-BA" sz="2000" dirty="0" smtClean="0"/>
              <a:t>. (дио сложеног глаголског предиката)</a:t>
            </a:r>
            <a:endParaRPr lang="sr-Cyrl-BA" sz="2000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sr-Cyrl-BA" sz="2000" dirty="0" smtClean="0"/>
          </a:p>
          <a:p>
            <a:pPr>
              <a:buNone/>
            </a:pPr>
            <a:endParaRPr lang="sr-Cyrl-BA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2057400"/>
          <a:ext cx="2971800" cy="28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ЧИТАТИ</a:t>
                      </a:r>
                      <a:endParaRPr lang="en-US" sz="1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2514600"/>
          <a:ext cx="2895600" cy="28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ПЈЕВАТИ</a:t>
                      </a:r>
                      <a:endParaRPr lang="en-US" sz="1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724400" y="2057400"/>
          <a:ext cx="3200400" cy="28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ПЛЕСТИ</a:t>
                      </a:r>
                      <a:endParaRPr lang="en-US" sz="14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19600" y="2514600"/>
          <a:ext cx="3200400" cy="28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04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РЕЋИ</a:t>
                      </a:r>
                      <a:endParaRPr lang="en-US" sz="14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743200" y="3028950"/>
          <a:ext cx="3276600" cy="281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ОБРАДОВАТИ СЕ</a:t>
                      </a:r>
                      <a:endParaRPr lang="en-US" sz="14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648200" y="1257300"/>
          <a:ext cx="3505200" cy="285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447800"/>
                <a:gridCol w="1295400"/>
              </a:tblGrid>
              <a:tr h="285750">
                <a:tc>
                  <a:txBody>
                    <a:bodyPr/>
                    <a:lstStyle/>
                    <a:p>
                      <a:r>
                        <a:rPr lang="sr-Cyrl-BA" sz="900" b="0" dirty="0" smtClean="0">
                          <a:solidFill>
                            <a:srgbClr val="FF0000"/>
                          </a:solidFill>
                        </a:rPr>
                        <a:t>чита</a:t>
                      </a:r>
                      <a:r>
                        <a:rPr lang="sr-Cyrl-BA" sz="9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-ти</a:t>
                      </a:r>
                      <a:endParaRPr lang="en-US" sz="9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sz="9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плести – </a:t>
                      </a:r>
                      <a:r>
                        <a:rPr lang="sr-Cyrl-BA" sz="900" b="0" dirty="0" smtClean="0">
                          <a:solidFill>
                            <a:srgbClr val="FF0000"/>
                          </a:solidFill>
                        </a:rPr>
                        <a:t>плет</a:t>
                      </a:r>
                      <a:r>
                        <a:rPr lang="sr-Cyrl-BA" sz="9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-ох</a:t>
                      </a:r>
                      <a:endParaRPr lang="en-US" sz="9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BA" sz="9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пећи – </a:t>
                      </a:r>
                      <a:r>
                        <a:rPr lang="sr-Cyrl-BA" sz="900" b="0" dirty="0" smtClean="0">
                          <a:solidFill>
                            <a:srgbClr val="FF0000"/>
                          </a:solidFill>
                        </a:rPr>
                        <a:t>пек</a:t>
                      </a:r>
                      <a:r>
                        <a:rPr lang="sr-Cyrl-BA" sz="9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-ох</a:t>
                      </a:r>
                      <a:endParaRPr lang="en-US" sz="9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648200" y="971550"/>
          <a:ext cx="3505200" cy="278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sr-Cyrl-BA" sz="1100" b="0" dirty="0" smtClean="0"/>
                        <a:t>инфинитивна основа</a:t>
                      </a:r>
                      <a:endParaRPr lang="en-US" sz="1100" b="0" dirty="0"/>
                    </a:p>
                  </a:txBody>
                  <a:tcPr marT="34290" marB="3429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765571"/>
          </a:xfrm>
        </p:spPr>
        <p:txBody>
          <a:bodyPr/>
          <a:lstStyle/>
          <a:p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Радни глаголски придјев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71550"/>
            <a:ext cx="7467600" cy="3883914"/>
          </a:xfrm>
        </p:spPr>
        <p:txBody>
          <a:bodyPr>
            <a:normAutofit fontScale="25000" lnSpcReduction="20000"/>
          </a:bodyPr>
          <a:lstStyle/>
          <a:p>
            <a:r>
              <a:rPr lang="sr-Cyrl-BA" sz="4000" dirty="0" smtClean="0"/>
              <a:t>Прост неличан глаголски облик</a:t>
            </a:r>
          </a:p>
          <a:p>
            <a:r>
              <a:rPr lang="sr-Cyrl-BA" sz="4000" dirty="0" smtClean="0"/>
              <a:t>Гради се од </a:t>
            </a:r>
            <a:r>
              <a:rPr lang="sr-Cyrl-BA" sz="4000" dirty="0" smtClean="0">
                <a:solidFill>
                  <a:schemeClr val="accent1">
                    <a:lumMod val="75000"/>
                  </a:schemeClr>
                </a:solidFill>
              </a:rPr>
              <a:t>инфинитивне основе </a:t>
            </a:r>
            <a:r>
              <a:rPr lang="sr-Cyrl-BA" sz="4000" dirty="0" smtClean="0"/>
              <a:t>и </a:t>
            </a:r>
            <a:r>
              <a:rPr lang="sr-Cyrl-BA" sz="4000" dirty="0" smtClean="0">
                <a:solidFill>
                  <a:schemeClr val="accent1">
                    <a:lumMod val="75000"/>
                  </a:schemeClr>
                </a:solidFill>
              </a:rPr>
              <a:t>наставака </a:t>
            </a:r>
          </a:p>
          <a:p>
            <a:pPr>
              <a:buNone/>
            </a:pPr>
            <a:r>
              <a:rPr lang="sr-Cyrl-BA" sz="4000" dirty="0" smtClean="0">
                <a:solidFill>
                  <a:schemeClr val="accent1">
                    <a:lumMod val="75000"/>
                  </a:schemeClr>
                </a:solidFill>
              </a:rPr>
              <a:t>	-о/ -ла/ -ло; -ли/ -ле/ -ла.</a:t>
            </a:r>
          </a:p>
          <a:p>
            <a:pPr>
              <a:buNone/>
            </a:pPr>
            <a:endParaRPr lang="sr-Cyrl-BA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Cyrl-BA" sz="4000" dirty="0" smtClean="0">
                <a:solidFill>
                  <a:schemeClr val="accent1">
                    <a:lumMod val="75000"/>
                  </a:schemeClr>
                </a:solidFill>
              </a:rPr>
              <a:t>	РАДНИ – </a:t>
            </a:r>
            <a:r>
              <a:rPr lang="sr-Cyrl-BA" sz="4000" dirty="0" smtClean="0"/>
              <a:t>актив</a:t>
            </a:r>
          </a:p>
          <a:p>
            <a:pPr>
              <a:buNone/>
            </a:pPr>
            <a:r>
              <a:rPr lang="sr-Cyrl-BA" sz="4000" dirty="0" smtClean="0">
                <a:solidFill>
                  <a:schemeClr val="accent1">
                    <a:lumMod val="75000"/>
                  </a:schemeClr>
                </a:solidFill>
              </a:rPr>
              <a:t>	ГЛАГОЛСКИ – </a:t>
            </a:r>
            <a:r>
              <a:rPr lang="sr-Cyrl-BA" sz="4000" dirty="0" smtClean="0"/>
              <a:t>облик глагола</a:t>
            </a:r>
          </a:p>
          <a:p>
            <a:pPr>
              <a:buNone/>
            </a:pPr>
            <a:r>
              <a:rPr lang="sr-Cyrl-BA" sz="4000" dirty="0" smtClean="0">
                <a:solidFill>
                  <a:schemeClr val="accent1">
                    <a:lumMod val="75000"/>
                  </a:schemeClr>
                </a:solidFill>
              </a:rPr>
              <a:t>	ПРИДЈЕВ – </a:t>
            </a:r>
            <a:r>
              <a:rPr lang="sr-Cyrl-BA" sz="4000" dirty="0" smtClean="0"/>
              <a:t>три рода; два броја</a:t>
            </a:r>
          </a:p>
          <a:p>
            <a:pPr>
              <a:buNone/>
            </a:pPr>
            <a:endParaRPr lang="sr-Cyrl-BA" sz="4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4000" dirty="0" smtClean="0"/>
              <a:t>Означава извршену радњу и да су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субјекти</a:t>
            </a:r>
            <a:r>
              <a:rPr lang="ru-RU" sz="4000" dirty="0" smtClean="0"/>
              <a:t> били активни, односно, описује активно учешће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субјекта</a:t>
            </a:r>
            <a:r>
              <a:rPr lang="ru-RU" sz="4000" dirty="0" smtClean="0"/>
              <a:t> у радњи. Служи за грађење сложених глаголских облика: </a:t>
            </a:r>
          </a:p>
          <a:p>
            <a:pPr algn="just"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	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перфекта </a:t>
            </a:r>
            <a:r>
              <a:rPr lang="ru-RU" sz="4000" dirty="0" smtClean="0"/>
              <a:t>(сам слушао)</a:t>
            </a:r>
          </a:p>
          <a:p>
            <a:pPr>
              <a:buNone/>
            </a:pPr>
            <a:r>
              <a:rPr lang="ru-RU" sz="4000" dirty="0" smtClean="0"/>
              <a:t>	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плусквамперфекта</a:t>
            </a:r>
            <a:r>
              <a:rPr lang="ru-RU" sz="4000" dirty="0" smtClean="0"/>
              <a:t> (био сам слушао; бијах слушао)</a:t>
            </a:r>
          </a:p>
          <a:p>
            <a:pPr>
              <a:buNone/>
            </a:pPr>
            <a:r>
              <a:rPr lang="ru-RU" sz="4000" dirty="0" smtClean="0"/>
              <a:t>	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футура II </a:t>
            </a:r>
            <a:r>
              <a:rPr lang="ru-RU" sz="4000" dirty="0" smtClean="0"/>
              <a:t>(будем слушао)</a:t>
            </a:r>
          </a:p>
          <a:p>
            <a:pPr>
              <a:buNone/>
            </a:pPr>
            <a:r>
              <a:rPr lang="ru-RU" sz="4000" dirty="0" smtClean="0"/>
              <a:t>	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потенцијала</a:t>
            </a:r>
            <a:r>
              <a:rPr lang="ru-RU" sz="4000" dirty="0" smtClean="0"/>
              <a:t> (бих слушао)</a:t>
            </a:r>
          </a:p>
          <a:p>
            <a:endParaRPr lang="ru-RU" sz="4000" dirty="0" smtClean="0"/>
          </a:p>
          <a:p>
            <a:r>
              <a:rPr lang="ru-RU" sz="4000" dirty="0" smtClean="0"/>
              <a:t>Не употребљава се само у </a:t>
            </a:r>
            <a:r>
              <a:rPr lang="ru-RU" sz="4000" b="1" dirty="0" smtClean="0"/>
              <a:t>глаголском</a:t>
            </a:r>
            <a:r>
              <a:rPr lang="ru-RU" sz="4000" dirty="0" smtClean="0"/>
              <a:t>, већ и у </a:t>
            </a:r>
            <a:r>
              <a:rPr lang="ru-RU" sz="4000" b="1" dirty="0" smtClean="0"/>
              <a:t>придјевском значењу</a:t>
            </a:r>
            <a:r>
              <a:rPr lang="ru-RU" sz="4000" dirty="0" smtClean="0"/>
              <a:t>.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	Кровови </a:t>
            </a:r>
            <a:r>
              <a:rPr lang="ru-RU" sz="4000" i="1" dirty="0" smtClean="0">
                <a:solidFill>
                  <a:srgbClr val="7030A0"/>
                </a:solidFill>
              </a:rPr>
              <a:t>су </a:t>
            </a:r>
            <a:r>
              <a:rPr lang="ru-RU" sz="4000" i="1" u="sng" dirty="0" smtClean="0">
                <a:solidFill>
                  <a:srgbClr val="7030A0"/>
                </a:solidFill>
              </a:rPr>
              <a:t>оронули</a:t>
            </a:r>
            <a:r>
              <a:rPr lang="ru-RU" sz="4000" i="1" dirty="0" smtClean="0">
                <a:solidFill>
                  <a:srgbClr val="7030A0"/>
                </a:solidFill>
              </a:rPr>
              <a:t> </a:t>
            </a:r>
            <a:r>
              <a:rPr lang="ru-RU" sz="4000" dirty="0" smtClean="0"/>
              <a:t>од старости.	(дио предиката)</a:t>
            </a:r>
          </a:p>
          <a:p>
            <a:pPr>
              <a:buNone/>
            </a:pPr>
            <a:r>
              <a:rPr lang="ru-RU" sz="4000" dirty="0" smtClean="0"/>
              <a:t>	</a:t>
            </a:r>
            <a:r>
              <a:rPr lang="ru-RU" sz="4000" i="1" u="sng" dirty="0" smtClean="0">
                <a:solidFill>
                  <a:srgbClr val="7030A0"/>
                </a:solidFill>
              </a:rPr>
              <a:t>Оронули</a:t>
            </a:r>
            <a:r>
              <a:rPr lang="ru-RU" sz="4000" i="1" dirty="0" smtClean="0">
                <a:solidFill>
                  <a:srgbClr val="7030A0"/>
                </a:solidFill>
              </a:rPr>
              <a:t> кровови</a:t>
            </a:r>
            <a:r>
              <a:rPr lang="ru-RU" sz="4000" dirty="0" smtClean="0"/>
              <a:t> се назиру у мраку.	(конгруентни атрибут)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638800" y="1352550"/>
          <a:ext cx="2971800" cy="628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</a:tblGrid>
              <a:tr h="6286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11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!</a:t>
                      </a:r>
                      <a:r>
                        <a:rPr lang="sr-Cyrl-BA" sz="1100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НЕ ПИШИ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Ј 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</a:rPr>
                        <a:t>између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 И 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</a:rPr>
                        <a:t>и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 О</a:t>
                      </a:r>
                      <a:r>
                        <a:rPr lang="sr-Cyrl-BA" sz="1100" b="0" dirty="0" smtClean="0">
                          <a:solidFill>
                            <a:schemeClr val="tx1"/>
                          </a:solidFill>
                        </a:rPr>
                        <a:t> у облицима радног глаголског придјева (</a:t>
                      </a:r>
                      <a:r>
                        <a:rPr lang="sr-Cyrl-BA" sz="1100" b="0" i="1" dirty="0" smtClean="0">
                          <a:solidFill>
                            <a:schemeClr val="tx1"/>
                          </a:solidFill>
                        </a:rPr>
                        <a:t>био,</a:t>
                      </a:r>
                      <a:r>
                        <a:rPr lang="sr-Cyrl-BA" sz="1100" b="0" i="1" baseline="0" dirty="0" smtClean="0">
                          <a:solidFill>
                            <a:schemeClr val="tx1"/>
                          </a:solidFill>
                        </a:rPr>
                        <a:t> радио, мислио...</a:t>
                      </a:r>
                      <a:r>
                        <a:rPr lang="sr-Cyrl-BA" sz="1100" b="0" dirty="0" smtClean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sr-Cyrl-BA" sz="1100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!</a:t>
                      </a:r>
                      <a:endParaRPr lang="en-US" sz="1100" b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91200" y="3181350"/>
          <a:ext cx="2260600" cy="1083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0300"/>
                <a:gridCol w="1130300"/>
              </a:tblGrid>
              <a:tr h="238125">
                <a:tc>
                  <a:txBody>
                    <a:bodyPr/>
                    <a:lstStyle/>
                    <a:p>
                      <a:pPr algn="ctr"/>
                      <a:r>
                        <a:rPr lang="sr-Cyrl-BA" sz="900" b="0" dirty="0" smtClean="0">
                          <a:solidFill>
                            <a:schemeClr val="bg1"/>
                          </a:solidFill>
                        </a:rPr>
                        <a:t>неправилно</a:t>
                      </a:r>
                      <a:endParaRPr lang="en-US" sz="900" b="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900" dirty="0" smtClean="0"/>
                        <a:t>правилно</a:t>
                      </a:r>
                      <a:endParaRPr lang="en-US" sz="900" dirty="0"/>
                    </a:p>
                  </a:txBody>
                  <a:tcPr marT="34290" marB="34290">
                    <a:solidFill>
                      <a:schemeClr val="accent2">
                        <a:lumMod val="50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дошо</a:t>
                      </a:r>
                      <a:endParaRPr lang="en-US" sz="1400" dirty="0"/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дош</a:t>
                      </a:r>
                      <a:r>
                        <a:rPr lang="sr-Cyrl-BA" sz="1400" dirty="0" smtClean="0">
                          <a:solidFill>
                            <a:srgbClr val="0070C0"/>
                          </a:solidFill>
                        </a:rPr>
                        <a:t>А</a:t>
                      </a:r>
                      <a:r>
                        <a:rPr lang="sr-Cyrl-BA" sz="1400" dirty="0" smtClean="0"/>
                        <a:t>о</a:t>
                      </a:r>
                      <a:endParaRPr lang="en-US" sz="1400" dirty="0"/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мого</a:t>
                      </a:r>
                      <a:endParaRPr lang="en-US" sz="1400" dirty="0"/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мог</a:t>
                      </a:r>
                      <a:r>
                        <a:rPr lang="sr-Cyrl-BA" sz="1400" dirty="0" smtClean="0">
                          <a:solidFill>
                            <a:srgbClr val="0070C0"/>
                          </a:solidFill>
                        </a:rPr>
                        <a:t>А</a:t>
                      </a:r>
                      <a:r>
                        <a:rPr lang="sr-Cyrl-BA" sz="1400" dirty="0" smtClean="0"/>
                        <a:t>о</a:t>
                      </a:r>
                      <a:endParaRPr lang="en-US" sz="1400" dirty="0"/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реко</a:t>
                      </a:r>
                      <a:endParaRPr lang="en-US" sz="1400" dirty="0"/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400" dirty="0" smtClean="0"/>
                        <a:t>рек</a:t>
                      </a:r>
                      <a:r>
                        <a:rPr lang="sr-Cyrl-BA" sz="1400" dirty="0" smtClean="0">
                          <a:solidFill>
                            <a:srgbClr val="0070C0"/>
                          </a:solidFill>
                        </a:rPr>
                        <a:t>А</a:t>
                      </a:r>
                      <a:r>
                        <a:rPr lang="sr-Cyrl-BA" sz="1400" dirty="0" smtClean="0"/>
                        <a:t>о</a:t>
                      </a:r>
                      <a:endParaRPr lang="en-US" sz="1400" dirty="0"/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Трпни глаголски придјев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8001000" cy="365531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2000" dirty="0" smtClean="0"/>
              <a:t>Прост неличан глаголски облик </a:t>
            </a:r>
          </a:p>
          <a:p>
            <a:pPr algn="just"/>
            <a:r>
              <a:rPr lang="ru-RU" sz="2000" dirty="0" smtClean="0"/>
              <a:t>Гради се од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инфинитивне или презентске основе</a:t>
            </a:r>
            <a:r>
              <a:rPr lang="ru-RU" sz="2000" dirty="0" smtClean="0"/>
              <a:t> 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наставака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sr-Cyrl-BA" sz="2000" i="1" dirty="0" smtClean="0">
                <a:solidFill>
                  <a:schemeClr val="accent1">
                    <a:lumMod val="75000"/>
                  </a:schemeClr>
                </a:solidFill>
              </a:rPr>
              <a:t>н/ -на/ -но; -ни/ -не/ -на 	    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dirty="0" smtClean="0"/>
              <a:t>прочитати – прочита-</a:t>
            </a:r>
            <a:r>
              <a:rPr lang="ru-RU" sz="2000" b="1" dirty="0" smtClean="0"/>
              <a:t>н</a:t>
            </a:r>
            <a:endParaRPr lang="sr-Cyrl-BA" sz="2000" b="1" dirty="0" smtClean="0"/>
          </a:p>
          <a:p>
            <a:pPr>
              <a:buNone/>
            </a:pPr>
            <a:r>
              <a:rPr lang="sr-Cyrl-BA" sz="2000" i="1" dirty="0" smtClean="0">
                <a:solidFill>
                  <a:schemeClr val="accent1">
                    <a:lumMod val="75000"/>
                  </a:schemeClr>
                </a:solidFill>
              </a:rPr>
              <a:t>	-ен/ -ена/ -ено; -ени/ -ене/ -ена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	      </a:t>
            </a:r>
            <a:r>
              <a:rPr lang="sr-Cyrl-BA" sz="2000" dirty="0" smtClean="0"/>
              <a:t>видјети – </a:t>
            </a:r>
            <a:r>
              <a:rPr lang="sr-Cyrl-BA" sz="2000" b="1" dirty="0" smtClean="0"/>
              <a:t>види</a:t>
            </a:r>
            <a:r>
              <a:rPr lang="sr-Cyrl-BA" sz="2000" dirty="0" smtClean="0"/>
              <a:t>мо – вид</a:t>
            </a:r>
            <a:r>
              <a:rPr lang="sr-Cyrl-BA" sz="2000" b="1" dirty="0" smtClean="0"/>
              <a:t>и</a:t>
            </a:r>
            <a:r>
              <a:rPr lang="sr-Cyrl-BA" sz="2000" dirty="0" smtClean="0"/>
              <a:t>+ен – ви</a:t>
            </a:r>
            <a:r>
              <a:rPr lang="sr-Cyrl-BA" sz="2000" b="1" dirty="0" smtClean="0"/>
              <a:t>ђ</a:t>
            </a:r>
            <a:r>
              <a:rPr lang="sr-Cyrl-BA" sz="2000" dirty="0" smtClean="0"/>
              <a:t>ен </a:t>
            </a:r>
          </a:p>
          <a:p>
            <a:pPr>
              <a:buNone/>
            </a:pPr>
            <a:r>
              <a:rPr lang="sr-Cyrl-BA" sz="2000" i="1" dirty="0" smtClean="0">
                <a:solidFill>
                  <a:schemeClr val="accent1">
                    <a:lumMod val="75000"/>
                  </a:schemeClr>
                </a:solidFill>
              </a:rPr>
              <a:t>	-т/ -та/ -то; -ти/ -те/ -та    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	      </a:t>
            </a:r>
            <a:r>
              <a:rPr lang="sr-Cyrl-BA" sz="2000" dirty="0" smtClean="0"/>
              <a:t>откинути – откину-</a:t>
            </a:r>
            <a:r>
              <a:rPr lang="sr-Cyrl-BA" sz="2000" b="1" dirty="0" smtClean="0"/>
              <a:t>т</a:t>
            </a:r>
            <a:endParaRPr lang="en-US" sz="2000" b="1" dirty="0" smtClean="0"/>
          </a:p>
          <a:p>
            <a:pPr algn="just">
              <a:buNone/>
            </a:pPr>
            <a:endParaRPr lang="ru-RU" sz="2000" dirty="0" smtClean="0"/>
          </a:p>
          <a:p>
            <a:pPr>
              <a:buNone/>
            </a:pPr>
            <a:r>
              <a:rPr lang="sr-Cyrl-BA" sz="2000" dirty="0" smtClean="0">
                <a:solidFill>
                  <a:schemeClr val="accent1">
                    <a:lumMod val="75000"/>
                  </a:schemeClr>
                </a:solidFill>
              </a:rPr>
              <a:t>	ТРПНИ – </a:t>
            </a:r>
            <a:r>
              <a:rPr lang="sr-Cyrl-BA" sz="2000" dirty="0" smtClean="0"/>
              <a:t>пасив</a:t>
            </a:r>
          </a:p>
          <a:p>
            <a:pPr>
              <a:buNone/>
            </a:pPr>
            <a:r>
              <a:rPr lang="sr-Cyrl-BA" sz="2000" dirty="0" smtClean="0">
                <a:solidFill>
                  <a:schemeClr val="accent1">
                    <a:lumMod val="75000"/>
                  </a:schemeClr>
                </a:solidFill>
              </a:rPr>
              <a:t>	ГЛАГОЛСКИ – </a:t>
            </a:r>
            <a:r>
              <a:rPr lang="sr-Cyrl-BA" sz="2000" dirty="0" smtClean="0"/>
              <a:t>облик глагола</a:t>
            </a:r>
          </a:p>
          <a:p>
            <a:pPr>
              <a:buNone/>
            </a:pPr>
            <a:r>
              <a:rPr lang="sr-Cyrl-BA" sz="2000" dirty="0" smtClean="0">
                <a:solidFill>
                  <a:schemeClr val="accent1">
                    <a:lumMod val="75000"/>
                  </a:schemeClr>
                </a:solidFill>
              </a:rPr>
              <a:t>	ПРИДЈЕВ – </a:t>
            </a:r>
            <a:r>
              <a:rPr lang="sr-Cyrl-BA" sz="2000" dirty="0" smtClean="0"/>
              <a:t>три рода; два броја</a:t>
            </a:r>
          </a:p>
          <a:p>
            <a:pPr algn="just">
              <a:buNone/>
            </a:pPr>
            <a:endParaRPr lang="ru-RU" sz="2000" dirty="0" smtClean="0"/>
          </a:p>
          <a:p>
            <a:pPr algn="just"/>
            <a:r>
              <a:rPr lang="ru-RU" sz="2000" dirty="0" smtClean="0"/>
              <a:t>Означава да се на некоме или нечему врши, или се (из)вршила нека радња. Другим ријечима, описује да неко или нешто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трпи вршење радње</a:t>
            </a:r>
            <a:r>
              <a:rPr lang="ru-RU" sz="2000" dirty="0" smtClean="0"/>
              <a:t>. Као и остали пасивни облици глагола, може постојати само код </a:t>
            </a:r>
            <a:r>
              <a:rPr lang="ru-RU" sz="2000" b="1" dirty="0" smtClean="0"/>
              <a:t>прелазних глагола.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Осим </a:t>
            </a:r>
            <a:r>
              <a:rPr lang="ru-RU" sz="2000" b="1" dirty="0" smtClean="0"/>
              <a:t>глаголског</a:t>
            </a:r>
            <a:r>
              <a:rPr lang="ru-RU" sz="2000" dirty="0" smtClean="0"/>
              <a:t>, може да има и </a:t>
            </a:r>
            <a:r>
              <a:rPr lang="ru-RU" sz="2000" b="1" dirty="0" smtClean="0"/>
              <a:t>придјевско значење</a:t>
            </a:r>
            <a:r>
              <a:rPr lang="ru-RU" sz="2000" dirty="0" smtClean="0"/>
              <a:t>.</a:t>
            </a:r>
          </a:p>
          <a:p>
            <a:pPr algn="just">
              <a:buNone/>
            </a:pPr>
            <a:r>
              <a:rPr lang="ru-RU" sz="2000" dirty="0" smtClean="0"/>
              <a:t>	</a:t>
            </a:r>
          </a:p>
          <a:p>
            <a:pPr algn="just">
              <a:buNone/>
            </a:pPr>
            <a:r>
              <a:rPr lang="ru-RU" sz="2000" dirty="0" smtClean="0"/>
              <a:t>	Јабуке </a:t>
            </a:r>
            <a:r>
              <a:rPr lang="ru-RU" sz="2000" i="1" dirty="0" smtClean="0">
                <a:solidFill>
                  <a:srgbClr val="7030A0"/>
                </a:solidFill>
              </a:rPr>
              <a:t>су </a:t>
            </a:r>
            <a:r>
              <a:rPr lang="ru-RU" sz="2000" i="1" u="sng" dirty="0" smtClean="0">
                <a:solidFill>
                  <a:srgbClr val="7030A0"/>
                </a:solidFill>
              </a:rPr>
              <a:t>опране</a:t>
            </a:r>
            <a:r>
              <a:rPr lang="ru-RU" sz="2000" dirty="0" smtClean="0"/>
              <a:t>.		(дио шредиката)</a:t>
            </a:r>
          </a:p>
          <a:p>
            <a:pPr algn="just">
              <a:buNone/>
            </a:pPr>
            <a:r>
              <a:rPr lang="ru-RU" sz="2000" dirty="0" smtClean="0"/>
              <a:t>	Узми те </a:t>
            </a:r>
            <a:r>
              <a:rPr lang="ru-RU" sz="2000" i="1" u="sng" dirty="0" smtClean="0">
                <a:solidFill>
                  <a:srgbClr val="7030A0"/>
                </a:solidFill>
              </a:rPr>
              <a:t>опране</a:t>
            </a:r>
            <a:r>
              <a:rPr lang="ru-RU" sz="2000" i="1" dirty="0" smtClean="0">
                <a:solidFill>
                  <a:srgbClr val="7030A0"/>
                </a:solidFill>
              </a:rPr>
              <a:t> јабуке</a:t>
            </a:r>
            <a:r>
              <a:rPr lang="ru-RU" sz="2000" dirty="0" smtClean="0"/>
              <a:t>.	</a:t>
            </a:r>
            <a:r>
              <a:rPr lang="en-US" sz="2000" dirty="0" smtClean="0"/>
              <a:t>	</a:t>
            </a:r>
            <a:r>
              <a:rPr lang="ru-RU" sz="2000" dirty="0" smtClean="0"/>
              <a:t>(конгруентни атрибут)</a:t>
            </a:r>
          </a:p>
          <a:p>
            <a:pPr algn="just"/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086600" y="1428750"/>
          <a:ext cx="1143000" cy="1200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</a:tblGrid>
              <a:tr h="1200150">
                <a:tc>
                  <a:txBody>
                    <a:bodyPr/>
                    <a:lstStyle/>
                    <a:p>
                      <a:pPr algn="ctr"/>
                      <a:r>
                        <a:rPr lang="sr-Cyrl-BA" sz="1100" b="0" dirty="0" smtClean="0"/>
                        <a:t>Када</a:t>
                      </a:r>
                      <a:r>
                        <a:rPr lang="sr-Cyrl-BA" sz="1100" b="0" baseline="0" dirty="0" smtClean="0"/>
                        <a:t> се основа завршава на –И или –ЈЕ долази до јотовања.</a:t>
                      </a:r>
                      <a:endParaRPr lang="en-US" sz="1100" b="0" dirty="0"/>
                    </a:p>
                  </a:txBody>
                  <a:tcPr marT="34290" marB="3429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62600" y="3867150"/>
          <a:ext cx="2209800" cy="1009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900"/>
                <a:gridCol w="1104900"/>
              </a:tblGrid>
              <a:tr h="252413">
                <a:tc>
                  <a:txBody>
                    <a:bodyPr/>
                    <a:lstStyle/>
                    <a:p>
                      <a:pPr algn="ctr"/>
                      <a:r>
                        <a:rPr lang="sr-Cyrl-BA" sz="900" b="0" dirty="0" smtClean="0"/>
                        <a:t>Неправилно</a:t>
                      </a:r>
                      <a:endParaRPr lang="en-US" sz="900" b="0" dirty="0"/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900" b="0" dirty="0" smtClean="0"/>
                        <a:t>Правилно</a:t>
                      </a:r>
                      <a:endParaRPr lang="en-US" sz="900" b="0" dirty="0"/>
                    </a:p>
                  </a:txBody>
                  <a:tcPr marT="34290" marB="34290">
                    <a:solidFill>
                      <a:srgbClr val="0070C0"/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algn="ctr"/>
                      <a:r>
                        <a:rPr lang="sr-Cyrl-BA" sz="900" dirty="0" smtClean="0"/>
                        <a:t>потрешена</a:t>
                      </a:r>
                      <a:endParaRPr lang="en-US" sz="900" dirty="0"/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900" dirty="0" smtClean="0"/>
                        <a:t>потре</a:t>
                      </a:r>
                      <a:r>
                        <a:rPr lang="sr-Cyrl-BA" sz="900" dirty="0" smtClean="0">
                          <a:solidFill>
                            <a:srgbClr val="0070C0"/>
                          </a:solidFill>
                        </a:rPr>
                        <a:t>С</a:t>
                      </a:r>
                      <a:r>
                        <a:rPr lang="sr-Cyrl-BA" sz="900" dirty="0" smtClean="0"/>
                        <a:t>ена</a:t>
                      </a:r>
                      <a:endParaRPr lang="en-US" sz="900" dirty="0"/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algn="ctr"/>
                      <a:r>
                        <a:rPr lang="sr-Cyrl-BA" sz="900" dirty="0" smtClean="0"/>
                        <a:t>увежено</a:t>
                      </a:r>
                      <a:endParaRPr lang="en-US" sz="900" dirty="0"/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900" dirty="0" smtClean="0"/>
                        <a:t>уве</a:t>
                      </a:r>
                      <a:r>
                        <a:rPr lang="sr-Cyrl-BA" sz="900" dirty="0" smtClean="0">
                          <a:solidFill>
                            <a:srgbClr val="0070C0"/>
                          </a:solidFill>
                        </a:rPr>
                        <a:t>З</a:t>
                      </a:r>
                      <a:r>
                        <a:rPr lang="sr-Cyrl-BA" sz="900" dirty="0" smtClean="0"/>
                        <a:t>ено</a:t>
                      </a:r>
                      <a:endParaRPr lang="en-US" sz="900" dirty="0"/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52413">
                <a:tc>
                  <a:txBody>
                    <a:bodyPr/>
                    <a:lstStyle/>
                    <a:p>
                      <a:pPr algn="ctr"/>
                      <a:r>
                        <a:rPr lang="sr-Cyrl-BA" sz="900" dirty="0" smtClean="0"/>
                        <a:t>донешен</a:t>
                      </a:r>
                      <a:endParaRPr lang="en-US" sz="900" dirty="0"/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900" dirty="0" smtClean="0"/>
                        <a:t>доне</a:t>
                      </a:r>
                      <a:r>
                        <a:rPr lang="sr-Cyrl-BA" sz="900" dirty="0" smtClean="0">
                          <a:solidFill>
                            <a:srgbClr val="0070C0"/>
                          </a:solidFill>
                        </a:rPr>
                        <a:t>С</a:t>
                      </a:r>
                      <a:r>
                        <a:rPr lang="sr-Cyrl-BA" sz="900" dirty="0" smtClean="0"/>
                        <a:t>ен</a:t>
                      </a:r>
                      <a:endParaRPr lang="en-US" sz="900" dirty="0"/>
                    </a:p>
                  </a:txBody>
                  <a:tcPr marT="34290" marB="3429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7467600" cy="594122"/>
          </a:xfrm>
        </p:spPr>
        <p:txBody>
          <a:bodyPr/>
          <a:lstStyle/>
          <a:p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Глаголски прилог садашњи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001000" cy="394106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Cyrl-BA" sz="1800" dirty="0" smtClean="0"/>
              <a:t>Прост неличан глаголски облик који се гради додавањем </a:t>
            </a:r>
            <a:r>
              <a:rPr lang="sr-Cyrl-BA" sz="1800" dirty="0" smtClean="0">
                <a:solidFill>
                  <a:schemeClr val="accent1">
                    <a:lumMod val="75000"/>
                  </a:schemeClr>
                </a:solidFill>
              </a:rPr>
              <a:t>наставка –ЋИ </a:t>
            </a:r>
            <a:r>
              <a:rPr lang="sr-Cyrl-BA" sz="1800" dirty="0" smtClean="0"/>
              <a:t>на </a:t>
            </a:r>
            <a:r>
              <a:rPr lang="sr-Cyrl-BA" sz="1800" dirty="0" smtClean="0">
                <a:solidFill>
                  <a:schemeClr val="accent1">
                    <a:lumMod val="75000"/>
                  </a:schemeClr>
                </a:solidFill>
              </a:rPr>
              <a:t>3. лице множине презента глагола несвршеног вида</a:t>
            </a:r>
            <a:r>
              <a:rPr lang="sr-Cyrl-BA" sz="1800" dirty="0" smtClean="0"/>
              <a:t>.</a:t>
            </a:r>
            <a:endParaRPr lang="en-US" sz="1800" dirty="0" smtClean="0"/>
          </a:p>
          <a:p>
            <a:pPr algn="just">
              <a:buNone/>
            </a:pPr>
            <a:endParaRPr lang="sr-Cyrl-BA" sz="1800" dirty="0" smtClean="0"/>
          </a:p>
          <a:p>
            <a:pPr algn="just">
              <a:buNone/>
            </a:pPr>
            <a:endParaRPr lang="sr-Cyrl-BA" sz="1800" dirty="0" smtClean="0"/>
          </a:p>
          <a:p>
            <a:pPr algn="just">
              <a:buNone/>
            </a:pPr>
            <a:endParaRPr lang="sr-Cyrl-BA" sz="1800" dirty="0" smtClean="0"/>
          </a:p>
          <a:p>
            <a:pPr algn="just"/>
            <a:r>
              <a:rPr lang="sr-Cyrl-BA" sz="1800" dirty="0" smtClean="0"/>
              <a:t>Глаголски облик за означавање радње (стања или збивања) која се дешава </a:t>
            </a:r>
            <a:r>
              <a:rPr lang="sr-Cyrl-BA" sz="1800" dirty="0" smtClean="0">
                <a:solidFill>
                  <a:schemeClr val="accent1">
                    <a:lumMod val="75000"/>
                  </a:schemeClr>
                </a:solidFill>
              </a:rPr>
              <a:t>истовремено са радњом исказаном предикатом </a:t>
            </a:r>
            <a:r>
              <a:rPr lang="sr-Cyrl-BA" sz="1800" dirty="0" smtClean="0"/>
              <a:t>(зато се назива </a:t>
            </a:r>
            <a:r>
              <a:rPr lang="sr-Cyrl-BA" sz="1800" i="1" dirty="0" smtClean="0">
                <a:solidFill>
                  <a:schemeClr val="accent1">
                    <a:lumMod val="75000"/>
                  </a:schemeClr>
                </a:solidFill>
              </a:rPr>
              <a:t>садашњим</a:t>
            </a:r>
            <a:r>
              <a:rPr lang="sr-Cyrl-BA" sz="1800" dirty="0" smtClean="0"/>
              <a:t>).</a:t>
            </a:r>
          </a:p>
          <a:p>
            <a:pPr algn="just"/>
            <a:r>
              <a:rPr lang="sr-Cyrl-BA" sz="1800" dirty="0" smtClean="0"/>
              <a:t>Подразумијева трајност радње па се гради само од глагола </a:t>
            </a:r>
            <a:r>
              <a:rPr lang="sr-Cyrl-BA" sz="1800" b="1" dirty="0" smtClean="0"/>
              <a:t>несвршеног вида</a:t>
            </a:r>
            <a:r>
              <a:rPr lang="sr-Cyrl-BA" sz="1800" dirty="0" smtClean="0"/>
              <a:t>.</a:t>
            </a:r>
            <a:endParaRPr lang="en-US" sz="1800" dirty="0" smtClean="0"/>
          </a:p>
          <a:p>
            <a:pPr algn="just">
              <a:buNone/>
            </a:pPr>
            <a:endParaRPr lang="sr-Cyrl-BA" sz="1800" dirty="0" smtClean="0"/>
          </a:p>
          <a:p>
            <a:pPr algn="just"/>
            <a:r>
              <a:rPr lang="sr-Cyrl-BA" sz="1800" dirty="0" smtClean="0"/>
              <a:t>Ријеч </a:t>
            </a:r>
            <a:r>
              <a:rPr lang="sr-Cyrl-BA" sz="1800" i="1" dirty="0" smtClean="0">
                <a:solidFill>
                  <a:schemeClr val="accent1">
                    <a:lumMod val="75000"/>
                  </a:schemeClr>
                </a:solidFill>
              </a:rPr>
              <a:t>прилог</a:t>
            </a:r>
            <a:r>
              <a:rPr lang="sr-Cyrl-BA" sz="1800" dirty="0" smtClean="0"/>
              <a:t> упућује на његову најчешћу службу у реченици – службу </a:t>
            </a:r>
            <a:r>
              <a:rPr lang="sr-Cyrl-BA" sz="1800" b="1" dirty="0" smtClean="0"/>
              <a:t>прилошке одредбе.</a:t>
            </a:r>
            <a:endParaRPr lang="en-US" sz="1800" b="1" dirty="0" smtClean="0"/>
          </a:p>
          <a:p>
            <a:pPr algn="just">
              <a:buNone/>
            </a:pPr>
            <a:endParaRPr lang="sr-Cyrl-BA" sz="1800" dirty="0" smtClean="0"/>
          </a:p>
          <a:p>
            <a:pPr algn="just">
              <a:buNone/>
            </a:pPr>
            <a:r>
              <a:rPr lang="sr-Cyrl-BA" sz="1800" dirty="0" smtClean="0"/>
              <a:t>	</a:t>
            </a:r>
            <a:r>
              <a:rPr lang="sr-Cyrl-BA" sz="1800" i="1" u="sng" dirty="0" smtClean="0">
                <a:solidFill>
                  <a:srgbClr val="7030A0"/>
                </a:solidFill>
              </a:rPr>
              <a:t>Путујући</a:t>
            </a:r>
            <a:r>
              <a:rPr lang="sr-Cyrl-BA" sz="1800" i="1" dirty="0" smtClean="0">
                <a:solidFill>
                  <a:srgbClr val="7030A0"/>
                </a:solidFill>
              </a:rPr>
              <a:t> по свијету</a:t>
            </a:r>
            <a:r>
              <a:rPr lang="sr-Cyrl-BA" sz="1800" i="1" dirty="0" smtClean="0"/>
              <a:t>, много је научио. </a:t>
            </a:r>
            <a:endParaRPr lang="en-US" sz="1800" i="1" dirty="0" smtClean="0"/>
          </a:p>
          <a:p>
            <a:pPr algn="just">
              <a:buNone/>
            </a:pPr>
            <a:endParaRPr lang="sr-Cyrl-BA" sz="1800" i="1" dirty="0" smtClean="0"/>
          </a:p>
          <a:p>
            <a:pPr algn="just"/>
            <a:r>
              <a:rPr lang="sr-Cyrl-BA" sz="1800" dirty="0" smtClean="0"/>
              <a:t>Осим глаголског значења и прилошке службе може имати и </a:t>
            </a:r>
            <a:r>
              <a:rPr lang="sr-Cyrl-BA" sz="1800" b="1" dirty="0" smtClean="0"/>
              <a:t>придјевско значење </a:t>
            </a:r>
            <a:r>
              <a:rPr lang="sr-Cyrl-BA" sz="1800" dirty="0" smtClean="0"/>
              <a:t>и функцију </a:t>
            </a:r>
            <a:r>
              <a:rPr lang="sr-Cyrl-BA" sz="1800" b="1" dirty="0" smtClean="0"/>
              <a:t>атрибута </a:t>
            </a:r>
            <a:r>
              <a:rPr lang="sr-Cyrl-BA" sz="1800" dirty="0" smtClean="0"/>
              <a:t>и тада разликује </a:t>
            </a:r>
            <a:r>
              <a:rPr lang="sr-Cyrl-BA" sz="1800" b="1" dirty="0" smtClean="0"/>
              <a:t>род број и падеж.</a:t>
            </a:r>
            <a:endParaRPr lang="en-US" sz="1800" b="1" dirty="0" smtClean="0"/>
          </a:p>
          <a:p>
            <a:pPr algn="just">
              <a:buNone/>
            </a:pPr>
            <a:endParaRPr lang="sr-Cyrl-BA" sz="1800" dirty="0" smtClean="0"/>
          </a:p>
          <a:p>
            <a:pPr algn="just">
              <a:buNone/>
            </a:pPr>
            <a:r>
              <a:rPr lang="sr-Cyrl-BA" sz="1800" dirty="0" smtClean="0"/>
              <a:t>	Био је глумац у </a:t>
            </a:r>
            <a:r>
              <a:rPr lang="sr-Cyrl-BA" sz="1800" i="1" u="sng" dirty="0" smtClean="0">
                <a:solidFill>
                  <a:srgbClr val="7030A0"/>
                </a:solidFill>
              </a:rPr>
              <a:t>путујућем</a:t>
            </a:r>
            <a:r>
              <a:rPr lang="sr-Cyrl-BA" sz="1800" i="1" dirty="0" smtClean="0">
                <a:solidFill>
                  <a:srgbClr val="7030A0"/>
                </a:solidFill>
              </a:rPr>
              <a:t> позоришту</a:t>
            </a:r>
            <a:r>
              <a:rPr lang="sr-Cyrl-BA" sz="1800" dirty="0" smtClean="0"/>
              <a:t>.</a:t>
            </a: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485901"/>
          <a:ext cx="7162800" cy="5228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7600"/>
                <a:gridCol w="2387600"/>
                <a:gridCol w="2387600"/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sr-Cyrl-BA" sz="1200" b="0" dirty="0" smtClean="0">
                          <a:solidFill>
                            <a:schemeClr val="tx1"/>
                          </a:solidFill>
                        </a:rPr>
                        <a:t>ПУТУЈУ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200" b="0" dirty="0" smtClean="0">
                          <a:solidFill>
                            <a:schemeClr val="tx1"/>
                          </a:solidFill>
                        </a:rPr>
                        <a:t>-ЋИ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200" b="0" dirty="0" smtClean="0">
                          <a:solidFill>
                            <a:schemeClr val="tx1"/>
                          </a:solidFill>
                        </a:rPr>
                        <a:t>ПУТУЈУЋИ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13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800" b="0" dirty="0" smtClean="0"/>
                        <a:t>3. лице множине презента</a:t>
                      </a:r>
                      <a:endParaRPr lang="en-US" sz="800" b="0" dirty="0" smtClean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800" dirty="0" smtClean="0"/>
                        <a:t>наставак</a:t>
                      </a:r>
                      <a:endParaRPr lang="en-US" sz="80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800" dirty="0" smtClean="0"/>
                        <a:t>глаголски прилог садашњи</a:t>
                      </a:r>
                    </a:p>
                  </a:txBody>
                  <a:tcPr marT="34290" marB="3429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>
                <a:solidFill>
                  <a:schemeClr val="accent1">
                    <a:lumMod val="75000"/>
                  </a:schemeClr>
                </a:solidFill>
              </a:rPr>
              <a:t>Глаголски прилог прошли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sr-Cyrl-BA" sz="1800" dirty="0" smtClean="0"/>
              <a:t>Прост неличан глаголски облик који се гради додавањем </a:t>
            </a:r>
            <a:r>
              <a:rPr lang="sr-Cyrl-BA" sz="1800" dirty="0" smtClean="0">
                <a:solidFill>
                  <a:schemeClr val="accent1">
                    <a:lumMod val="75000"/>
                  </a:schemeClr>
                </a:solidFill>
              </a:rPr>
              <a:t>наставка -ВШИ </a:t>
            </a:r>
            <a:r>
              <a:rPr lang="sr-Cyrl-BA" sz="1800" dirty="0" smtClean="0"/>
              <a:t>на </a:t>
            </a:r>
            <a:r>
              <a:rPr lang="sr-Cyrl-BA" sz="1800" dirty="0" smtClean="0">
                <a:solidFill>
                  <a:schemeClr val="accent1">
                    <a:lumMod val="75000"/>
                  </a:schemeClr>
                </a:solidFill>
              </a:rPr>
              <a:t>инфинитивну основу глагола свршеног вида</a:t>
            </a:r>
            <a:r>
              <a:rPr lang="sr-Cyrl-BA" sz="1800" dirty="0" smtClean="0"/>
              <a:t>.</a:t>
            </a:r>
          </a:p>
          <a:p>
            <a:pPr algn="just"/>
            <a:endParaRPr lang="sr-Cyrl-BA" sz="1800" dirty="0" smtClean="0"/>
          </a:p>
          <a:p>
            <a:pPr algn="just"/>
            <a:endParaRPr lang="sr-Cyrl-BA" sz="1800" dirty="0" smtClean="0"/>
          </a:p>
          <a:p>
            <a:pPr algn="just"/>
            <a:endParaRPr lang="sr-Cyrl-BA" sz="1800" dirty="0" smtClean="0"/>
          </a:p>
          <a:p>
            <a:pPr algn="just"/>
            <a:r>
              <a:rPr lang="sr-Cyrl-BA" sz="1800" dirty="0" smtClean="0"/>
              <a:t>Глаголски облик за означавање радње (стања или збивања) која се дешава </a:t>
            </a:r>
            <a:r>
              <a:rPr lang="sr-Cyrl-BA" sz="1800" dirty="0" smtClean="0">
                <a:solidFill>
                  <a:schemeClr val="accent1">
                    <a:lumMod val="75000"/>
                  </a:schemeClr>
                </a:solidFill>
              </a:rPr>
              <a:t>прије радње исказане предикатом </a:t>
            </a:r>
            <a:r>
              <a:rPr lang="sr-Cyrl-BA" sz="1800" dirty="0" smtClean="0"/>
              <a:t>(зато се назива </a:t>
            </a:r>
            <a:r>
              <a:rPr lang="sr-Cyrl-BA" sz="1800" i="1" dirty="0" smtClean="0">
                <a:solidFill>
                  <a:schemeClr val="accent1">
                    <a:lumMod val="75000"/>
                  </a:schemeClr>
                </a:solidFill>
              </a:rPr>
              <a:t>прошлим</a:t>
            </a:r>
            <a:r>
              <a:rPr lang="sr-Cyrl-BA" sz="1800" dirty="0" smtClean="0"/>
              <a:t>).</a:t>
            </a:r>
          </a:p>
          <a:p>
            <a:pPr algn="just"/>
            <a:r>
              <a:rPr lang="sr-Cyrl-BA" sz="1800" dirty="0" smtClean="0"/>
              <a:t>Гради се само од </a:t>
            </a:r>
            <a:r>
              <a:rPr lang="sr-Cyrl-BA" sz="1800" b="1" dirty="0" smtClean="0"/>
              <a:t>свршених глагола </a:t>
            </a:r>
            <a:r>
              <a:rPr lang="sr-Cyrl-BA" sz="1800" dirty="0" smtClean="0"/>
              <a:t>јер означава радњу која је почела и завршила се прије радње глагола у функцији предиката.</a:t>
            </a:r>
            <a:endParaRPr lang="en-US" sz="1800" dirty="0" smtClean="0"/>
          </a:p>
          <a:p>
            <a:pPr algn="just">
              <a:buNone/>
            </a:pPr>
            <a:endParaRPr lang="sr-Cyrl-BA" sz="1800" dirty="0" smtClean="0"/>
          </a:p>
          <a:p>
            <a:pPr algn="just"/>
            <a:r>
              <a:rPr lang="sr-Cyrl-BA" sz="1800" dirty="0" smtClean="0"/>
              <a:t>У реченици има службу </a:t>
            </a:r>
            <a:r>
              <a:rPr lang="sr-Cyrl-BA" sz="1800" b="1" dirty="0" smtClean="0"/>
              <a:t>прилошке одредбе.</a:t>
            </a:r>
          </a:p>
          <a:p>
            <a:pPr algn="just"/>
            <a:endParaRPr lang="sr-Cyrl-BA" sz="1800" b="1" dirty="0" smtClean="0"/>
          </a:p>
          <a:p>
            <a:pPr algn="just">
              <a:buNone/>
            </a:pPr>
            <a:r>
              <a:rPr lang="sr-Cyrl-BA" sz="1800" dirty="0" smtClean="0"/>
              <a:t>	Отишла је </a:t>
            </a:r>
            <a:r>
              <a:rPr lang="sr-Cyrl-BA" sz="1800" i="1" u="sng" dirty="0" smtClean="0">
                <a:solidFill>
                  <a:srgbClr val="7030A0"/>
                </a:solidFill>
              </a:rPr>
              <a:t>не поздравивши</a:t>
            </a:r>
            <a:r>
              <a:rPr lang="sr-Cyrl-BA" sz="1800" u="sng" dirty="0" smtClean="0">
                <a:solidFill>
                  <a:srgbClr val="7030A0"/>
                </a:solidFill>
              </a:rPr>
              <a:t> се </a:t>
            </a:r>
            <a:r>
              <a:rPr lang="sr-Cyrl-BA" sz="1800" dirty="0" smtClean="0"/>
              <a:t>ни са ким.</a:t>
            </a:r>
          </a:p>
          <a:p>
            <a:pPr algn="just">
              <a:buNone/>
            </a:pPr>
            <a:endParaRPr lang="sr-Cyrl-BA" sz="1800" dirty="0" smtClean="0"/>
          </a:p>
          <a:p>
            <a:pPr algn="just"/>
            <a:r>
              <a:rPr lang="sr-Cyrl-BA" sz="1800" dirty="0" smtClean="0"/>
              <a:t>Глаголски прилог прошли помоћног глагола БИТИ – БИВШИ употребљава се и у </a:t>
            </a:r>
            <a:r>
              <a:rPr lang="sr-Cyrl-BA" sz="1800" b="1" dirty="0" smtClean="0"/>
              <a:t>придјевском значењу</a:t>
            </a:r>
            <a:r>
              <a:rPr lang="sr-Cyrl-BA" sz="1800" dirty="0" smtClean="0"/>
              <a:t>, </a:t>
            </a:r>
            <a:r>
              <a:rPr lang="sr-Cyrl-BA" sz="1800" b="1" dirty="0" smtClean="0"/>
              <a:t>служба атрибута</a:t>
            </a:r>
            <a:r>
              <a:rPr lang="sr-Cyrl-BA" sz="1800" dirty="0" smtClean="0"/>
              <a:t>:</a:t>
            </a:r>
          </a:p>
          <a:p>
            <a:pPr algn="just">
              <a:buNone/>
            </a:pPr>
            <a:endParaRPr lang="sr-Cyrl-BA" sz="1800" dirty="0" smtClean="0"/>
          </a:p>
          <a:p>
            <a:pPr algn="ctr">
              <a:buNone/>
            </a:pPr>
            <a:r>
              <a:rPr lang="sr-Cyrl-BA" sz="1700" i="1" u="sng" dirty="0" smtClean="0">
                <a:solidFill>
                  <a:srgbClr val="7030A0"/>
                </a:solidFill>
              </a:rPr>
              <a:t>бивши</a:t>
            </a:r>
            <a:r>
              <a:rPr lang="sr-Cyrl-BA" sz="1700" i="1" dirty="0" smtClean="0">
                <a:solidFill>
                  <a:srgbClr val="7030A0"/>
                </a:solidFill>
              </a:rPr>
              <a:t> комшилук		</a:t>
            </a:r>
            <a:r>
              <a:rPr lang="sr-Cyrl-BA" sz="1700" i="1" u="sng" dirty="0" smtClean="0">
                <a:solidFill>
                  <a:srgbClr val="7030A0"/>
                </a:solidFill>
              </a:rPr>
              <a:t>бивше</a:t>
            </a:r>
            <a:r>
              <a:rPr lang="sr-Cyrl-BA" sz="1700" i="1" dirty="0" smtClean="0">
                <a:solidFill>
                  <a:srgbClr val="7030A0"/>
                </a:solidFill>
              </a:rPr>
              <a:t> одјељење  		</a:t>
            </a:r>
            <a:r>
              <a:rPr lang="sr-Cyrl-BA" sz="1700" i="1" u="sng" dirty="0" smtClean="0">
                <a:solidFill>
                  <a:srgbClr val="7030A0"/>
                </a:solidFill>
              </a:rPr>
              <a:t>бивша</a:t>
            </a:r>
            <a:r>
              <a:rPr lang="sr-Cyrl-BA" sz="1700" i="1" dirty="0" smtClean="0">
                <a:solidFill>
                  <a:srgbClr val="7030A0"/>
                </a:solidFill>
              </a:rPr>
              <a:t> симпатија</a:t>
            </a:r>
          </a:p>
          <a:p>
            <a:pPr algn="ctr"/>
            <a:endParaRPr lang="sr-Cyrl-BA" sz="1700" i="1" dirty="0" smtClean="0">
              <a:solidFill>
                <a:srgbClr val="7030A0"/>
              </a:solidFill>
            </a:endParaRPr>
          </a:p>
          <a:p>
            <a:pPr algn="just">
              <a:buNone/>
            </a:pP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657350"/>
          <a:ext cx="7010400" cy="514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2336800"/>
                <a:gridCol w="2336800"/>
              </a:tblGrid>
              <a:tr h="269422">
                <a:tc>
                  <a:txBody>
                    <a:bodyPr/>
                    <a:lstStyle/>
                    <a:p>
                      <a:pPr algn="ctr"/>
                      <a:r>
                        <a:rPr lang="sr-Cyrl-BA" sz="1200" b="0" dirty="0" smtClean="0">
                          <a:solidFill>
                            <a:schemeClr val="tx1"/>
                          </a:solidFill>
                        </a:rPr>
                        <a:t>ВИДЈЕ-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200" b="0" dirty="0" smtClean="0">
                          <a:solidFill>
                            <a:schemeClr val="tx1"/>
                          </a:solidFill>
                        </a:rPr>
                        <a:t>-ВШИ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1200" b="0" dirty="0" smtClean="0">
                          <a:solidFill>
                            <a:schemeClr val="tx1"/>
                          </a:solidFill>
                        </a:rPr>
                        <a:t>ВИДЈЕВШИ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4928">
                <a:tc>
                  <a:txBody>
                    <a:bodyPr/>
                    <a:lstStyle/>
                    <a:p>
                      <a:pPr algn="ctr"/>
                      <a:r>
                        <a:rPr lang="sr-Cyrl-BA" sz="800" b="0" dirty="0" smtClean="0"/>
                        <a:t>инфинитивна основа</a:t>
                      </a:r>
                      <a:endParaRPr lang="en-US" sz="8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800" b="0" dirty="0" smtClean="0"/>
                        <a:t>наставак</a:t>
                      </a:r>
                      <a:endParaRPr lang="en-US" sz="800" b="0" dirty="0"/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sz="800" b="0" dirty="0" smtClean="0"/>
                        <a:t>глаголски прилог прошли</a:t>
                      </a:r>
                      <a:endParaRPr lang="en-US" sz="800" b="0" dirty="0"/>
                    </a:p>
                  </a:txBody>
                  <a:tcPr marT="34290" marB="3429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BA" b="1" dirty="0" smtClean="0">
                <a:solidFill>
                  <a:schemeClr val="accent1">
                    <a:lumMod val="75000"/>
                  </a:schemeClr>
                </a:solidFill>
              </a:rPr>
              <a:t>Домаћи задатак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endParaRPr lang="sr-Cyrl-BA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Подвуци глаголске облике у тексту и одреди о којим   облицима је ријеч.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pPr algn="just">
              <a:buNone/>
            </a:pPr>
            <a:r>
              <a:rPr lang="sr-Cyrl-CS" i="1" dirty="0" smtClean="0"/>
              <a:t>	Свијет се поче разилазити, особито женскиње. Коло је још мало трајало, па се и оно распршта. Сви који су што били донијели на продају прикупљаху своју робу и товараху у кола. Младићи опремаху коње за пут...Марко извадивши пиштољ иза појаса, запе га и мане руком да опали.</a:t>
            </a:r>
            <a:endParaRPr lang="en-US" dirty="0" smtClean="0"/>
          </a:p>
          <a:p>
            <a:pPr>
              <a:buNone/>
            </a:pPr>
            <a:r>
              <a:rPr lang="sr-Cyrl-CS" i="1" dirty="0" smtClean="0"/>
              <a:t> </a:t>
            </a:r>
            <a:endParaRPr lang="en-US" dirty="0" smtClean="0"/>
          </a:p>
          <a:p>
            <a:pPr marL="457200" indent="-457200" algn="just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914</TotalTime>
  <Words>380</Words>
  <Application>Microsoft Office PowerPoint</Application>
  <PresentationFormat>On-screen Show (16:9)</PresentationFormat>
  <Paragraphs>155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Нелични глаголски облици</vt:lpstr>
      <vt:lpstr>Slide 2</vt:lpstr>
      <vt:lpstr>       Нелични глаголски облици</vt:lpstr>
      <vt:lpstr>Инфинитив</vt:lpstr>
      <vt:lpstr>Радни глаголски придјев</vt:lpstr>
      <vt:lpstr>Трпни глаголски придјев</vt:lpstr>
      <vt:lpstr>Глаголски прилог садашњи</vt:lpstr>
      <vt:lpstr>Глаголски прилог прошли</vt:lpstr>
      <vt:lpstr>Домаћи задатак</vt:lpstr>
      <vt:lpstr>Хвала на пажњи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Глаголски облици</dc:title>
  <dc:creator>Torelli</dc:creator>
  <cp:lastModifiedBy>Torelli</cp:lastModifiedBy>
  <cp:revision>99</cp:revision>
  <dcterms:created xsi:type="dcterms:W3CDTF">2020-05-13T07:59:50Z</dcterms:created>
  <dcterms:modified xsi:type="dcterms:W3CDTF">2020-05-17T11:54:25Z</dcterms:modified>
</cp:coreProperties>
</file>