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9CD2D"/>
    <a:srgbClr val="FF5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2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3220B-5ACD-4437-96E0-D7DDDBDDA94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3C047-666F-45C7-8428-560381331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5578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48ED37-00C8-4CD0-9CC0-708E714DB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04A24CF-5D43-48EC-A483-D883E1678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4C1366-CF8A-498B-A7C8-DB23767EA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6CD5-B215-4E04-A16A-77E66E6161A4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0E2738-887A-4E7A-B826-BB18F3EC0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B77958-7CD6-46F0-9370-449376389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5C6-6950-4E8D-A7F7-A3EEA007C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601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403734-DCBB-47CD-8542-FF1F7E6B5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AB4C42A-F518-4798-9E28-374177A81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434EE9-4C1E-471D-8825-438B55BE5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6CD5-B215-4E04-A16A-77E66E6161A4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FE550F-615C-476F-8D48-B42465CC5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1D903D-080B-46B6-8D2D-A1742C791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5C6-6950-4E8D-A7F7-A3EEA007C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617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1D8F67-B1F0-471B-AEA1-739DEDF52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3BFF14F-C5A5-4E79-AF2A-46ACB0C87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22A71E-69B3-47DA-962A-CE60C19AE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6CD5-B215-4E04-A16A-77E66E6161A4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DACD77-CEFD-443A-989C-B4A7A8EA6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13FF35-15E2-4193-8CF5-7603FD49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5C6-6950-4E8D-A7F7-A3EEA007C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414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17B1B3-B1E6-475E-B332-480F45ECE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F34C20-05D9-4F1D-BAAD-841792CEB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55D24D-B4CA-41E3-B0E4-7B59CF1AD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6CD5-B215-4E04-A16A-77E66E6161A4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12F5EE-2489-4808-B6E8-414247ABC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583128-386D-4BDF-8773-CB1D6AA45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5C6-6950-4E8D-A7F7-A3EEA007C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210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C8A111-9F7A-4BB0-8A56-49B1BEA6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7FA8B37-7AFC-4CCC-B0D0-9FDE02707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A66D695-B1CC-4926-9E3F-7C54447D6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6CD5-B215-4E04-A16A-77E66E6161A4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152AD4-16F1-4D6F-924B-7D6D48648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639ECB-B389-4EE3-A1B5-4E505508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5C6-6950-4E8D-A7F7-A3EEA007C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110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25E747-3F73-4829-9B36-732A3A1D3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5FEEA9-796F-4E4C-BA32-0E5B716169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24B92DC-BC2D-4E84-87F5-2E373FE83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A6D3B63-EDCD-4920-B273-E26B51F47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6CD5-B215-4E04-A16A-77E66E6161A4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3275BBF-E67C-46A6-B1D2-F9F68FFC2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4DB9C3A-9020-4515-B84B-4CA8B880D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5C6-6950-4E8D-A7F7-A3EEA007C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477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D61E77-0CC9-4579-8E78-0870782AB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2E54E13-A1E9-44E7-BD7D-8ED34AA09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FC23AAB-A7A0-4763-8A1E-D9806532C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31C380B-4725-48CC-AA3B-23DEC10D32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339AB07-0BC5-4EC3-9E53-162E7CFE08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0E97CDF-7439-4DEB-A3C6-4F695C8F5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6CD5-B215-4E04-A16A-77E66E6161A4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FF5B463-ABC7-44C2-B0EA-286D1220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1E86F7A-BC50-4A17-B462-680455946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5C6-6950-4E8D-A7F7-A3EEA007C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91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C33154-07B2-4DF6-8F19-DA5EF44FC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1C4CE97-0DAE-45C5-8C23-C310B019B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6CD5-B215-4E04-A16A-77E66E6161A4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BF46CE2-D503-4DD8-96C1-BA05FE03E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332E2BC-00C4-4F16-9039-9A3654AA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5C6-6950-4E8D-A7F7-A3EEA007C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502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5C23F12-BB0C-4E9B-8723-2DD7ACF7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6CD5-B215-4E04-A16A-77E66E6161A4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BF51EE8-7317-43AF-95F5-375FBA74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1244F1D-ECB1-414E-AF14-930E88811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5C6-6950-4E8D-A7F7-A3EEA007C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5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A1BA0D-ADE7-4F35-98E3-D7AED407E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DE68DE-90B4-492A-8EC7-EA3A096F8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4B523FF-C0AE-4109-91A2-F095339EE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69C3673-A1FC-4287-8E40-6578EF04E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6CD5-B215-4E04-A16A-77E66E6161A4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B780E39-C8D9-4570-ADEE-82454C1A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EC6D23-C8E9-4824-9D17-DCAEA3D16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5C6-6950-4E8D-A7F7-A3EEA007C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821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ABACCC-7719-4FFF-9715-2A2F0EFC8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98A8FF1-1C54-4489-89B0-A25F58DF2A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084BFEB-BF69-4441-9E8D-3E57A18A7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10FF88A-8DED-4093-AFD8-7F25B0E8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6CD5-B215-4E04-A16A-77E66E6161A4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4EA8E84-C924-49E2-A22C-3CE8C9D02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536E05C-CC5F-426B-AC71-E67D38A5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5C6-6950-4E8D-A7F7-A3EEA007C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84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74A3606-6500-47FD-B5CC-7130D24E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D96EEC1-7B60-4A8D-A765-4C9B9A35A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96E43B-6964-45E6-95D8-8DE6B0414A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A6CD5-B215-4E04-A16A-77E66E6161A4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915FE8-072D-4E62-9AC1-AB4F896E4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345B0A-4392-4072-8FD3-3240F6EFD4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6E5C6-6950-4E8D-A7F7-A3EEA007C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735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41ACAEC-DA92-4A3D-A8D3-31D94708A60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457043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059BB0E-6CE9-473D-A74A-369596CA4D58}"/>
              </a:ext>
            </a:extLst>
          </p:cNvPr>
          <p:cNvSpPr txBox="1"/>
          <p:nvPr/>
        </p:nvSpPr>
        <p:spPr>
          <a:xfrm>
            <a:off x="2151069" y="2131191"/>
            <a:ext cx="8388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СТАЛНОСТ ПРОИЗВОДА И КОЛИЧНИКА 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62D96D9-7CC0-4B19-A07F-F56621108135}"/>
              </a:ext>
            </a:extLst>
          </p:cNvPr>
          <p:cNvSpPr txBox="1"/>
          <p:nvPr/>
        </p:nvSpPr>
        <p:spPr>
          <a:xfrm>
            <a:off x="4222625" y="3750365"/>
            <a:ext cx="478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 3. разред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705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59B4593-5C53-42CD-BD3C-0723A1A396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10338"/>
          <a:stretch/>
        </p:blipFill>
        <p:spPr>
          <a:xfrm>
            <a:off x="0" y="-55242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4E10BCC-ABE8-4E6B-A26F-45289B85DB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6724" t="80631" r="38780" b="11457"/>
          <a:stretch/>
        </p:blipFill>
        <p:spPr>
          <a:xfrm>
            <a:off x="3863008" y="2299372"/>
            <a:ext cx="3448878" cy="7568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4F85E11-D339-4956-BAC9-5E709465A7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4081" t="60529" r="24891" b="23496"/>
          <a:stretch/>
        </p:blipFill>
        <p:spPr>
          <a:xfrm>
            <a:off x="3744564" y="3384970"/>
            <a:ext cx="3458817" cy="9787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0EAD6DD-6437-4B91-9A15-D7E52CE86DAE}"/>
              </a:ext>
            </a:extLst>
          </p:cNvPr>
          <p:cNvSpPr txBox="1"/>
          <p:nvPr/>
        </p:nvSpPr>
        <p:spPr>
          <a:xfrm>
            <a:off x="2771356" y="4289455"/>
            <a:ext cx="1946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јељеник</a:t>
            </a:r>
            <a:r>
              <a:rPr lang="sr-Cyrl-BA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D610342-D488-4FDC-91DD-998705A43A70}"/>
              </a:ext>
            </a:extLst>
          </p:cNvPr>
          <p:cNvSpPr txBox="1"/>
          <p:nvPr/>
        </p:nvSpPr>
        <p:spPr>
          <a:xfrm>
            <a:off x="5140187" y="4352473"/>
            <a:ext cx="2199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јелилац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FF64365-7E65-4541-A30D-CAF20ED088AA}"/>
              </a:ext>
            </a:extLst>
          </p:cNvPr>
          <p:cNvSpPr txBox="1"/>
          <p:nvPr/>
        </p:nvSpPr>
        <p:spPr>
          <a:xfrm>
            <a:off x="7311886" y="3559825"/>
            <a:ext cx="209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количник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149E649-125B-4D44-B51D-8254EA875EA0}"/>
              </a:ext>
            </a:extLst>
          </p:cNvPr>
          <p:cNvSpPr txBox="1"/>
          <p:nvPr/>
        </p:nvSpPr>
        <p:spPr>
          <a:xfrm>
            <a:off x="5592417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85B8369-C477-4B15-AB06-3B7280463EFB}"/>
              </a:ext>
            </a:extLst>
          </p:cNvPr>
          <p:cNvSpPr txBox="1"/>
          <p:nvPr/>
        </p:nvSpPr>
        <p:spPr>
          <a:xfrm>
            <a:off x="1374135" y="394935"/>
            <a:ext cx="3082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поновимо!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rrow: Up 5">
            <a:extLst>
              <a:ext uri="{FF2B5EF4-FFF2-40B4-BE49-F238E27FC236}">
                <a16:creationId xmlns="" xmlns:a16="http://schemas.microsoft.com/office/drawing/2014/main" id="{68796E49-549C-4140-B607-61D676AB9C29}"/>
              </a:ext>
            </a:extLst>
          </p:cNvPr>
          <p:cNvSpPr/>
          <p:nvPr/>
        </p:nvSpPr>
        <p:spPr>
          <a:xfrm rot="19820075">
            <a:off x="3698739" y="1540013"/>
            <a:ext cx="480488" cy="10232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Up 16">
            <a:extLst>
              <a:ext uri="{FF2B5EF4-FFF2-40B4-BE49-F238E27FC236}">
                <a16:creationId xmlns="" xmlns:a16="http://schemas.microsoft.com/office/drawing/2014/main" id="{2A4B0BA2-A2BA-465D-B1B2-1D4A64F0A9F7}"/>
              </a:ext>
            </a:extLst>
          </p:cNvPr>
          <p:cNvSpPr/>
          <p:nvPr/>
        </p:nvSpPr>
        <p:spPr>
          <a:xfrm rot="1467086">
            <a:off x="5291344" y="149259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Up 18">
            <a:extLst>
              <a:ext uri="{FF2B5EF4-FFF2-40B4-BE49-F238E27FC236}">
                <a16:creationId xmlns="" xmlns:a16="http://schemas.microsoft.com/office/drawing/2014/main" id="{1E458D2A-107E-4E64-91C5-1CB64028928F}"/>
              </a:ext>
            </a:extLst>
          </p:cNvPr>
          <p:cNvSpPr/>
          <p:nvPr/>
        </p:nvSpPr>
        <p:spPr>
          <a:xfrm rot="5230277">
            <a:off x="7162016" y="2202367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773B0B9-848D-4D3D-B4A0-D8470D8315A4}"/>
              </a:ext>
            </a:extLst>
          </p:cNvPr>
          <p:cNvSpPr txBox="1"/>
          <p:nvPr/>
        </p:nvSpPr>
        <p:spPr>
          <a:xfrm>
            <a:off x="1952608" y="1020644"/>
            <a:ext cx="2504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рви 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чинилац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C433626-5DEF-4A45-8581-A8E6AE4921D9}"/>
              </a:ext>
            </a:extLst>
          </p:cNvPr>
          <p:cNvSpPr txBox="1"/>
          <p:nvPr/>
        </p:nvSpPr>
        <p:spPr>
          <a:xfrm>
            <a:off x="5006826" y="678653"/>
            <a:ext cx="2504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руги</a:t>
            </a: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чинилац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01784A6-4EFE-4B63-900C-B623DDA81A69}"/>
              </a:ext>
            </a:extLst>
          </p:cNvPr>
          <p:cNvSpPr txBox="1"/>
          <p:nvPr/>
        </p:nvSpPr>
        <p:spPr>
          <a:xfrm>
            <a:off x="7822155" y="2394669"/>
            <a:ext cx="2504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роизвод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oie_transparent (8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1602" y="845196"/>
            <a:ext cx="1011852" cy="16762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9197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6" grpId="0" animBg="1"/>
      <p:bldP spid="17" grpId="0" animBg="1"/>
      <p:bldP spid="19" grpId="0" animBg="1"/>
      <p:bldP spid="7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4E467DA-5CA3-4F90-BEE3-68AEE828D6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5154"/>
          <a:stretch/>
        </p:blipFill>
        <p:spPr>
          <a:xfrm>
            <a:off x="-92766" y="0"/>
            <a:ext cx="12284766" cy="7686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C55548C-B29D-452F-A458-5174351BDB3F}"/>
              </a:ext>
            </a:extLst>
          </p:cNvPr>
          <p:cNvSpPr txBox="1"/>
          <p:nvPr/>
        </p:nvSpPr>
        <p:spPr>
          <a:xfrm>
            <a:off x="1954695" y="1252329"/>
            <a:ext cx="861391" cy="722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60EBC86-9921-45C8-840D-A0F50CC11A11}"/>
              </a:ext>
            </a:extLst>
          </p:cNvPr>
          <p:cNvSpPr txBox="1"/>
          <p:nvPr/>
        </p:nvSpPr>
        <p:spPr>
          <a:xfrm>
            <a:off x="2107095" y="1404729"/>
            <a:ext cx="861391" cy="722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560A946-6375-47C3-9173-0F7C2EF5451D}"/>
              </a:ext>
            </a:extLst>
          </p:cNvPr>
          <p:cNvSpPr/>
          <p:nvPr/>
        </p:nvSpPr>
        <p:spPr>
          <a:xfrm>
            <a:off x="838205" y="887895"/>
            <a:ext cx="649352" cy="629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D4A9411-CE72-43D2-8598-027B4A7DF452}"/>
              </a:ext>
            </a:extLst>
          </p:cNvPr>
          <p:cNvSpPr/>
          <p:nvPr/>
        </p:nvSpPr>
        <p:spPr>
          <a:xfrm>
            <a:off x="1474295" y="887895"/>
            <a:ext cx="665917" cy="642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8EF568A-36E5-43F9-AD4C-111A3BCAE3C3}"/>
              </a:ext>
            </a:extLst>
          </p:cNvPr>
          <p:cNvSpPr/>
          <p:nvPr/>
        </p:nvSpPr>
        <p:spPr>
          <a:xfrm>
            <a:off x="1497501" y="2941979"/>
            <a:ext cx="665918" cy="629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US" sz="24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D9FA936-55FA-46AC-B347-DCE42180F4B7}"/>
              </a:ext>
            </a:extLst>
          </p:cNvPr>
          <p:cNvSpPr/>
          <p:nvPr/>
        </p:nvSpPr>
        <p:spPr>
          <a:xfrm>
            <a:off x="815010" y="2941979"/>
            <a:ext cx="682490" cy="629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A376FF9-DFFA-439E-9B95-F97C848B5A31}"/>
              </a:ext>
            </a:extLst>
          </p:cNvPr>
          <p:cNvSpPr/>
          <p:nvPr/>
        </p:nvSpPr>
        <p:spPr>
          <a:xfrm>
            <a:off x="4373211" y="2948606"/>
            <a:ext cx="1219200" cy="6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54</a:t>
            </a:r>
            <a:endParaRPr lang="en-US" sz="24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86C3A22-524E-48C9-8B30-CB1E2EDC5E25}"/>
              </a:ext>
            </a:extLst>
          </p:cNvPr>
          <p:cNvSpPr/>
          <p:nvPr/>
        </p:nvSpPr>
        <p:spPr>
          <a:xfrm>
            <a:off x="4330139" y="887896"/>
            <a:ext cx="1219201" cy="629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54</a:t>
            </a:r>
            <a:endParaRPr lang="en-US" sz="24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5FD76085-1ED1-417F-B601-6C74460B3E93}"/>
              </a:ext>
            </a:extLst>
          </p:cNvPr>
          <p:cNvSpPr/>
          <p:nvPr/>
        </p:nvSpPr>
        <p:spPr>
          <a:xfrm>
            <a:off x="346041" y="1914937"/>
            <a:ext cx="752062" cy="6294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3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B321BF1B-B3A2-470F-A5A0-1F4ADA1F318C}"/>
              </a:ext>
            </a:extLst>
          </p:cNvPr>
          <p:cNvSpPr/>
          <p:nvPr/>
        </p:nvSpPr>
        <p:spPr>
          <a:xfrm>
            <a:off x="1934947" y="1938126"/>
            <a:ext cx="801758" cy="596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∙ 3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8D468EB2-F598-4607-9E0C-B0FF8F388B83}"/>
              </a:ext>
            </a:extLst>
          </p:cNvPr>
          <p:cNvCxnSpPr/>
          <p:nvPr/>
        </p:nvCxnSpPr>
        <p:spPr>
          <a:xfrm>
            <a:off x="1137863" y="1523998"/>
            <a:ext cx="0" cy="1417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FF5BFA4F-6854-4071-AF6B-47E10DCA23EE}"/>
              </a:ext>
            </a:extLst>
          </p:cNvPr>
          <p:cNvCxnSpPr/>
          <p:nvPr/>
        </p:nvCxnSpPr>
        <p:spPr>
          <a:xfrm>
            <a:off x="1855425" y="1530681"/>
            <a:ext cx="0" cy="1417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2064DD6C-E8FD-412D-AFCB-B86EBD126664}"/>
              </a:ext>
            </a:extLst>
          </p:cNvPr>
          <p:cNvCxnSpPr/>
          <p:nvPr/>
        </p:nvCxnSpPr>
        <p:spPr>
          <a:xfrm>
            <a:off x="2166728" y="1113173"/>
            <a:ext cx="1219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9B4E4ED7-DEA8-4CD9-9116-9340CCA0A125}"/>
              </a:ext>
            </a:extLst>
          </p:cNvPr>
          <p:cNvCxnSpPr/>
          <p:nvPr/>
        </p:nvCxnSpPr>
        <p:spPr>
          <a:xfrm>
            <a:off x="3385928" y="1113173"/>
            <a:ext cx="9409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7E92E42F-3E05-4C0E-A6BC-712FA67AAD8B}"/>
              </a:ext>
            </a:extLst>
          </p:cNvPr>
          <p:cNvCxnSpPr/>
          <p:nvPr/>
        </p:nvCxnSpPr>
        <p:spPr>
          <a:xfrm>
            <a:off x="2199857" y="3293157"/>
            <a:ext cx="1219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90C18691-4B98-4088-8880-DAF11DE1A30A}"/>
              </a:ext>
            </a:extLst>
          </p:cNvPr>
          <p:cNvCxnSpPr/>
          <p:nvPr/>
        </p:nvCxnSpPr>
        <p:spPr>
          <a:xfrm>
            <a:off x="3419057" y="3293157"/>
            <a:ext cx="9409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037DCD0-FE52-48A4-8304-59720162C5E4}"/>
              </a:ext>
            </a:extLst>
          </p:cNvPr>
          <p:cNvSpPr txBox="1"/>
          <p:nvPr/>
        </p:nvSpPr>
        <p:spPr>
          <a:xfrm>
            <a:off x="3193773" y="503175"/>
            <a:ext cx="940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∙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D2BD189-2694-4E39-B6E8-479178B51868}"/>
              </a:ext>
            </a:extLst>
          </p:cNvPr>
          <p:cNvSpPr txBox="1"/>
          <p:nvPr/>
        </p:nvSpPr>
        <p:spPr>
          <a:xfrm>
            <a:off x="3193773" y="2721114"/>
            <a:ext cx="940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∙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9F2BD75-3DC5-458A-9E70-8F9F335C7B16}"/>
              </a:ext>
            </a:extLst>
          </p:cNvPr>
          <p:cNvSpPr txBox="1"/>
          <p:nvPr/>
        </p:nvSpPr>
        <p:spPr>
          <a:xfrm>
            <a:off x="5905493" y="774697"/>
            <a:ext cx="58682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Одреди производ бројева 9 и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endParaRPr lang="sr-Cyrl-B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· 6 = </a:t>
            </a:r>
            <a:r>
              <a:rPr lang="sr-Cyrl-BA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Умањи један чинилац 3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пута.</a:t>
            </a:r>
            <a:endParaRPr lang="sr-Cyrl-B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: 3 = </a:t>
            </a:r>
            <a:r>
              <a:rPr lang="sr-Cyrl-BA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Увећај други чинилац 3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пута.</a:t>
            </a:r>
            <a:endParaRPr lang="sr-Cyrl-B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∙ 3 = </a:t>
            </a:r>
            <a:r>
              <a:rPr lang="sr-Cyrl-BA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Одреди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производ. </a:t>
            </a:r>
            <a:endParaRPr lang="sr-Cyrl-B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∙ 18 = </a:t>
            </a:r>
            <a:r>
              <a:rPr lang="sr-Cyrl-BA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</a:t>
            </a:r>
          </a:p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ли се производ промијенио?</a:t>
            </a:r>
          </a:p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 се </a:t>
            </a:r>
            <a:r>
              <a:rPr lang="sr-Cyrl-BA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није промијенио.</a:t>
            </a:r>
            <a:endParaRPr lang="en-US" sz="2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DF6E45A-FADC-46F7-B5BD-1144C2E6AE6B}"/>
              </a:ext>
            </a:extLst>
          </p:cNvPr>
          <p:cNvSpPr txBox="1"/>
          <p:nvPr/>
        </p:nvSpPr>
        <p:spPr>
          <a:xfrm>
            <a:off x="418267" y="290426"/>
            <a:ext cx="2040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а)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9614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038A9DA-156F-4E44-8608-3F40CAFDEC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9759"/>
          <a:stretch/>
        </p:blipFill>
        <p:spPr>
          <a:xfrm>
            <a:off x="-106017" y="0"/>
            <a:ext cx="12298017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28B1A89-9006-49A5-AF67-660002C4A819}"/>
              </a:ext>
            </a:extLst>
          </p:cNvPr>
          <p:cNvSpPr/>
          <p:nvPr/>
        </p:nvSpPr>
        <p:spPr>
          <a:xfrm>
            <a:off x="838200" y="874640"/>
            <a:ext cx="649352" cy="629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36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39BF4FC-4744-4C41-A817-14564C0D4601}"/>
              </a:ext>
            </a:extLst>
          </p:cNvPr>
          <p:cNvSpPr/>
          <p:nvPr/>
        </p:nvSpPr>
        <p:spPr>
          <a:xfrm>
            <a:off x="824954" y="2918783"/>
            <a:ext cx="649352" cy="629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24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B8969FF-1F20-4423-9295-EC4A5A257519}"/>
              </a:ext>
            </a:extLst>
          </p:cNvPr>
          <p:cNvSpPr/>
          <p:nvPr/>
        </p:nvSpPr>
        <p:spPr>
          <a:xfrm>
            <a:off x="1487552" y="871323"/>
            <a:ext cx="649352" cy="629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42020F4-155E-46C4-BAD0-D5DFADF44C75}"/>
              </a:ext>
            </a:extLst>
          </p:cNvPr>
          <p:cNvSpPr/>
          <p:nvPr/>
        </p:nvSpPr>
        <p:spPr>
          <a:xfrm>
            <a:off x="351743" y="1974563"/>
            <a:ext cx="752062" cy="6294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3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A885645-5B5A-4134-8643-BBFDE8BB68D0}"/>
              </a:ext>
            </a:extLst>
          </p:cNvPr>
          <p:cNvSpPr/>
          <p:nvPr/>
        </p:nvSpPr>
        <p:spPr>
          <a:xfrm>
            <a:off x="1844349" y="1974563"/>
            <a:ext cx="722239" cy="6294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3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05A8B8F-035D-4207-8272-26509D3CC3B9}"/>
              </a:ext>
            </a:extLst>
          </p:cNvPr>
          <p:cNvSpPr/>
          <p:nvPr/>
        </p:nvSpPr>
        <p:spPr>
          <a:xfrm>
            <a:off x="4326832" y="871323"/>
            <a:ext cx="1219201" cy="629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50A5D84-B2EF-4BCD-B800-3F871FD69361}"/>
              </a:ext>
            </a:extLst>
          </p:cNvPr>
          <p:cNvSpPr/>
          <p:nvPr/>
        </p:nvSpPr>
        <p:spPr>
          <a:xfrm>
            <a:off x="4353312" y="2799521"/>
            <a:ext cx="1219201" cy="629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20ABE69-00D8-4837-B8E9-DA85DC55C9F6}"/>
              </a:ext>
            </a:extLst>
          </p:cNvPr>
          <p:cNvSpPr/>
          <p:nvPr/>
        </p:nvSpPr>
        <p:spPr>
          <a:xfrm>
            <a:off x="1449446" y="2918782"/>
            <a:ext cx="682490" cy="629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544272B8-007A-4D03-83F4-07992301EF98}"/>
              </a:ext>
            </a:extLst>
          </p:cNvPr>
          <p:cNvCxnSpPr/>
          <p:nvPr/>
        </p:nvCxnSpPr>
        <p:spPr>
          <a:xfrm>
            <a:off x="1137863" y="1500802"/>
            <a:ext cx="0" cy="1417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B333B0D0-CDBA-4174-8924-580A80009704}"/>
              </a:ext>
            </a:extLst>
          </p:cNvPr>
          <p:cNvCxnSpPr/>
          <p:nvPr/>
        </p:nvCxnSpPr>
        <p:spPr>
          <a:xfrm>
            <a:off x="1821808" y="1500802"/>
            <a:ext cx="0" cy="1417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9B43C933-3AC8-48AA-90CE-0476E1664FE4}"/>
              </a:ext>
            </a:extLst>
          </p:cNvPr>
          <p:cNvCxnSpPr/>
          <p:nvPr/>
        </p:nvCxnSpPr>
        <p:spPr>
          <a:xfrm>
            <a:off x="2166728" y="1113173"/>
            <a:ext cx="1219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3006FD5C-52F8-4C99-B0FF-E074E4AD6D5F}"/>
              </a:ext>
            </a:extLst>
          </p:cNvPr>
          <p:cNvCxnSpPr/>
          <p:nvPr/>
        </p:nvCxnSpPr>
        <p:spPr>
          <a:xfrm>
            <a:off x="2131936" y="3187138"/>
            <a:ext cx="1219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C3761CB-F409-4FC4-BC34-793AE94138AB}"/>
              </a:ext>
            </a:extLst>
          </p:cNvPr>
          <p:cNvCxnSpPr/>
          <p:nvPr/>
        </p:nvCxnSpPr>
        <p:spPr>
          <a:xfrm>
            <a:off x="3385928" y="1113173"/>
            <a:ext cx="9409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51BDBF22-FD10-44E3-A2EF-ED551E8E5194}"/>
              </a:ext>
            </a:extLst>
          </p:cNvPr>
          <p:cNvCxnSpPr/>
          <p:nvPr/>
        </p:nvCxnSpPr>
        <p:spPr>
          <a:xfrm>
            <a:off x="3351136" y="3187138"/>
            <a:ext cx="9409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EED4C88-AAF9-4EA5-888D-495EE0A8B893}"/>
              </a:ext>
            </a:extLst>
          </p:cNvPr>
          <p:cNvSpPr txBox="1"/>
          <p:nvPr/>
        </p:nvSpPr>
        <p:spPr>
          <a:xfrm>
            <a:off x="3327944" y="662842"/>
            <a:ext cx="1431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/>
              <a:t>: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6292E38-88CA-4F3F-90A6-97A540C5F041}"/>
              </a:ext>
            </a:extLst>
          </p:cNvPr>
          <p:cNvSpPr txBox="1"/>
          <p:nvPr/>
        </p:nvSpPr>
        <p:spPr>
          <a:xfrm>
            <a:off x="3311368" y="2630780"/>
            <a:ext cx="1431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/>
              <a:t>: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C9EF5F4-82E3-48B9-9AAB-837DFF19C11D}"/>
              </a:ext>
            </a:extLst>
          </p:cNvPr>
          <p:cNvSpPr txBox="1"/>
          <p:nvPr/>
        </p:nvSpPr>
        <p:spPr>
          <a:xfrm>
            <a:off x="5903817" y="662842"/>
            <a:ext cx="61080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Одреди количник бројева 36 и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  <a:endParaRPr lang="sr-Cyrl-B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: 9 = </a:t>
            </a:r>
            <a:r>
              <a:rPr lang="sr-Cyrl-BA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Дјељеник и дјелилац умањите 3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пута.</a:t>
            </a:r>
            <a:endParaRPr lang="sr-Cyrl-B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: 3 = </a:t>
            </a:r>
            <a:r>
              <a:rPr lang="sr-Cyrl-BA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9 : 3 = </a:t>
            </a:r>
            <a:r>
              <a:rPr lang="sr-Cyrl-BA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r-Cyrl-B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Одредите количник бројева 12 и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endParaRPr lang="sr-Cyrl-B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: 3 = </a:t>
            </a:r>
            <a:r>
              <a:rPr lang="sr-Cyrl-BA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ли се количник промијенио?</a:t>
            </a:r>
          </a:p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Количник се </a:t>
            </a:r>
            <a:r>
              <a:rPr lang="sr-Cyrl-BA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није промијенио.</a:t>
            </a:r>
            <a:endParaRPr lang="en-US" sz="2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2C9F101-80B8-4941-A591-E9BEDB672BB9}"/>
              </a:ext>
            </a:extLst>
          </p:cNvPr>
          <p:cNvSpPr txBox="1"/>
          <p:nvPr/>
        </p:nvSpPr>
        <p:spPr>
          <a:xfrm>
            <a:off x="418267" y="290426"/>
            <a:ext cx="2040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б)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42655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5000" contrast="-15000"/>
          </a:blip>
          <a:srcRect/>
          <a:stretch>
            <a:fillRect t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9CF1D8F-48E8-494F-8C82-2595A0995F0A}"/>
              </a:ext>
            </a:extLst>
          </p:cNvPr>
          <p:cNvSpPr txBox="1"/>
          <p:nvPr/>
        </p:nvSpPr>
        <p:spPr>
          <a:xfrm>
            <a:off x="1041499" y="679475"/>
            <a:ext cx="102571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Одреди производ бројева 5 и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затим један чинилац увећај 2 пута, а други умањи 2 пута. </a:t>
            </a:r>
          </a:p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 је са промјенама производа?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D3E3E17-4963-47B6-80D3-19F71D4AC821}"/>
              </a:ext>
            </a:extLst>
          </p:cNvPr>
          <p:cNvSpPr txBox="1"/>
          <p:nvPr/>
        </p:nvSpPr>
        <p:spPr>
          <a:xfrm>
            <a:off x="2411896" y="2411896"/>
            <a:ext cx="70899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∙ 4 =         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5 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2 =</a:t>
            </a:r>
          </a:p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: 2 =      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10 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2 =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1CDC59-966C-44E3-9D00-E040477858CC}"/>
              </a:ext>
            </a:extLst>
          </p:cNvPr>
          <p:cNvSpPr txBox="1"/>
          <p:nvPr/>
        </p:nvSpPr>
        <p:spPr>
          <a:xfrm>
            <a:off x="4321413" y="3795402"/>
            <a:ext cx="7434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 се не мијења ако један чинилац повећамо неколико пута, а други смањимо за исти број пута.</a:t>
            </a:r>
            <a:endParaRPr lang="en-US" sz="2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65134AB-DA4E-4339-914B-0FFAB1891750}"/>
              </a:ext>
            </a:extLst>
          </p:cNvPr>
          <p:cNvSpPr txBox="1"/>
          <p:nvPr/>
        </p:nvSpPr>
        <p:spPr>
          <a:xfrm>
            <a:off x="700064" y="693329"/>
            <a:ext cx="655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690BB98-A2B2-403E-967F-A7B0755106A4}"/>
              </a:ext>
            </a:extLst>
          </p:cNvPr>
          <p:cNvSpPr txBox="1"/>
          <p:nvPr/>
        </p:nvSpPr>
        <p:spPr>
          <a:xfrm>
            <a:off x="3525077" y="2378766"/>
            <a:ext cx="861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10913F2-BFE1-47FF-AF9E-B30D0A718F72}"/>
              </a:ext>
            </a:extLst>
          </p:cNvPr>
          <p:cNvSpPr txBox="1"/>
          <p:nvPr/>
        </p:nvSpPr>
        <p:spPr>
          <a:xfrm>
            <a:off x="5954437" y="2432473"/>
            <a:ext cx="1285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B09E57F-5440-483A-BCEC-7AB1DF399D38}"/>
              </a:ext>
            </a:extLst>
          </p:cNvPr>
          <p:cNvSpPr txBox="1"/>
          <p:nvPr/>
        </p:nvSpPr>
        <p:spPr>
          <a:xfrm>
            <a:off x="3546616" y="2807403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6C12F01-0BFA-4F45-A35A-6F451A8A0E8D}"/>
              </a:ext>
            </a:extLst>
          </p:cNvPr>
          <p:cNvSpPr txBox="1"/>
          <p:nvPr/>
        </p:nvSpPr>
        <p:spPr>
          <a:xfrm>
            <a:off x="5990055" y="2861400"/>
            <a:ext cx="1166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10914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5000" contrast="-15000"/>
          </a:blip>
          <a:srcRect/>
          <a:stretch>
            <a:fillRect t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1A782EF-7A38-4FB0-9C8C-AD7DA28C8086}"/>
              </a:ext>
            </a:extLst>
          </p:cNvPr>
          <p:cNvSpPr txBox="1"/>
          <p:nvPr/>
        </p:nvSpPr>
        <p:spPr>
          <a:xfrm>
            <a:off x="1100532" y="766819"/>
            <a:ext cx="99788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Одреди количник бројева 28 и 7, а затим дјељеник и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дјелилац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увећај 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пута.</a:t>
            </a:r>
          </a:p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 је са промјенама количника?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594246-D5C8-498A-A728-3F39C8CC8638}"/>
              </a:ext>
            </a:extLst>
          </p:cNvPr>
          <p:cNvSpPr txBox="1"/>
          <p:nvPr/>
        </p:nvSpPr>
        <p:spPr>
          <a:xfrm>
            <a:off x="2822714" y="2407002"/>
            <a:ext cx="8348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: 7 =           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 3 = 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 3 =         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21 =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6A45306-1D0F-4D73-8D88-D494B6269B5D}"/>
              </a:ext>
            </a:extLst>
          </p:cNvPr>
          <p:cNvSpPr txBox="1"/>
          <p:nvPr/>
        </p:nvSpPr>
        <p:spPr>
          <a:xfrm>
            <a:off x="3366052" y="3816626"/>
            <a:ext cx="7368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Количник се не мијења ако дјељеник и дјелилац повећамо или умањимо исти број пута. </a:t>
            </a:r>
            <a:endParaRPr lang="en-US" sz="2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3549DFB-5EAB-4640-B6FE-EAE306DB4B6A}"/>
              </a:ext>
            </a:extLst>
          </p:cNvPr>
          <p:cNvSpPr txBox="1"/>
          <p:nvPr/>
        </p:nvSpPr>
        <p:spPr>
          <a:xfrm>
            <a:off x="759098" y="752965"/>
            <a:ext cx="655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3C37277-F390-4153-A129-A32A469E68A9}"/>
              </a:ext>
            </a:extLst>
          </p:cNvPr>
          <p:cNvSpPr txBox="1"/>
          <p:nvPr/>
        </p:nvSpPr>
        <p:spPr>
          <a:xfrm>
            <a:off x="4306657" y="2420277"/>
            <a:ext cx="675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87508A9-7642-48DB-9015-33C837527677}"/>
              </a:ext>
            </a:extLst>
          </p:cNvPr>
          <p:cNvSpPr txBox="1"/>
          <p:nvPr/>
        </p:nvSpPr>
        <p:spPr>
          <a:xfrm>
            <a:off x="7092624" y="2402302"/>
            <a:ext cx="675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endParaRPr lang="en-US" sz="28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A5EEAA4-103D-4FDE-8C6E-59F6B2B066AA}"/>
              </a:ext>
            </a:extLst>
          </p:cNvPr>
          <p:cNvSpPr txBox="1"/>
          <p:nvPr/>
        </p:nvSpPr>
        <p:spPr>
          <a:xfrm>
            <a:off x="4164498" y="2804038"/>
            <a:ext cx="1172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sz="28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7F164BD-4050-4F56-95B9-69376F77FF55}"/>
              </a:ext>
            </a:extLst>
          </p:cNvPr>
          <p:cNvSpPr txBox="1"/>
          <p:nvPr/>
        </p:nvSpPr>
        <p:spPr>
          <a:xfrm>
            <a:off x="7255265" y="2845601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78040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5000" contrast="-15000"/>
          </a:blip>
          <a:srcRect/>
          <a:stretch>
            <a:fillRect t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B123151-D3A9-40E5-93D0-240CA3675CCB}"/>
              </a:ext>
            </a:extLst>
          </p:cNvPr>
          <p:cNvSpPr txBox="1"/>
          <p:nvPr/>
        </p:nvSpPr>
        <p:spPr>
          <a:xfrm>
            <a:off x="1099930" y="980661"/>
            <a:ext cx="4797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Израчунај и упореди: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E523175-576F-42F3-B67C-6F5DAAE2F570}"/>
              </a:ext>
            </a:extLst>
          </p:cNvPr>
          <p:cNvSpPr txBox="1"/>
          <p:nvPr/>
        </p:nvSpPr>
        <p:spPr>
          <a:xfrm>
            <a:off x="768626" y="1530385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15 ∙ 3 = </a:t>
            </a:r>
          </a:p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(15 : 5) ∙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∙  5)  = 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BC201F4-381A-4918-BEA6-3CA83C4E44E3}"/>
              </a:ext>
            </a:extLst>
          </p:cNvPr>
          <p:cNvSpPr txBox="1"/>
          <p:nvPr/>
        </p:nvSpPr>
        <p:spPr>
          <a:xfrm>
            <a:off x="6639339" y="1530385"/>
            <a:ext cx="5168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: 7 = </a:t>
            </a:r>
          </a:p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(14 : 7) : (7 : 7) = 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AF63DF4-D2B8-4B79-A553-C2974AE07002}"/>
              </a:ext>
            </a:extLst>
          </p:cNvPr>
          <p:cNvSpPr txBox="1"/>
          <p:nvPr/>
        </p:nvSpPr>
        <p:spPr>
          <a:xfrm>
            <a:off x="768626" y="980661"/>
            <a:ext cx="655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7B32AB5-9A8E-4A5E-A1C5-F92E0D6B0758}"/>
              </a:ext>
            </a:extLst>
          </p:cNvPr>
          <p:cNvSpPr txBox="1"/>
          <p:nvPr/>
        </p:nvSpPr>
        <p:spPr>
          <a:xfrm>
            <a:off x="2501046" y="1564525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US" sz="28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6F0418C-E4F2-4551-A99F-54661369152F}"/>
              </a:ext>
            </a:extLst>
          </p:cNvPr>
          <p:cNvSpPr txBox="1"/>
          <p:nvPr/>
        </p:nvSpPr>
        <p:spPr>
          <a:xfrm>
            <a:off x="4143713" y="2011796"/>
            <a:ext cx="2491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∙ 15 = 45</a:t>
            </a:r>
            <a:endParaRPr lang="en-US" sz="28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C2BFCD3-E4D1-483C-A41C-303D976AF440}"/>
              </a:ext>
            </a:extLst>
          </p:cNvPr>
          <p:cNvSpPr txBox="1"/>
          <p:nvPr/>
        </p:nvSpPr>
        <p:spPr>
          <a:xfrm>
            <a:off x="8435008" y="1521582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47C3C89-2BCB-4736-A3E0-AEC49B0A3B43}"/>
              </a:ext>
            </a:extLst>
          </p:cNvPr>
          <p:cNvSpPr txBox="1"/>
          <p:nvPr/>
        </p:nvSpPr>
        <p:spPr>
          <a:xfrm>
            <a:off x="9879495" y="1975529"/>
            <a:ext cx="1543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: 1 = 2</a:t>
            </a:r>
            <a:endParaRPr lang="en-US" sz="28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19018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5000" contrast="-15000"/>
          </a:blip>
          <a:srcRect/>
          <a:stretch>
            <a:fillRect l="-32000" t="-17000" r="-11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bla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3164" y="332509"/>
            <a:ext cx="10778836" cy="6359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A1B648C-8E48-4F90-8AA2-6BCD97ECA8CA}"/>
              </a:ext>
            </a:extLst>
          </p:cNvPr>
          <p:cNvSpPr txBox="1"/>
          <p:nvPr/>
        </p:nvSpPr>
        <p:spPr>
          <a:xfrm>
            <a:off x="3811205" y="805787"/>
            <a:ext cx="79513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</a:t>
            </a:r>
            <a:r>
              <a:rPr lang="sr-Cyrl-BA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sr-Cyrl-B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Cyrl-B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уџбенику, на 118. страни урадити </a:t>
            </a:r>
            <a:endParaRPr lang="sr-Cyrl-BA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Cyrl-BA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r-Cyrl-B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задатак под в) и 4. задатак.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2174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365</Words>
  <Application>Microsoft Office PowerPoint</Application>
  <PresentationFormat>Custom</PresentationFormat>
  <Paragraphs>83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38</cp:revision>
  <dcterms:created xsi:type="dcterms:W3CDTF">2020-05-13T20:12:01Z</dcterms:created>
  <dcterms:modified xsi:type="dcterms:W3CDTF">2020-05-18T12:15:34Z</dcterms:modified>
</cp:coreProperties>
</file>