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0F5844"/>
    <a:srgbClr val="F20000"/>
    <a:srgbClr val="105F49"/>
    <a:srgbClr val="0F65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0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91291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95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262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311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05908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854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99108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104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444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3222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0379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FF83-E4F3-4467-8087-C0E97A5C066E}" type="datetimeFigureOut">
              <a:rPr lang="bs-Latn-BA" smtClean="0"/>
              <a:pPr/>
              <a:t>25.5.2020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3FF5-A6EC-448F-8E1C-CA09B7969FC4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349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60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VOCABULARY</a:t>
            </a:r>
            <a:endParaRPr lang="bs-Latn-BA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116" y="1349165"/>
            <a:ext cx="7445764" cy="4351338"/>
          </a:xfrm>
        </p:spPr>
      </p:pic>
      <p:sp>
        <p:nvSpPr>
          <p:cNvPr id="7" name="TextBox 6"/>
          <p:cNvSpPr txBox="1"/>
          <p:nvPr/>
        </p:nvSpPr>
        <p:spPr>
          <a:xfrm>
            <a:off x="3472235" y="887500"/>
            <a:ext cx="524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MATCH THE WORDS WITH THE PICTURE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1779" y="5700503"/>
            <a:ext cx="73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attic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2692" y="5700503"/>
            <a:ext cx="142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basement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207" y="5700502"/>
            <a:ext cx="127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staircase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2833" y="5700503"/>
            <a:ext cx="113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hallway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484" y="6162167"/>
            <a:ext cx="92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closet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2346" y="6162164"/>
            <a:ext cx="110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dresser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0003" y="6162164"/>
            <a:ext cx="1621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refrigerator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736" y="6154882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dishwasher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39844" y="6162164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stove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67695" y="616216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sink</a:t>
            </a: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78865" y="616216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tub</a:t>
            </a:r>
            <a:endParaRPr lang="bs-Latn-BA" sz="24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91644" y="1682044"/>
            <a:ext cx="2957689" cy="406400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91644" y="4989689"/>
            <a:ext cx="2393245" cy="169333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387207" y="3420533"/>
            <a:ext cx="3557276" cy="530578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626578" y="4064000"/>
            <a:ext cx="3317905" cy="146756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57235" y="2223911"/>
            <a:ext cx="2287248" cy="835378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037689" y="2777067"/>
            <a:ext cx="1906794" cy="417689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47513" y="3091586"/>
            <a:ext cx="2674443" cy="859525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47513" y="3623733"/>
            <a:ext cx="2437376" cy="587023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47513" y="4210756"/>
            <a:ext cx="1782620" cy="0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249333" y="4312356"/>
            <a:ext cx="0" cy="1636888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721609" y="4312356"/>
            <a:ext cx="430835" cy="1636888"/>
          </a:xfrm>
          <a:prstGeom prst="straightConnector1">
            <a:avLst/>
          </a:prstGeom>
          <a:ln w="38100">
            <a:solidFill>
              <a:srgbClr val="FF11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77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9727 -0.62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2806 -0.1129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5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9128 -0.3636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-1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3086 -0.2738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3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75039 -0.6094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13" y="-3048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6358 -0.5305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4" y="-2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25169 -0.4861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-243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425 -0.4060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203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53425 -0.323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-1615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34648 -0.034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173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6328 -0.0335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-16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1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EXAMPLES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17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Maggie’s </a:t>
            </a:r>
            <a:r>
              <a:rPr lang="en-US" sz="2400" u="sng" dirty="0">
                <a:solidFill>
                  <a:srgbClr val="FF0000"/>
                </a:solidFill>
              </a:rPr>
              <a:t>attic</a:t>
            </a:r>
            <a:r>
              <a:rPr lang="en-US" sz="2400" dirty="0">
                <a:solidFill>
                  <a:schemeClr val="bg1"/>
                </a:solidFill>
              </a:rPr>
              <a:t> is very big.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garage is next to the </a:t>
            </a:r>
            <a:r>
              <a:rPr lang="en-US" sz="2400" u="sng" dirty="0" smtClean="0">
                <a:solidFill>
                  <a:srgbClr val="FF0000"/>
                </a:solidFill>
              </a:rPr>
              <a:t>basement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u="sng" dirty="0" smtClean="0">
                <a:solidFill>
                  <a:srgbClr val="FF1111"/>
                </a:solidFill>
              </a:rPr>
              <a:t>staircase</a:t>
            </a:r>
            <a:r>
              <a:rPr lang="en-US" sz="2400" dirty="0" smtClean="0">
                <a:solidFill>
                  <a:schemeClr val="bg1"/>
                </a:solidFill>
              </a:rPr>
              <a:t> is in the </a:t>
            </a:r>
            <a:r>
              <a:rPr lang="en-US" sz="2400" u="sng" dirty="0" smtClean="0">
                <a:solidFill>
                  <a:srgbClr val="FF0000"/>
                </a:solidFill>
              </a:rPr>
              <a:t>hallway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 Maggie’s bedroom, there is a large bed, a </a:t>
            </a:r>
            <a:r>
              <a:rPr lang="en-US" sz="2400" u="sng" dirty="0" smtClean="0">
                <a:solidFill>
                  <a:srgbClr val="FF1111"/>
                </a:solidFill>
              </a:rPr>
              <a:t>closet</a:t>
            </a:r>
            <a:r>
              <a:rPr lang="en-US" sz="2400" dirty="0" smtClean="0">
                <a:solidFill>
                  <a:schemeClr val="bg1"/>
                </a:solidFill>
              </a:rPr>
              <a:t> and a </a:t>
            </a:r>
            <a:r>
              <a:rPr lang="en-US" sz="2400" u="sng" dirty="0" smtClean="0">
                <a:solidFill>
                  <a:srgbClr val="FF1111"/>
                </a:solidFill>
              </a:rPr>
              <a:t>dresser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kitchen has a </a:t>
            </a:r>
            <a:r>
              <a:rPr lang="en-US" sz="2400" u="sng" dirty="0" smtClean="0">
                <a:solidFill>
                  <a:srgbClr val="FF1111"/>
                </a:solidFill>
              </a:rPr>
              <a:t>refrigerator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u="sng" dirty="0" smtClean="0">
                <a:solidFill>
                  <a:srgbClr val="FF1111"/>
                </a:solidFill>
              </a:rPr>
              <a:t>dishwasher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u="sng" dirty="0" smtClean="0">
                <a:solidFill>
                  <a:srgbClr val="FF0000"/>
                </a:solidFill>
              </a:rPr>
              <a:t>stove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There is a </a:t>
            </a:r>
            <a:r>
              <a:rPr lang="en-US" sz="2400" u="sng" dirty="0" smtClean="0">
                <a:solidFill>
                  <a:srgbClr val="FF0000"/>
                </a:solidFill>
              </a:rPr>
              <a:t>tub</a:t>
            </a:r>
            <a:r>
              <a:rPr lang="en-US" sz="2400" dirty="0" smtClean="0">
                <a:solidFill>
                  <a:schemeClr val="bg1"/>
                </a:solidFill>
              </a:rPr>
              <a:t> in one of the bathrooms.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There is a toilet and a large </a:t>
            </a:r>
            <a:r>
              <a:rPr lang="en-US" sz="2400" u="sng" dirty="0" smtClean="0">
                <a:solidFill>
                  <a:srgbClr val="FF0000"/>
                </a:solidFill>
              </a:rPr>
              <a:t>sink</a:t>
            </a:r>
            <a:r>
              <a:rPr lang="en-US" sz="2400" dirty="0" smtClean="0">
                <a:solidFill>
                  <a:schemeClr val="bg1"/>
                </a:solidFill>
              </a:rPr>
              <a:t> in each bedroom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7822" y="6513689"/>
            <a:ext cx="474134" cy="186267"/>
          </a:xfrm>
          <a:prstGeom prst="rect">
            <a:avLst/>
          </a:prstGeom>
          <a:solidFill>
            <a:srgbClr val="0F5844"/>
          </a:solidFill>
          <a:ln>
            <a:solidFill>
              <a:srgbClr val="0F5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11353800" y="6412089"/>
            <a:ext cx="736600" cy="194733"/>
          </a:xfrm>
          <a:prstGeom prst="rect">
            <a:avLst/>
          </a:prstGeom>
          <a:solidFill>
            <a:srgbClr val="0F5844"/>
          </a:solidFill>
          <a:ln>
            <a:solidFill>
              <a:srgbClr val="0F5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246" y="4328635"/>
            <a:ext cx="3898307" cy="227818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5307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ADJECTIVES</a:t>
            </a:r>
            <a:endParaRPr lang="bs-Latn-B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3448429"/>
              </p:ext>
            </p:extLst>
          </p:nvPr>
        </p:nvGraphicFramePr>
        <p:xfrm>
          <a:off x="838200" y="1575917"/>
          <a:ext cx="3505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35976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15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bad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662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old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390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funny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04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interesting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36782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6898515"/>
              </p:ext>
            </p:extLst>
          </p:nvPr>
        </p:nvGraphicFramePr>
        <p:xfrm>
          <a:off x="4343400" y="1575917"/>
          <a:ext cx="7010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3437173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70333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better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the best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723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worse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the worst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33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older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the oldest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33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funnier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the funniest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312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more interesting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F5844"/>
                          </a:solidFill>
                        </a:rPr>
                        <a:t>the most interesting</a:t>
                      </a:r>
                      <a:endParaRPr lang="bs-Latn-BA" sz="2400" b="0" dirty="0">
                        <a:solidFill>
                          <a:srgbClr val="0F584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541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6504778"/>
              </p:ext>
            </p:extLst>
          </p:nvPr>
        </p:nvGraphicFramePr>
        <p:xfrm>
          <a:off x="4343400" y="1575917"/>
          <a:ext cx="7010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784014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37810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better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the best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841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worse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the worst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61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older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the oldest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779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funnier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the funniest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259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more interesting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the most interesting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123552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4184003"/>
            <a:ext cx="10515600" cy="237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 am very </a:t>
            </a:r>
            <a:r>
              <a:rPr lang="en-US" sz="2400" u="sng" dirty="0" smtClean="0">
                <a:solidFill>
                  <a:schemeClr val="bg1"/>
                </a:solidFill>
              </a:rPr>
              <a:t>________</a:t>
            </a:r>
            <a:r>
              <a:rPr lang="en-US" sz="2400" dirty="0" smtClean="0">
                <a:solidFill>
                  <a:schemeClr val="bg1"/>
                </a:solidFill>
              </a:rPr>
              <a:t> at English – I just got an 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This is </a:t>
            </a:r>
            <a:r>
              <a:rPr lang="en-US" sz="2400" u="sng" dirty="0" smtClean="0">
                <a:solidFill>
                  <a:schemeClr val="bg1"/>
                </a:solidFill>
              </a:rPr>
              <a:t>________</a:t>
            </a:r>
            <a:r>
              <a:rPr lang="en-US" sz="2400" dirty="0" smtClean="0">
                <a:solidFill>
                  <a:srgbClr val="FF111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movie in the world!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Josh is much </a:t>
            </a:r>
            <a:r>
              <a:rPr lang="en-US" sz="2400" u="sng" dirty="0">
                <a:solidFill>
                  <a:schemeClr val="bg1"/>
                </a:solidFill>
              </a:rPr>
              <a:t>________</a:t>
            </a:r>
            <a:r>
              <a:rPr lang="en-US" sz="2400" dirty="0" smtClean="0">
                <a:solidFill>
                  <a:schemeClr val="bg1"/>
                </a:solidFill>
              </a:rPr>
              <a:t> than his cousins.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That story is so </a:t>
            </a:r>
            <a:r>
              <a:rPr lang="en-US" sz="2400" u="sng" dirty="0">
                <a:solidFill>
                  <a:schemeClr val="bg1"/>
                </a:solidFill>
              </a:rPr>
              <a:t>________</a:t>
            </a:r>
            <a:r>
              <a:rPr lang="en-US" sz="2400" dirty="0" smtClean="0">
                <a:solidFill>
                  <a:schemeClr val="bg1"/>
                </a:solidFill>
              </a:rPr>
              <a:t>! Lisa has to hear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Maggie’s essays are </a:t>
            </a:r>
            <a:r>
              <a:rPr lang="en-US" sz="2400" u="sng" dirty="0" smtClean="0">
                <a:solidFill>
                  <a:schemeClr val="bg1"/>
                </a:solidFill>
              </a:rPr>
              <a:t>_______________</a:t>
            </a:r>
            <a:r>
              <a:rPr lang="en-US" sz="2400" dirty="0" smtClean="0">
                <a:solidFill>
                  <a:srgbClr val="FF111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than Clara’s.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1061701"/>
            <a:ext cx="10515600" cy="384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COMPLETE THE TABLE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289" y="4145962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good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235" y="4592422"/>
            <a:ext cx="137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the worst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1554" y="506494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older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692" y="5518278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funny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4046" y="5945881"/>
            <a:ext cx="227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more interesting</a:t>
            </a:r>
            <a:endParaRPr lang="bs-Latn-BA" sz="2400" dirty="0">
              <a:solidFill>
                <a:srgbClr val="FF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5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5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PLURAL FORMS</a:t>
            </a:r>
            <a:endParaRPr lang="bs-Latn-BA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9967497"/>
              </p:ext>
            </p:extLst>
          </p:nvPr>
        </p:nvGraphicFramePr>
        <p:xfrm>
          <a:off x="997655" y="2690692"/>
          <a:ext cx="48626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345">
                  <a:extLst>
                    <a:ext uri="{9D8B030D-6E8A-4147-A177-3AD203B41FA5}">
                      <a16:colId xmlns:a16="http://schemas.microsoft.com/office/drawing/2014/main" xmlns="" val="4159423446"/>
                    </a:ext>
                  </a:extLst>
                </a:gridCol>
                <a:gridCol w="2431345">
                  <a:extLst>
                    <a:ext uri="{9D8B030D-6E8A-4147-A177-3AD203B41FA5}">
                      <a16:colId xmlns:a16="http://schemas.microsoft.com/office/drawing/2014/main" xmlns="" val="1527897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dresser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288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dish</a:t>
                      </a:r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182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hallway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346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family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97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glass</a:t>
                      </a:r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s-Latn-B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910368"/>
                  </a:ext>
                </a:extLst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570133" y="2508101"/>
            <a:ext cx="4783667" cy="26511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You don’t need three </a:t>
            </a:r>
            <a:r>
              <a:rPr lang="en-US" sz="2400" u="sng" dirty="0" smtClean="0">
                <a:solidFill>
                  <a:srgbClr val="FF1111"/>
                </a:solidFill>
              </a:rPr>
              <a:t>dressers</a:t>
            </a:r>
            <a:r>
              <a:rPr lang="en-US" sz="2400" dirty="0" smtClean="0">
                <a:solidFill>
                  <a:schemeClr val="bg1"/>
                </a:solidFill>
              </a:rPr>
              <a:t> in your bedroom.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u="sng" dirty="0" smtClean="0">
                <a:solidFill>
                  <a:srgbClr val="FF1111"/>
                </a:solidFill>
              </a:rPr>
              <a:t>dishes</a:t>
            </a:r>
            <a:r>
              <a:rPr lang="en-US" sz="2400" dirty="0" smtClean="0">
                <a:solidFill>
                  <a:schemeClr val="bg1"/>
                </a:solidFill>
              </a:rPr>
              <a:t> go in the dishwasher.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How many </a:t>
            </a:r>
            <a:r>
              <a:rPr lang="en-US" sz="2400" u="sng" dirty="0" smtClean="0">
                <a:solidFill>
                  <a:srgbClr val="FF1111"/>
                </a:solidFill>
              </a:rPr>
              <a:t>hallways</a:t>
            </a:r>
            <a:r>
              <a:rPr lang="en-US" sz="2400" dirty="0" smtClean="0">
                <a:solidFill>
                  <a:schemeClr val="bg1"/>
                </a:solidFill>
              </a:rPr>
              <a:t> do you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Two </a:t>
            </a:r>
            <a:r>
              <a:rPr lang="en-US" sz="2400" u="sng" dirty="0" smtClean="0">
                <a:solidFill>
                  <a:srgbClr val="FF1111"/>
                </a:solidFill>
              </a:rPr>
              <a:t>families</a:t>
            </a:r>
            <a:r>
              <a:rPr lang="en-US" sz="2400" dirty="0" smtClean="0">
                <a:solidFill>
                  <a:schemeClr val="bg1"/>
                </a:solidFill>
              </a:rPr>
              <a:t> live in that house.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Can you give me the </a:t>
            </a:r>
            <a:r>
              <a:rPr lang="en-US" sz="2400" u="sng" dirty="0" smtClean="0">
                <a:solidFill>
                  <a:srgbClr val="FF1111"/>
                </a:solidFill>
              </a:rPr>
              <a:t>glasses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1825625"/>
            <a:ext cx="5181600" cy="38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COMPLETE THE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2711" y="2690692"/>
            <a:ext cx="122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dressers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302" y="315235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dishes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058" y="3602858"/>
            <a:ext cx="124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hallways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141" y="4064523"/>
            <a:ext cx="115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families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2217" y="450944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glasses</a:t>
            </a:r>
            <a:endParaRPr lang="bs-Latn-BA" sz="2400" dirty="0">
              <a:solidFill>
                <a:srgbClr val="FF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 SIMPLE AND CONTINUOUS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8200" y="1061701"/>
            <a:ext cx="10515600" cy="384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CHOOSE THE CORRECT ANSWER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888"/>
            <a:ext cx="10515600" cy="47639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The bus always __________ on time.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A. leave        B. is leaving        C. leaves        D. doesn’t leaves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What’s wrong? Why ______ you __________?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A. do/cry        B. are/cry        C. are/crying        D. is/crying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bg1"/>
                </a:solidFill>
              </a:rPr>
              <a:t>He __________ very good French.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A. speak        B. doesn’t speaks        C. speaks        D. is speaking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bg1"/>
                </a:solidFill>
              </a:rPr>
              <a:t>Listen! John __________ some music!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A. doesn’t play        B. isn’t playing        C. plays        D. is playing</a:t>
            </a:r>
            <a:endParaRPr lang="en-US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</a:rPr>
              <a:t>I always __________ coffee, but today I __________ some tea.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A. haves/have        B. am having/have        C. have/am having        D. haves/am having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311" y="1557525"/>
            <a:ext cx="96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leaves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7308" y="2466627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are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9423" y="2466627"/>
            <a:ext cx="93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crying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511" y="3391975"/>
            <a:ext cx="102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speaks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6472" y="4259710"/>
            <a:ext cx="133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1111"/>
                </a:solidFill>
              </a:rPr>
              <a:t>i</a:t>
            </a:r>
            <a:r>
              <a:rPr lang="en-US" sz="2400" dirty="0" smtClean="0">
                <a:solidFill>
                  <a:srgbClr val="FF1111"/>
                </a:solidFill>
              </a:rPr>
              <a:t>s playing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059" y="5147062"/>
            <a:ext cx="77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have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022" y="5147062"/>
            <a:ext cx="146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am</a:t>
            </a:r>
            <a:r>
              <a:rPr lang="en-US" sz="2400" dirty="0" smtClean="0">
                <a:solidFill>
                  <a:srgbClr val="F20000"/>
                </a:solidFill>
              </a:rPr>
              <a:t> </a:t>
            </a:r>
            <a:r>
              <a:rPr lang="en-US" sz="2400" dirty="0" smtClean="0">
                <a:solidFill>
                  <a:srgbClr val="FF1111"/>
                </a:solidFill>
              </a:rPr>
              <a:t>having</a:t>
            </a:r>
            <a:endParaRPr lang="bs-Latn-BA" sz="2400" dirty="0">
              <a:solidFill>
                <a:srgbClr val="FF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7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5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IRREGULAR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VERBS</a:t>
            </a:r>
            <a:endParaRPr lang="bs-Latn-B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59890126"/>
              </p:ext>
            </p:extLst>
          </p:nvPr>
        </p:nvGraphicFramePr>
        <p:xfrm>
          <a:off x="838200" y="2354435"/>
          <a:ext cx="518156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189">
                  <a:extLst>
                    <a:ext uri="{9D8B030D-6E8A-4147-A177-3AD203B41FA5}">
                      <a16:colId xmlns:a16="http://schemas.microsoft.com/office/drawing/2014/main" xmlns="" val="2407798583"/>
                    </a:ext>
                  </a:extLst>
                </a:gridCol>
                <a:gridCol w="1727189">
                  <a:extLst>
                    <a:ext uri="{9D8B030D-6E8A-4147-A177-3AD203B41FA5}">
                      <a16:colId xmlns:a16="http://schemas.microsoft.com/office/drawing/2014/main" xmlns="" val="3659781221"/>
                    </a:ext>
                  </a:extLst>
                </a:gridCol>
                <a:gridCol w="1727189">
                  <a:extLst>
                    <a:ext uri="{9D8B030D-6E8A-4147-A177-3AD203B41FA5}">
                      <a16:colId xmlns:a16="http://schemas.microsoft.com/office/drawing/2014/main" xmlns="" val="1923812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INFINITIVE</a:t>
                      </a:r>
                      <a:endParaRPr lang="bs-Latn-BA" sz="2400" b="0" dirty="0"/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PAST</a:t>
                      </a:r>
                      <a:endParaRPr lang="bs-Latn-BA" sz="2400" b="0" dirty="0"/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MEANING</a:t>
                      </a:r>
                      <a:endParaRPr lang="bs-Latn-BA" sz="2400" b="0" dirty="0"/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01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</a:t>
                      </a:r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346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go</a:t>
                      </a:r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107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have</a:t>
                      </a:r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69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write</a:t>
                      </a: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400" dirty="0">
                        <a:solidFill>
                          <a:schemeClr val="bg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294529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40768345"/>
              </p:ext>
            </p:extLst>
          </p:nvPr>
        </p:nvGraphicFramePr>
        <p:xfrm>
          <a:off x="2565389" y="2821443"/>
          <a:ext cx="345437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189">
                  <a:extLst>
                    <a:ext uri="{9D8B030D-6E8A-4147-A177-3AD203B41FA5}">
                      <a16:colId xmlns:a16="http://schemas.microsoft.com/office/drawing/2014/main" xmlns="" val="2009610308"/>
                    </a:ext>
                  </a:extLst>
                </a:gridCol>
                <a:gridCol w="1727189">
                  <a:extLst>
                    <a:ext uri="{9D8B030D-6E8A-4147-A177-3AD203B41FA5}">
                      <a16:colId xmlns:a16="http://schemas.microsoft.com/office/drawing/2014/main" xmlns="" val="57175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was/were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1111"/>
                          </a:solidFill>
                        </a:rPr>
                        <a:t>biti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62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went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1111"/>
                          </a:solidFill>
                        </a:rPr>
                        <a:t>ići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735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had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1111"/>
                          </a:solidFill>
                        </a:rPr>
                        <a:t>imati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17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made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1111"/>
                          </a:solidFill>
                        </a:rPr>
                        <a:t>napraviti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73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1111"/>
                          </a:solidFill>
                        </a:rPr>
                        <a:t>wrote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1111"/>
                          </a:solidFill>
                        </a:rPr>
                        <a:t>pisati</a:t>
                      </a:r>
                      <a:endParaRPr lang="bs-Latn-BA" sz="2400" b="0" dirty="0">
                        <a:solidFill>
                          <a:srgbClr val="FF1111"/>
                        </a:solidFill>
                      </a:endParaRPr>
                    </a:p>
                  </a:txBody>
                  <a:tcPr marL="82402" marR="824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1693338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1657496"/>
            <a:ext cx="5181600" cy="3842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COMPLETE THE TABLE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645737" y="1657496"/>
            <a:ext cx="5181600" cy="38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PUT THE VERBS IN THE SENTENCES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5771" y="2354434"/>
            <a:ext cx="50871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______ you ______ this cake for John’s </a:t>
            </a:r>
            <a:r>
              <a:rPr lang="en-US" sz="2200" smtClean="0">
                <a:solidFill>
                  <a:schemeClr val="bg1"/>
                </a:solidFill>
              </a:rPr>
              <a:t>birthday?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He __________ a pet when he was a child. (not)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________ she at school yesterday?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Jane ________ a letter to her family two months ago.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We ________ to the museum last week.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1512" y="2318207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1111"/>
                </a:solidFill>
              </a:rPr>
              <a:t>Did</a:t>
            </a:r>
            <a:endParaRPr lang="bs-Latn-BA" sz="2200" dirty="0">
              <a:solidFill>
                <a:srgbClr val="FF111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8653" y="2318207"/>
            <a:ext cx="805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1111"/>
                </a:solidFill>
              </a:rPr>
              <a:t>make</a:t>
            </a:r>
            <a:endParaRPr lang="bs-Latn-BA" sz="2200" dirty="0">
              <a:solidFill>
                <a:srgbClr val="FF111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0943" y="3026574"/>
            <a:ext cx="1462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1111"/>
                </a:solidFill>
              </a:rPr>
              <a:t>d</a:t>
            </a:r>
            <a:r>
              <a:rPr lang="en-US" sz="2200" dirty="0" smtClean="0">
                <a:solidFill>
                  <a:srgbClr val="FF1111"/>
                </a:solidFill>
              </a:rPr>
              <a:t>idn’t have</a:t>
            </a:r>
            <a:endParaRPr lang="bs-Latn-BA" sz="2200" dirty="0">
              <a:solidFill>
                <a:srgbClr val="FF111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4067" y="3660000"/>
            <a:ext cx="671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1111"/>
                </a:solidFill>
              </a:rPr>
              <a:t>Was</a:t>
            </a:r>
            <a:endParaRPr lang="bs-Latn-BA" sz="2200" dirty="0">
              <a:solidFill>
                <a:srgbClr val="FF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5413" y="3972679"/>
            <a:ext cx="8615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1111"/>
                </a:solidFill>
              </a:rPr>
              <a:t>wrote</a:t>
            </a:r>
            <a:endParaRPr lang="bs-Latn-BA" sz="2200" dirty="0">
              <a:solidFill>
                <a:srgbClr val="FF111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9960" y="4676556"/>
            <a:ext cx="764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1111"/>
                </a:solidFill>
              </a:rPr>
              <a:t>went</a:t>
            </a:r>
            <a:endParaRPr lang="bs-Latn-BA" sz="2200" dirty="0">
              <a:solidFill>
                <a:srgbClr val="FF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38200" y="174850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We will eat dinner at 7 pm tonight.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Maggie will not have a math class tomorrow.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 the future, people will live longer.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Her friends will not go shopping at the weekend.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Lisa will finish her work on Tuesday.</a:t>
            </a:r>
          </a:p>
          <a:p>
            <a:pPr marL="514350" indent="-514350">
              <a:buFont typeface="+mj-lt"/>
              <a:buAutoNum type="arabicPeriod"/>
            </a:pPr>
            <a:endParaRPr lang="bs-Latn-BA" sz="2400" dirty="0">
              <a:solidFill>
                <a:schemeClr val="bg1"/>
              </a:solidFill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838200" y="1061701"/>
            <a:ext cx="10515600" cy="384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FORM 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5075" y="2156431"/>
            <a:ext cx="459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Will we eat dinner at 7 pm tonight?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5075" y="3099741"/>
            <a:ext cx="539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Will Maggie have a math class tomorrow?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5074" y="3974584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Will people live longer in the future?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5074" y="4912640"/>
            <a:ext cx="579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Will her friends go shopping at the weekend?</a:t>
            </a:r>
            <a:endParaRPr lang="bs-Latn-BA" sz="2400" dirty="0">
              <a:solidFill>
                <a:srgbClr val="FF111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5074" y="5844769"/>
            <a:ext cx="475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1111"/>
                </a:solidFill>
              </a:rPr>
              <a:t>Will Lisa finish her work on Tuesday?</a:t>
            </a:r>
            <a:endParaRPr lang="bs-Latn-BA" sz="2400" dirty="0">
              <a:solidFill>
                <a:srgbClr val="FF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9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70664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THAT’S ALL FOR TODAY!</a:t>
            </a:r>
            <a:endParaRPr lang="bs-Latn-BA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336" y="2521569"/>
            <a:ext cx="7173326" cy="1286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2523" y="4528333"/>
            <a:ext cx="2186951" cy="15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6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439</Words>
  <Application>Microsoft Office PowerPoint</Application>
  <PresentationFormat>Custom</PresentationFormat>
  <Paragraphs>144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VOCABULARY</vt:lpstr>
      <vt:lpstr>EXAMPLES</vt:lpstr>
      <vt:lpstr>ADJECTIVES</vt:lpstr>
      <vt:lpstr>PLURAL FORMS</vt:lpstr>
      <vt:lpstr>PRESENT SIMPLE AND CONTINUOUS</vt:lpstr>
      <vt:lpstr>IRREGULAR VERBS</vt:lpstr>
      <vt:lpstr>FUTURE</vt:lpstr>
      <vt:lpstr>THAT’S ALL FOR TODAY!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PC-Admin</dc:creator>
  <cp:lastModifiedBy>Kristina Mataruga</cp:lastModifiedBy>
  <cp:revision>32</cp:revision>
  <dcterms:created xsi:type="dcterms:W3CDTF">2020-05-21T19:25:55Z</dcterms:created>
  <dcterms:modified xsi:type="dcterms:W3CDTF">2020-05-25T06:08:05Z</dcterms:modified>
</cp:coreProperties>
</file>