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76090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75723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640880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24342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466747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378972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88801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590189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04756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98849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68977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400746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70882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52206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75445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54562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66222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E50137B-0336-425C-99C3-3EEC263D9225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989E434-4E84-4F72-B78C-AC9BA18FD78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813792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B43A768-41ED-4F8C-876D-306661EBF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716932"/>
            <a:ext cx="9337103" cy="955113"/>
          </a:xfrm>
        </p:spPr>
        <p:txBody>
          <a:bodyPr>
            <a:normAutofit/>
          </a:bodyPr>
          <a:lstStyle/>
          <a:p>
            <a:r>
              <a:rPr lang="sr-Cyrl-BA" sz="5400" dirty="0">
                <a:ea typeface="Cambria" panose="02040503050406030204" pitchFamily="18" charset="0"/>
              </a:rPr>
              <a:t>ПОНАВЉАЊЕ </a:t>
            </a:r>
            <a:r>
              <a:rPr lang="sr-Cyrl-BA" sz="5400" dirty="0"/>
              <a:t> И  УТВРЂИВАЊЕ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F359A542-155F-478E-A50F-79236C8700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713" y="1938298"/>
            <a:ext cx="3498574" cy="4488070"/>
          </a:xfrm>
          <a:prstGeom prst="rect">
            <a:avLst/>
          </a:prstGeom>
        </p:spPr>
      </p:pic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474A086A-98DD-4592-897E-2CFA8ADC71B5}"/>
              </a:ext>
            </a:extLst>
          </p:cNvPr>
          <p:cNvSpPr txBox="1"/>
          <p:nvPr/>
        </p:nvSpPr>
        <p:spPr>
          <a:xfrm>
            <a:off x="8918713" y="6057036"/>
            <a:ext cx="288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ОД </a:t>
            </a:r>
            <a:r>
              <a:rPr lang="sr-Cyrl-BA" dirty="0" smtClean="0"/>
              <a:t>46</a:t>
            </a:r>
            <a:r>
              <a:rPr lang="en-US" dirty="0" smtClean="0"/>
              <a:t>.</a:t>
            </a:r>
            <a:r>
              <a:rPr lang="sr-Cyrl-BA" dirty="0" smtClean="0"/>
              <a:t> </a:t>
            </a:r>
            <a:r>
              <a:rPr lang="sr-Cyrl-BA" dirty="0"/>
              <a:t>ДО </a:t>
            </a:r>
            <a:r>
              <a:rPr lang="sr-Cyrl-BA" dirty="0" smtClean="0"/>
              <a:t>65</a:t>
            </a:r>
            <a:r>
              <a:rPr lang="en-US" dirty="0" smtClean="0"/>
              <a:t>.</a:t>
            </a:r>
            <a:r>
              <a:rPr lang="sr-Cyrl-BA" dirty="0" smtClean="0"/>
              <a:t> </a:t>
            </a:r>
            <a:r>
              <a:rPr lang="sr-Cyrl-BA" dirty="0"/>
              <a:t>СТРАНЕ</a:t>
            </a:r>
          </a:p>
        </p:txBody>
      </p:sp>
    </p:spTree>
    <p:extLst>
      <p:ext uri="{BB962C8B-B14F-4D97-AF65-F5344CB8AC3E}">
        <p14:creationId xmlns="" xmlns:p14="http://schemas.microsoft.com/office/powerpoint/2010/main" val="393367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6DF2ADA4-C28B-4402-80BE-29865A91F7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059" y="682072"/>
            <a:ext cx="4057236" cy="52047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616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9014147A-8D4A-42C4-B226-F4EC20FB06EE}"/>
              </a:ext>
            </a:extLst>
          </p:cNvPr>
          <p:cNvSpPr txBox="1"/>
          <p:nvPr/>
        </p:nvSpPr>
        <p:spPr>
          <a:xfrm>
            <a:off x="980662" y="768626"/>
            <a:ext cx="347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B4DAAFA6-AA14-43A7-BB2C-1953B2E70A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669" y="489466"/>
            <a:ext cx="4264715" cy="2388240"/>
          </a:xfrm>
          <a:prstGeom prst="rect">
            <a:avLst/>
          </a:prstGeom>
        </p:spPr>
      </p:pic>
      <p:sp>
        <p:nvSpPr>
          <p:cNvPr id="5" name="Okvir za tekst 4">
            <a:extLst>
              <a:ext uri="{FF2B5EF4-FFF2-40B4-BE49-F238E27FC236}">
                <a16:creationId xmlns="" xmlns:a16="http://schemas.microsoft.com/office/drawing/2014/main" id="{796CCA4B-AAA7-422A-A2E8-3F13A4E24F51}"/>
              </a:ext>
            </a:extLst>
          </p:cNvPr>
          <p:cNvSpPr txBox="1"/>
          <p:nvPr/>
        </p:nvSpPr>
        <p:spPr>
          <a:xfrm>
            <a:off x="223583" y="431915"/>
            <a:ext cx="67586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Пошто су </a:t>
            </a:r>
            <a:r>
              <a:rPr lang="en-US" sz="2400" dirty="0" smtClean="0"/>
              <a:t>A</a:t>
            </a:r>
            <a:r>
              <a:rPr lang="sr-Cyrl-BA" sz="2400" dirty="0" smtClean="0"/>
              <a:t>постоли  </a:t>
            </a:r>
            <a:r>
              <a:rPr lang="sr-Cyrl-BA" sz="2400" dirty="0"/>
              <a:t>довели Господу Исусу Христу </a:t>
            </a:r>
            <a:r>
              <a:rPr lang="sr-Cyrl-BA" sz="2400" dirty="0" smtClean="0"/>
              <a:t>магарицу,</a:t>
            </a:r>
            <a:r>
              <a:rPr lang="en-US" sz="2400" dirty="0" smtClean="0"/>
              <a:t> </a:t>
            </a:r>
            <a:r>
              <a:rPr lang="sr-Cyrl-BA" sz="2400" dirty="0" smtClean="0"/>
              <a:t>заједно </a:t>
            </a:r>
            <a:r>
              <a:rPr lang="sr-Cyrl-BA" sz="2400" dirty="0"/>
              <a:t>се упутише у </a:t>
            </a:r>
            <a:r>
              <a:rPr lang="sr-Cyrl-BA" sz="2400" dirty="0" smtClean="0"/>
              <a:t>Јерусалим</a:t>
            </a:r>
            <a:r>
              <a:rPr lang="en-US" sz="2400" dirty="0" smtClean="0"/>
              <a:t>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Вијест о доласку </a:t>
            </a:r>
            <a:r>
              <a:rPr lang="en-US" sz="2400" dirty="0" smtClean="0"/>
              <a:t>O</a:t>
            </a:r>
            <a:r>
              <a:rPr lang="sr-Cyrl-BA" sz="2400" dirty="0" smtClean="0"/>
              <a:t>нога </a:t>
            </a:r>
            <a:r>
              <a:rPr lang="sr-Cyrl-BA" sz="2400" dirty="0"/>
              <a:t>који је </a:t>
            </a:r>
            <a:r>
              <a:rPr lang="sr-Cyrl-RS" sz="2400" dirty="0" smtClean="0"/>
              <a:t>в</a:t>
            </a:r>
            <a:r>
              <a:rPr lang="sr-Cyrl-BA" sz="2400" dirty="0" smtClean="0"/>
              <a:t>аскрсао </a:t>
            </a:r>
            <a:r>
              <a:rPr lang="sr-Cyrl-BA" sz="2400" dirty="0"/>
              <a:t>Лазара се брзо проширила Јерусалимом.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Људи су </a:t>
            </a:r>
            <a:r>
              <a:rPr lang="sr-Cyrl-BA" sz="2400" dirty="0" smtClean="0"/>
              <a:t>узвикивали</a:t>
            </a:r>
            <a:r>
              <a:rPr lang="sr-Latn-RS" sz="2400" dirty="0" smtClean="0"/>
              <a:t>: </a:t>
            </a:r>
            <a:r>
              <a:rPr lang="sr-Cyrl-BA" sz="2400" dirty="0" smtClean="0"/>
              <a:t>,,Долази Исус, </a:t>
            </a:r>
            <a:r>
              <a:rPr lang="sr-Cyrl-BA" sz="2400" dirty="0"/>
              <a:t>пророк и чудотворац из </a:t>
            </a:r>
            <a:r>
              <a:rPr lang="sr-Cyrl-BA" sz="2400" dirty="0" smtClean="0"/>
              <a:t>Назарета</a:t>
            </a:r>
            <a:r>
              <a:rPr lang="sr-Latn-RS" sz="2400" dirty="0" smtClean="0"/>
              <a:t>!</a:t>
            </a:r>
            <a:r>
              <a:rPr lang="sr-Cyrl-BA" sz="2400" dirty="0" smtClean="0"/>
              <a:t>“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На </a:t>
            </a:r>
            <a:r>
              <a:rPr lang="sr-Cyrl-BA" sz="2400" dirty="0" smtClean="0"/>
              <a:t>пут</a:t>
            </a:r>
            <a:r>
              <a:rPr lang="sr-Cyrl-RS" sz="2400" dirty="0" smtClean="0"/>
              <a:t>у</a:t>
            </a:r>
            <a:r>
              <a:rPr lang="sr-Cyrl-BA" sz="2400" dirty="0" smtClean="0"/>
              <a:t> </a:t>
            </a:r>
            <a:r>
              <a:rPr lang="sr-Cyrl-BA" sz="2400" dirty="0"/>
              <a:t>којим је Христос пролазио простирали су хаљине и посипали </a:t>
            </a:r>
            <a:r>
              <a:rPr lang="sr-Cyrl-BA" sz="2400" dirty="0" smtClean="0"/>
              <a:t>цвијеће. 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Дјеца су се нарочито радовала и  махала Христу са маслиновим гранчицама у </a:t>
            </a:r>
            <a:r>
              <a:rPr lang="sr-Cyrl-BA" sz="2400" dirty="0" smtClean="0"/>
              <a:t>рукама.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Народ </a:t>
            </a:r>
            <a:r>
              <a:rPr lang="sr-Cyrl-BA" sz="2400" dirty="0"/>
              <a:t>Га је поздрављао </a:t>
            </a:r>
            <a:r>
              <a:rPr lang="sr-Cyrl-BA" sz="2400" dirty="0" smtClean="0"/>
              <a:t>ријечима: </a:t>
            </a:r>
            <a:r>
              <a:rPr lang="sr-Cyrl-BA" sz="2400" dirty="0"/>
              <a:t>,,Осана сину Давидову</a:t>
            </a:r>
            <a:r>
              <a:rPr lang="sr-Cyrl-BA" sz="2400" dirty="0" smtClean="0"/>
              <a:t>! Благословен </a:t>
            </a:r>
            <a:r>
              <a:rPr lang="sr-Cyrl-BA" sz="2400" dirty="0"/>
              <a:t>који долази у име Господње!“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Овај празник се зове </a:t>
            </a:r>
            <a:r>
              <a:rPr lang="sr-Cyrl-BA" sz="2400" dirty="0" smtClean="0"/>
              <a:t>Улазак </a:t>
            </a:r>
            <a:r>
              <a:rPr lang="sr-Cyrl-BA" sz="2400" dirty="0"/>
              <a:t>Господа Исуса Христа у Јерусалим или </a:t>
            </a:r>
            <a:r>
              <a:rPr lang="sr-Cyrl-BA" sz="2400" dirty="0" smtClean="0"/>
              <a:t>Цвијети.</a:t>
            </a:r>
            <a:endParaRPr lang="sr-Cyrl-BA" sz="2400" dirty="0"/>
          </a:p>
        </p:txBody>
      </p:sp>
      <p:pic>
        <p:nvPicPr>
          <p:cNvPr id="7" name="Slika 6">
            <a:extLst>
              <a:ext uri="{FF2B5EF4-FFF2-40B4-BE49-F238E27FC236}">
                <a16:creationId xmlns="" xmlns:a16="http://schemas.microsoft.com/office/drawing/2014/main" id="{83D7B155-84E1-4B81-9851-D974D39E66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669" y="3415340"/>
            <a:ext cx="4264715" cy="28020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722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D56DBC73-0184-496E-9C1F-1C197D4103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949" y="2045007"/>
            <a:ext cx="4611788" cy="2613512"/>
          </a:xfrm>
          <a:prstGeom prst="rect">
            <a:avLst/>
          </a:prstGeo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D0E50A93-F8D5-44E6-B498-229E0ABF8FCA}"/>
              </a:ext>
            </a:extLst>
          </p:cNvPr>
          <p:cNvSpPr txBox="1"/>
          <p:nvPr/>
        </p:nvSpPr>
        <p:spPr>
          <a:xfrm>
            <a:off x="383935" y="732600"/>
            <a:ext cx="64935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Затим је Христос послао </a:t>
            </a:r>
            <a:r>
              <a:rPr lang="sr-Cyrl-BA" sz="2400" dirty="0" smtClean="0"/>
              <a:t>Апостоле </a:t>
            </a:r>
            <a:r>
              <a:rPr lang="sr-Cyrl-BA" sz="2400" dirty="0"/>
              <a:t>Петра и Јована  да припреме све што је било потребно за </a:t>
            </a:r>
            <a:r>
              <a:rPr lang="sr-Cyrl-BA" sz="2400" dirty="0" smtClean="0"/>
              <a:t>вечеру.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Било је то у четвртак а ова вечера се зове Тајна или </a:t>
            </a:r>
            <a:r>
              <a:rPr lang="sr-Cyrl-BA" sz="2400" dirty="0" smtClean="0"/>
              <a:t>Последња </a:t>
            </a:r>
            <a:r>
              <a:rPr lang="sr-Cyrl-BA" sz="2400" dirty="0"/>
              <a:t>вечера </a:t>
            </a:r>
            <a:r>
              <a:rPr lang="sr-Cyrl-BA" sz="2400" dirty="0" smtClean="0"/>
              <a:t>и </a:t>
            </a:r>
            <a:r>
              <a:rPr lang="sr-Cyrl-BA" sz="2400" dirty="0"/>
              <a:t>тај дан </a:t>
            </a:r>
            <a:r>
              <a:rPr lang="sr-Cyrl-BA" sz="2400" dirty="0" smtClean="0"/>
              <a:t>је назван </a:t>
            </a:r>
            <a:r>
              <a:rPr lang="sr-Cyrl-BA" sz="2400" dirty="0"/>
              <a:t>Велики </a:t>
            </a:r>
            <a:r>
              <a:rPr lang="sr-Cyrl-BA" sz="2400" dirty="0" smtClean="0"/>
              <a:t>четвртак.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Христос је тада открио </a:t>
            </a:r>
            <a:r>
              <a:rPr lang="sr-Cyrl-BA" sz="2400" dirty="0" smtClean="0"/>
              <a:t>Апостолима </a:t>
            </a:r>
            <a:r>
              <a:rPr lang="sr-Cyrl-BA" sz="2400" dirty="0"/>
              <a:t>да ће то бити њихова последња заједничка </a:t>
            </a:r>
            <a:r>
              <a:rPr lang="sr-Cyrl-BA" sz="2400" dirty="0" smtClean="0"/>
              <a:t>вечера.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Затим је Христос опрао ноге ученицима, што је њих веома </a:t>
            </a:r>
            <a:r>
              <a:rPr lang="sr-Cyrl-BA" sz="2400" dirty="0" smtClean="0"/>
              <a:t>изненадило, </a:t>
            </a:r>
            <a:r>
              <a:rPr lang="sr-Cyrl-BA" sz="2400" dirty="0"/>
              <a:t>а </a:t>
            </a:r>
            <a:r>
              <a:rPr lang="sr-Cyrl-BA" sz="2400" dirty="0" smtClean="0"/>
              <a:t>Апостол </a:t>
            </a:r>
            <a:r>
              <a:rPr lang="sr-Cyrl-BA" sz="2400" dirty="0"/>
              <a:t>Петар се </a:t>
            </a:r>
            <a:r>
              <a:rPr lang="sr-Cyrl-BA" sz="2400" dirty="0" smtClean="0"/>
              <a:t>супроставио. Христос </a:t>
            </a:r>
            <a:r>
              <a:rPr lang="sr-Cyrl-BA" sz="2400" dirty="0"/>
              <a:t>их је својим примјером учио смирењу и </a:t>
            </a:r>
            <a:r>
              <a:rPr lang="sr-Cyrl-BA" sz="2400" dirty="0" smtClean="0"/>
              <a:t>понизности.</a:t>
            </a:r>
            <a:endParaRPr lang="sr-Cyrl-BA" sz="2400" dirty="0"/>
          </a:p>
        </p:txBody>
      </p:sp>
    </p:spTree>
    <p:extLst>
      <p:ext uri="{BB962C8B-B14F-4D97-AF65-F5344CB8AC3E}">
        <p14:creationId xmlns="" xmlns:p14="http://schemas.microsoft.com/office/powerpoint/2010/main" val="55487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F8A1FCC1-82D5-4D82-B9BC-10736924B8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225" y="1800415"/>
            <a:ext cx="4267407" cy="2894357"/>
          </a:xfrm>
          <a:prstGeom prst="rect">
            <a:avLst/>
          </a:prstGeom>
        </p:spPr>
      </p:pic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9DA90CD0-53CC-437B-BD86-FA28135BDBE3}"/>
              </a:ext>
            </a:extLst>
          </p:cNvPr>
          <p:cNvSpPr txBox="1"/>
          <p:nvPr/>
        </p:nvSpPr>
        <p:spPr>
          <a:xfrm>
            <a:off x="436564" y="806005"/>
            <a:ext cx="66043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 У току вечере </a:t>
            </a:r>
            <a:r>
              <a:rPr lang="sr-Cyrl-BA" sz="2400" dirty="0" smtClean="0"/>
              <a:t>Христос је  </a:t>
            </a:r>
            <a:r>
              <a:rPr lang="sr-Cyrl-BA" sz="2400" dirty="0"/>
              <a:t>рекао да ће га један од њих издати а то ће бити онај коме да залогај умоченог </a:t>
            </a:r>
            <a:r>
              <a:rPr lang="sr-Cyrl-BA" sz="2400" dirty="0" smtClean="0"/>
              <a:t>хљеба.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Апостол Јуда је био тај који </a:t>
            </a:r>
            <a:r>
              <a:rPr lang="sr-Cyrl-BA" sz="2400" dirty="0"/>
              <a:t>је и издао </a:t>
            </a:r>
            <a:r>
              <a:rPr lang="sr-Cyrl-BA" sz="2400" dirty="0" smtClean="0"/>
              <a:t>Христа.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Недуго затим је благословио хљеб и вино и рекао да је то Његово тијело и Његова крв Новога завјета и да се даје нама ради отпуштања гријехова.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Тим ријечима </a:t>
            </a:r>
            <a:r>
              <a:rPr lang="sr-Cyrl-BA" sz="2400" dirty="0" smtClean="0"/>
              <a:t>Христос је </a:t>
            </a:r>
            <a:r>
              <a:rPr lang="sr-Cyrl-BA" sz="2400" dirty="0"/>
              <a:t>установио </a:t>
            </a:r>
            <a:r>
              <a:rPr lang="sr-Cyrl-BA" sz="2400" dirty="0" smtClean="0"/>
              <a:t>Свету тајну причешћа, </a:t>
            </a:r>
            <a:r>
              <a:rPr lang="sr-Cyrl-BA" sz="2400" dirty="0"/>
              <a:t>а због Свете тајне ова вечера је названа </a:t>
            </a:r>
            <a:r>
              <a:rPr lang="sr-Cyrl-BA" sz="2400" dirty="0" smtClean="0"/>
              <a:t>Тајном вечером.</a:t>
            </a:r>
            <a:endParaRPr lang="sr-Cyrl-BA" sz="2400" dirty="0"/>
          </a:p>
        </p:txBody>
      </p:sp>
    </p:spTree>
    <p:extLst>
      <p:ext uri="{BB962C8B-B14F-4D97-AF65-F5344CB8AC3E}">
        <p14:creationId xmlns="" xmlns:p14="http://schemas.microsoft.com/office/powerpoint/2010/main" val="351424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F5B0EAF3-7D06-485F-B31C-51A4AA57E6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867" y="1046922"/>
            <a:ext cx="3487199" cy="2415208"/>
          </a:xfrm>
          <a:prstGeom prst="rect">
            <a:avLst/>
          </a:prstGeo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831F4736-B552-42C8-94F1-58297D6D78A9}"/>
              </a:ext>
            </a:extLst>
          </p:cNvPr>
          <p:cNvSpPr txBox="1"/>
          <p:nvPr/>
        </p:nvSpPr>
        <p:spPr>
          <a:xfrm>
            <a:off x="252170" y="673022"/>
            <a:ext cx="71694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Издајник</a:t>
            </a:r>
            <a:r>
              <a:rPr lang="sr-Latn-BA" sz="2400" dirty="0" smtClean="0"/>
              <a:t> </a:t>
            </a:r>
            <a:r>
              <a:rPr lang="sr-Latn-BA" sz="2400" dirty="0"/>
              <a:t>J</a:t>
            </a:r>
            <a:r>
              <a:rPr lang="sr-Cyrl-BA" sz="2400" dirty="0"/>
              <a:t>уда дође код јеврејских свештеника и издавши Христа доби за издају 30 </a:t>
            </a:r>
            <a:r>
              <a:rPr lang="sr-Cyrl-BA" sz="2400" dirty="0" smtClean="0"/>
              <a:t>сребрењака.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Христос </a:t>
            </a:r>
            <a:r>
              <a:rPr lang="sr-Cyrl-BA" sz="2400" dirty="0"/>
              <a:t>послије вечере оде у један </a:t>
            </a:r>
            <a:r>
              <a:rPr lang="sr-Cyrl-BA" sz="2400" dirty="0" smtClean="0"/>
              <a:t>врт, </a:t>
            </a:r>
            <a:r>
              <a:rPr lang="sr-Cyrl-BA" sz="2400" dirty="0" smtClean="0"/>
              <a:t>на Маслинској гори, </a:t>
            </a:r>
            <a:r>
              <a:rPr lang="sr-Cyrl-BA" sz="2400" dirty="0"/>
              <a:t>да се моли </a:t>
            </a:r>
            <a:r>
              <a:rPr lang="sr-Cyrl-BA" sz="2400" dirty="0" smtClean="0"/>
              <a:t>Богу.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Док се молио пришао му је Јуда и пољуби Га у </a:t>
            </a:r>
            <a:r>
              <a:rPr lang="sr-Cyrl-BA" sz="2400" dirty="0" smtClean="0"/>
              <a:t>образ, а </a:t>
            </a:r>
            <a:r>
              <a:rPr lang="sr-Cyrl-BA" sz="2400" dirty="0"/>
              <a:t>стражари скочише и ухватише Христа па Га </a:t>
            </a:r>
            <a:r>
              <a:rPr lang="sr-Cyrl-BA" sz="2400" dirty="0" smtClean="0"/>
              <a:t>одведоше судијама.</a:t>
            </a:r>
            <a:endParaRPr lang="sr-Cyrl-BA" sz="2400" dirty="0"/>
          </a:p>
          <a:p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 Апостоли су различито реаговали на хапшење </a:t>
            </a:r>
            <a:r>
              <a:rPr lang="sr-Cyrl-BA" sz="2400" dirty="0" smtClean="0"/>
              <a:t>Христа.</a:t>
            </a:r>
          </a:p>
          <a:p>
            <a:pPr marL="285750" indent="-285750"/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Неки су се разбјежали а неки остали уз Христа  без </a:t>
            </a:r>
            <a:r>
              <a:rPr lang="sr-Cyrl-BA" sz="2400" dirty="0" smtClean="0"/>
              <a:t>имало </a:t>
            </a:r>
            <a:r>
              <a:rPr lang="sr-Cyrl-BA" sz="2400" dirty="0"/>
              <a:t>страха све до Његовог </a:t>
            </a:r>
            <a:r>
              <a:rPr lang="sr-Cyrl-BA" sz="2400" dirty="0" smtClean="0"/>
              <a:t>страдања.</a:t>
            </a:r>
            <a:endParaRPr lang="sr-Cyrl-BA" sz="2400" dirty="0"/>
          </a:p>
        </p:txBody>
      </p:sp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CAE5A28D-C20B-4D72-B81C-763C30848D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631" y="4134678"/>
            <a:ext cx="3492436" cy="22263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381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EF2BB2CF-2732-4B85-BAA1-3CE5DB0367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874" y="2041362"/>
            <a:ext cx="4911634" cy="3268470"/>
          </a:xfrm>
          <a:prstGeom prst="rect">
            <a:avLst/>
          </a:prstGeom>
        </p:spPr>
      </p:pic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F6E8F057-5AB1-4A00-8B93-4CE5E089FE89}"/>
              </a:ext>
            </a:extLst>
          </p:cNvPr>
          <p:cNvSpPr txBox="1"/>
          <p:nvPr/>
        </p:nvSpPr>
        <p:spPr>
          <a:xfrm flipH="1">
            <a:off x="517213" y="1400185"/>
            <a:ext cx="57116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Прво су Христу судиле јеврејске старјешине, </a:t>
            </a:r>
            <a:r>
              <a:rPr lang="sr-Cyrl-BA" sz="2400" dirty="0" smtClean="0"/>
              <a:t>затим </a:t>
            </a:r>
            <a:r>
              <a:rPr lang="sr-Cyrl-BA" sz="2400" dirty="0"/>
              <a:t>судија Кајафа, а на крају Га изведоше пред р</a:t>
            </a:r>
            <a:r>
              <a:rPr lang="sr-Cyrl-BA" sz="2400" dirty="0" smtClean="0"/>
              <a:t>имског </a:t>
            </a:r>
            <a:r>
              <a:rPr lang="sr-Cyrl-BA" sz="2400" dirty="0"/>
              <a:t>управитеља Понтија Пилата који Христа осуди на </a:t>
            </a:r>
            <a:r>
              <a:rPr lang="sr-Cyrl-BA" sz="2400" dirty="0" smtClean="0"/>
              <a:t>смрт.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Сва суђења Господу су била лажна и са лажним </a:t>
            </a:r>
            <a:r>
              <a:rPr lang="sr-Cyrl-BA" sz="2400" dirty="0" smtClean="0"/>
              <a:t>свједоцима.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Христа су осудили на најтежу казну, шибање и распеће на </a:t>
            </a:r>
            <a:r>
              <a:rPr lang="sr-Cyrl-BA" sz="2400" dirty="0" smtClean="0"/>
              <a:t>крст.</a:t>
            </a:r>
            <a:endParaRPr lang="sr-Cyrl-BA" sz="2400" dirty="0"/>
          </a:p>
        </p:txBody>
      </p:sp>
    </p:spTree>
    <p:extLst>
      <p:ext uri="{BB962C8B-B14F-4D97-AF65-F5344CB8AC3E}">
        <p14:creationId xmlns="" xmlns:p14="http://schemas.microsoft.com/office/powerpoint/2010/main" val="391162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219AFDAA-30B1-4423-94A6-0B059DCE1A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519" y="715086"/>
            <a:ext cx="3694113" cy="2261153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8A401FFB-500E-46FB-8C89-9C439353B9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545" y="3540992"/>
            <a:ext cx="3560899" cy="2667237"/>
          </a:xfrm>
          <a:prstGeom prst="rect">
            <a:avLst/>
          </a:prstGeo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D77D2031-DB43-4F75-A764-0460EEC3729D}"/>
              </a:ext>
            </a:extLst>
          </p:cNvPr>
          <p:cNvSpPr txBox="1"/>
          <p:nvPr/>
        </p:nvSpPr>
        <p:spPr>
          <a:xfrm>
            <a:off x="268666" y="426011"/>
            <a:ext cx="73861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Пресуда је одмах </a:t>
            </a:r>
            <a:r>
              <a:rPr lang="sr-Cyrl-BA" sz="2400" dirty="0" smtClean="0"/>
              <a:t>извршена. Христу ставише </a:t>
            </a:r>
            <a:r>
              <a:rPr lang="sr-Cyrl-BA" sz="2400" dirty="0"/>
              <a:t>крст </a:t>
            </a:r>
            <a:r>
              <a:rPr lang="sr-Cyrl-BA" sz="2400" dirty="0" smtClean="0"/>
              <a:t>на леђа, </a:t>
            </a:r>
            <a:r>
              <a:rPr lang="sr-Cyrl-BA" sz="2400" dirty="0"/>
              <a:t>који је носио до мјеста званог </a:t>
            </a:r>
            <a:r>
              <a:rPr lang="sr-Cyrl-BA" sz="2400" dirty="0" smtClean="0"/>
              <a:t>Голгота.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У ношењу крста Христу је помогао човјек по имену </a:t>
            </a:r>
            <a:r>
              <a:rPr lang="sr-Cyrl-BA" sz="2400" dirty="0" smtClean="0"/>
              <a:t>Симон.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Прије распећа Господ се помолио за своје непријатеље </a:t>
            </a:r>
            <a:r>
              <a:rPr lang="sr-Cyrl-BA" sz="2400" dirty="0" smtClean="0"/>
              <a:t>рекавши: ,,</a:t>
            </a:r>
            <a:r>
              <a:rPr lang="sr-Cyrl-BA" sz="2400" dirty="0" smtClean="0"/>
              <a:t>Оче, </a:t>
            </a:r>
            <a:r>
              <a:rPr lang="sr-Cyrl-BA" sz="2400" dirty="0" smtClean="0"/>
              <a:t>опрости </a:t>
            </a:r>
            <a:r>
              <a:rPr lang="sr-Cyrl-BA" sz="2400" dirty="0"/>
              <a:t>им јер не знају шта </a:t>
            </a:r>
            <a:r>
              <a:rPr lang="sr-Cyrl-BA" sz="2400" dirty="0" smtClean="0"/>
              <a:t>раде!“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Са </a:t>
            </a:r>
            <a:r>
              <a:rPr lang="sr-Cyrl-BA" sz="2400" dirty="0"/>
              <a:t>Христове лијеве и десне стране су била разапета и двојица </a:t>
            </a:r>
            <a:r>
              <a:rPr lang="sr-Cyrl-BA" sz="2400" dirty="0" smtClean="0"/>
              <a:t>разбојника, </a:t>
            </a:r>
            <a:r>
              <a:rPr lang="sr-Cyrl-BA" sz="2400" dirty="0"/>
              <a:t>гдје се један и искрено покаја за своје </a:t>
            </a:r>
            <a:r>
              <a:rPr lang="sr-Cyrl-BA" sz="2400" dirty="0" smtClean="0"/>
              <a:t>гријехе, </a:t>
            </a:r>
            <a:r>
              <a:rPr lang="sr-Cyrl-BA" sz="2400" dirty="0"/>
              <a:t>а Христос му </a:t>
            </a:r>
            <a:r>
              <a:rPr lang="sr-Cyrl-BA" sz="2400" dirty="0" smtClean="0"/>
              <a:t>опрости. 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Господ је умро на крсту а последње ријечи су </a:t>
            </a:r>
            <a:r>
              <a:rPr lang="sr-Cyrl-BA" sz="2400" dirty="0" smtClean="0"/>
              <a:t>биле: ,,</a:t>
            </a:r>
            <a:r>
              <a:rPr lang="sr-Cyrl-BA" sz="2400" dirty="0"/>
              <a:t>Оче, у руке твоје предајем дух </a:t>
            </a:r>
            <a:r>
              <a:rPr lang="sr-Cyrl-BA" sz="2400" dirty="0" smtClean="0"/>
              <a:t>свој!“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 Тијело Христово су скинули са крста и по јеврејском обичају </a:t>
            </a:r>
            <a:r>
              <a:rPr lang="sr-Cyrl-BA" sz="2400" dirty="0" smtClean="0"/>
              <a:t>помазали </a:t>
            </a:r>
            <a:r>
              <a:rPr lang="sr-Cyrl-BA" sz="2400" dirty="0"/>
              <a:t>мирисним уљима и сахранили у гробницу његовог ученика </a:t>
            </a:r>
            <a:r>
              <a:rPr lang="sr-Cyrl-BA" sz="2400" dirty="0" smtClean="0"/>
              <a:t>Јосифа.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Христово распеће и погреб </a:t>
            </a:r>
            <a:r>
              <a:rPr lang="sr-Cyrl-BA" sz="2400" dirty="0" smtClean="0"/>
              <a:t>су</a:t>
            </a:r>
            <a:r>
              <a:rPr lang="sr-Cyrl-BA" sz="2400" dirty="0" smtClean="0"/>
              <a:t> били </a:t>
            </a:r>
            <a:r>
              <a:rPr lang="sr-Cyrl-BA" sz="2400" dirty="0"/>
              <a:t>у </a:t>
            </a:r>
            <a:r>
              <a:rPr lang="sr-Cyrl-BA" sz="2400" dirty="0" smtClean="0"/>
              <a:t>петак.</a:t>
            </a:r>
            <a:endParaRPr lang="sr-Cyrl-BA" sz="2400" dirty="0"/>
          </a:p>
        </p:txBody>
      </p:sp>
    </p:spTree>
    <p:extLst>
      <p:ext uri="{BB962C8B-B14F-4D97-AF65-F5344CB8AC3E}">
        <p14:creationId xmlns="" xmlns:p14="http://schemas.microsoft.com/office/powerpoint/2010/main" val="421330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2E032B3C-9512-43CB-B135-2EFFA037F0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748" y="1574948"/>
            <a:ext cx="4591309" cy="3439051"/>
          </a:xfrm>
          <a:prstGeom prst="rect">
            <a:avLst/>
          </a:prstGeo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54C8769D-8D09-4504-A92D-B287EC049E47}"/>
              </a:ext>
            </a:extLst>
          </p:cNvPr>
          <p:cNvSpPr txBox="1"/>
          <p:nvPr/>
        </p:nvSpPr>
        <p:spPr>
          <a:xfrm>
            <a:off x="410819" y="1216560"/>
            <a:ext cx="59638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Христос је </a:t>
            </a:r>
            <a:r>
              <a:rPr lang="sr-Cyrl-BA" sz="2400" dirty="0" smtClean="0"/>
              <a:t>васкрсао </a:t>
            </a:r>
            <a:r>
              <a:rPr lang="sr-Cyrl-BA" sz="2400" dirty="0"/>
              <a:t>у </a:t>
            </a:r>
            <a:r>
              <a:rPr lang="sr-Cyrl-BA" sz="2400" dirty="0" smtClean="0"/>
              <a:t>недјељу</a:t>
            </a:r>
            <a:r>
              <a:rPr lang="sr-Cyrl-BA" sz="2400" dirty="0"/>
              <a:t>, а  Васкрсењем је побиједио </a:t>
            </a:r>
            <a:r>
              <a:rPr lang="sr-Cyrl-BA" sz="2400" dirty="0" smtClean="0"/>
              <a:t>смрт, </a:t>
            </a:r>
            <a:r>
              <a:rPr lang="sr-Cyrl-BA" sz="2400" dirty="0"/>
              <a:t>устао из мртвих и људима </a:t>
            </a:r>
            <a:r>
              <a:rPr lang="sr-Cyrl-BA" sz="2400" dirty="0" smtClean="0"/>
              <a:t>даровао </a:t>
            </a:r>
            <a:r>
              <a:rPr lang="sr-Cyrl-BA" sz="2400" dirty="0"/>
              <a:t>живот </a:t>
            </a:r>
            <a:r>
              <a:rPr lang="sr-Cyrl-BA" sz="2400" dirty="0" smtClean="0"/>
              <a:t>вјечни.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Више пута се Васкрсли Христос јављао својим </a:t>
            </a:r>
            <a:r>
              <a:rPr lang="sr-Cyrl-BA" sz="2400" dirty="0" smtClean="0"/>
              <a:t>ученицима </a:t>
            </a:r>
            <a:r>
              <a:rPr lang="sr-Cyrl-BA" sz="2400" dirty="0"/>
              <a:t>и поучавао </a:t>
            </a:r>
            <a:r>
              <a:rPr lang="sr-Cyrl-BA" sz="2400" dirty="0" smtClean="0"/>
              <a:t>их, док Апостол </a:t>
            </a:r>
            <a:r>
              <a:rPr lang="sr-Cyrl-BA" sz="2400" dirty="0"/>
              <a:t>Тома није одмах повјеровао у Васкрслог </a:t>
            </a:r>
            <a:r>
              <a:rPr lang="sr-Cyrl-BA" sz="2400" dirty="0" smtClean="0"/>
              <a:t>Христа.</a:t>
            </a:r>
            <a:endParaRPr lang="sr-Cyrl-BA" sz="2400" dirty="0"/>
          </a:p>
          <a:p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Јављајући се </a:t>
            </a:r>
            <a:r>
              <a:rPr lang="sr-Cyrl-BA" sz="2400" dirty="0" smtClean="0"/>
              <a:t>Апостолима</a:t>
            </a:r>
            <a:r>
              <a:rPr lang="sr-Cyrl-BA" sz="2400" dirty="0"/>
              <a:t>, поучавао их је тајнама Царства </a:t>
            </a:r>
            <a:r>
              <a:rPr lang="sr-Cyrl-BA" sz="2400" dirty="0" smtClean="0"/>
              <a:t>Божјег.</a:t>
            </a:r>
            <a:endParaRPr lang="sr-Cyrl-BA" sz="2400" dirty="0"/>
          </a:p>
        </p:txBody>
      </p:sp>
    </p:spTree>
    <p:extLst>
      <p:ext uri="{BB962C8B-B14F-4D97-AF65-F5344CB8AC3E}">
        <p14:creationId xmlns="" xmlns:p14="http://schemas.microsoft.com/office/powerpoint/2010/main" val="133057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54C934A2-C474-49BF-9571-E7A1453717EC}"/>
              </a:ext>
            </a:extLst>
          </p:cNvPr>
          <p:cNvSpPr txBox="1"/>
          <p:nvPr/>
        </p:nvSpPr>
        <p:spPr>
          <a:xfrm>
            <a:off x="483704" y="1540771"/>
            <a:ext cx="5612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40 дана </a:t>
            </a:r>
            <a:r>
              <a:rPr lang="sr-Cyrl-BA" sz="2400" dirty="0"/>
              <a:t>након Васкрсења Спаситељ одведе </a:t>
            </a:r>
            <a:r>
              <a:rPr lang="sr-Cyrl-BA" sz="2400" dirty="0" smtClean="0"/>
              <a:t>Апостоле </a:t>
            </a:r>
            <a:r>
              <a:rPr lang="sr-Cyrl-BA" sz="2400" dirty="0"/>
              <a:t>на Маслинску </a:t>
            </a:r>
            <a:r>
              <a:rPr lang="sr-Cyrl-BA" sz="2400" dirty="0" smtClean="0"/>
              <a:t>гору, </a:t>
            </a:r>
            <a:r>
              <a:rPr lang="sr-Cyrl-BA" sz="2400" dirty="0"/>
              <a:t>благослови их и </a:t>
            </a:r>
            <a:r>
              <a:rPr lang="sr-Cyrl-BA" sz="2400" dirty="0" smtClean="0"/>
              <a:t>поучи.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Тада се Господ на чудесном облаку </a:t>
            </a:r>
            <a:r>
              <a:rPr lang="sr-Cyrl-BA" sz="2400" dirty="0" smtClean="0"/>
              <a:t>узнесе  </a:t>
            </a:r>
            <a:r>
              <a:rPr lang="sr-Cyrl-BA" sz="2400" dirty="0"/>
              <a:t>на </a:t>
            </a:r>
            <a:r>
              <a:rPr lang="sr-Cyrl-BA" sz="2400" dirty="0" smtClean="0"/>
              <a:t>небо.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Овај догађај називамо Вазнесење </a:t>
            </a:r>
            <a:r>
              <a:rPr lang="sr-Cyrl-BA" sz="2400" dirty="0" smtClean="0"/>
              <a:t>Господње.</a:t>
            </a:r>
            <a:endParaRPr lang="sr-Cyrl-BA" sz="2400" dirty="0"/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31E43C01-6510-4249-92C9-1456FCB3FE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229" y="1749288"/>
            <a:ext cx="4330633" cy="28359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0852138"/>
      </p:ext>
    </p:extLst>
  </p:cSld>
  <p:clrMapOvr>
    <a:masterClrMapping/>
  </p:clrMapOvr>
</p:sld>
</file>

<file path=ppt/theme/theme1.xml><?xml version="1.0" encoding="utf-8"?>
<a:theme xmlns:a="http://schemas.openxmlformats.org/drawingml/2006/main" name="Dubina">
  <a:themeElements>
    <a:clrScheme name="Dubina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ubina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ub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TM04033923[[fn=Dubina]]</Template>
  <TotalTime>220</TotalTime>
  <Words>634</Words>
  <Application>Microsoft Office PowerPoint</Application>
  <PresentationFormat>Custom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Dubina</vt:lpstr>
      <vt:lpstr>ПОНАВЉАЊЕ  И  УТВРЂИВАЊЕ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ПОНАВЉАЊЕ И УТВРЂИВАЊЕ</dc:title>
  <dc:creator>Nastavnik</dc:creator>
  <cp:lastModifiedBy>Slavoljub Lukic</cp:lastModifiedBy>
  <cp:revision>22</cp:revision>
  <dcterms:created xsi:type="dcterms:W3CDTF">2020-05-20T09:00:57Z</dcterms:created>
  <dcterms:modified xsi:type="dcterms:W3CDTF">2020-06-05T06:09:57Z</dcterms:modified>
</cp:coreProperties>
</file>