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5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161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80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8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7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9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9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3DBB-92A1-4976-BD6C-8C2CB914347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B1411A-837F-4D00-800C-B2B7515B6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11286"/>
            <a:ext cx="8915399" cy="739301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КЊИЖЕВНОСТ – УМЈЕТНОСТ  РИЈЕЧИ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2809" y="1138136"/>
            <a:ext cx="9461803" cy="4765527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први српски књижевник</a:t>
            </a:r>
          </a:p>
          <a:p>
            <a:endParaRPr lang="sr-Cyrl-R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СВЕТИ САВА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910" y="1500440"/>
            <a:ext cx="4289898" cy="43153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528" y="4693988"/>
            <a:ext cx="1914525" cy="1209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529" y="1500440"/>
            <a:ext cx="1914525" cy="23907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8953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4843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ПОДЈЕЛА  КЊИЖЕВНОСТИ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5957"/>
            <a:ext cx="8915400" cy="4695265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18" y="992222"/>
            <a:ext cx="8866909" cy="587550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6100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26477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КЊИЖЕВНОТЕОРИЈСКИ  ПОЈМОВИ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50587"/>
            <a:ext cx="8915400" cy="4860635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Књижевноумјетнички језик одликује: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сликовитост 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емоционалност ;</a:t>
            </a:r>
          </a:p>
          <a:p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субјективност ;</a:t>
            </a:r>
          </a:p>
          <a:p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мелодичност 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ритмичност 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фигуративност ;    </a:t>
            </a:r>
          </a:p>
          <a:p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језгровитост.                                                              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88" y="1246357"/>
            <a:ext cx="1905000" cy="2400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42" y="3884985"/>
            <a:ext cx="2647950" cy="1733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32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4571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ОБЛИЦИ КАЗИВАЊА – НАЧИНИ ИЗРАЖАВАЊА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18681"/>
            <a:ext cx="8915400" cy="4792541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ричање (нарација ) приповиједање;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Описивање (дескрипција);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Извјештавање (новинарски облици);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Расправљање (дискусија, дебата);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ијалог (разговор између два или више лица);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Монолог (унутрашњи и вањски).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Редосљед казивања може бити хронолошки и ретроспективни (ретроспекција).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215" y="1235413"/>
            <a:ext cx="1534032" cy="19260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358" y="4187555"/>
            <a:ext cx="2981325" cy="1533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14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4299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ХРОНОЛОШКА  СТРУКТУРА  ТЕКСТА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28409"/>
            <a:ext cx="8915400" cy="4782813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 којег сазнајемо мјесто или вријеме радње, о ликовима);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Почетак радње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(моменат када почиње да се дешава нека радња);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R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аплет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(радња се почиње заплитати увођењем нових ликова и сл.);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Врхунац или кулминација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(најузбудљивији тренутак у дјелу послије којег мора доћи разрјешење радње);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Расплет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(разрјешење), (завршетак књижевног текста).</a:t>
            </a:r>
          </a:p>
          <a:p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У ретроспекцији овај редосљед се не поштује.</a:t>
            </a: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638" y="2793304"/>
            <a:ext cx="1876425" cy="243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161" y="4003532"/>
            <a:ext cx="3832698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936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96111"/>
            <a:ext cx="8911687" cy="535021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ЛЕКТИРА   У  ШЕСТОМ  РАЗРЕДУ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99226"/>
            <a:ext cx="8915400" cy="496110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Данијел Дефо: Робинзон Крусо;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Бранко Ћопић: Орлови рано лете;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Бранко Ћопић: Магареће године;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Марк Твен: Том Сојер;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Мате Ловрак:  Дружина Пере Квржице;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Мате Ловрак:  Влак у снијегу;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Градимир Стојковић: Хајдук у Београду;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Жил Верн: 20 000 миља под морем.</a:t>
            </a: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618" y="1254867"/>
            <a:ext cx="2011936" cy="28988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517" y="4396902"/>
            <a:ext cx="3229279" cy="14688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4685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311286"/>
            <a:ext cx="8911687" cy="398834"/>
          </a:xfrm>
        </p:spPr>
        <p:txBody>
          <a:bodyPr>
            <a:normAutofit/>
          </a:bodyPr>
          <a:lstStyle/>
          <a:p>
            <a:pPr algn="ctr"/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РОБИНЗОН КРУСО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7712" y="787940"/>
            <a:ext cx="4542816" cy="5535038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Бачен сам на грозно пусто острво, без икакве наде на избављење.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Издвојен сам и склоњен од целог света да будем несрећан.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Одвојен сам од осталог човечанства као усамљеник, као изгнаник из људског друштва.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Немам одела да покријем голотињу.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Нема живе душе с којом бих могао разговарати или која би ми могла помоћи.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5898" y="787939"/>
            <a:ext cx="4928713" cy="5535039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Али, ја сам жив и нисам се утопио као сви остали с мога брода.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Али сам издвојен од целе бродске посаде и спасен од смрти. И Онај који ме је на чудесан начин избавио од смрти, може ме избавити и из овог положаја.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Али, не скапавам од глади и не пропадам на неплодном тлу, на коме не би било животних намирница.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Али сам у топлом поднебљу , где не бих носио одело и кад бих га имао.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Али, Бог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чудом послао брод у близину обале, те сам изнео многе ствари које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омогућити да се снабдевам док сам жив.</a:t>
            </a: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4299"/>
          </a:xfrm>
        </p:spPr>
        <p:txBody>
          <a:bodyPr>
            <a:normAutofit/>
          </a:bodyPr>
          <a:lstStyle/>
          <a:p>
            <a:pPr algn="ctr"/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ОРЛОВИ РАНО ЛЕТЕ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28409"/>
            <a:ext cx="8915400" cy="5107021"/>
          </a:xfrm>
        </p:spPr>
        <p:txBody>
          <a:bodyPr/>
          <a:lstStyle/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„Тутњи у ноћи битка, трза се Луња иза сна, ломи се одјек у Прокину гају. Нема више некадашњих безбрижних дана ни обијесних дјечијих игара, у рат је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отишла Јованчетова дружина.</a:t>
            </a:r>
            <a:r>
              <a:rPr lang="sr-Cyrl-RS" dirty="0" smtClean="0"/>
              <a:t>    </a:t>
            </a:r>
            <a:endParaRPr lang="sr-Cyrl-R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Држите се добро, моји дјечаци! Јованче, Стриче, Ђоко, Ник, Вањка Широки, ми вас чекамо да се опет вратите.</a:t>
            </a:r>
          </a:p>
          <a:p>
            <a:pPr algn="just"/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Нек буде онако како сте се договорили на последњем састанку у Гају: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који остану живи, састаће се једног дана опет у Прокином гају, наложиће ватру у логору Тепсија и око ње ће причати о онима који се нису вратили. Причаће дуго и с љубављу, али само лијепе ствари.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 лијепе ствари, јер то једино остане иза човјека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то је било једино богатство наших дјечака.“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4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9924"/>
            <a:ext cx="8911687" cy="398833"/>
          </a:xfrm>
        </p:spPr>
        <p:txBody>
          <a:bodyPr>
            <a:normAutofit/>
          </a:bodyPr>
          <a:lstStyle/>
          <a:p>
            <a:pPr algn="ctr"/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СРДАЧАН  ПОЗДРАВ  ДО СЉЕДЕЋЕ  ШКОЛСКЕ  ГОДИНЕ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23353" y="885217"/>
            <a:ext cx="9698477" cy="5496128"/>
          </a:xfrm>
        </p:spPr>
        <p:txBody>
          <a:bodyPr/>
          <a:lstStyle/>
          <a:p>
            <a:endParaRPr lang="sr-Cyrl-R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Одморите се;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Играјте се;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Читајте;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Радујте се;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Растите;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Пронађите љепоту у сваком дану!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317" y="2628679"/>
            <a:ext cx="1733550" cy="2638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67" y="4395566"/>
            <a:ext cx="2628900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80" y="134108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72463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893</TotalTime>
  <Words>629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КЊИЖЕВНОСТ – УМЈЕТНОСТ  РИЈЕЧИ</vt:lpstr>
      <vt:lpstr>ПОДЈЕЛА  КЊИЖЕВНОСТИ</vt:lpstr>
      <vt:lpstr>КЊИЖЕВНОТЕОРИЈСКИ  ПОЈМОВИ</vt:lpstr>
      <vt:lpstr>ОБЛИЦИ КАЗИВАЊА – НАЧИНИ ИЗРАЖАВАЊА</vt:lpstr>
      <vt:lpstr>ХРОНОЛОШКА  СТРУКТУРА  ТЕКСТА</vt:lpstr>
      <vt:lpstr>ЛЕКТИРА   У  ШЕСТОМ  РАЗРЕДУ</vt:lpstr>
      <vt:lpstr>РОБИНЗОН КРУСО</vt:lpstr>
      <vt:lpstr>ОРЛОВИ РАНО ЛЕТЕ</vt:lpstr>
      <vt:lpstr>СРДАЧАН  ПОЗДРАВ  ДО СЉЕДЕЋЕ  ШКОЛСКЕ  ГОДИНЕ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Racunar</dc:creator>
  <cp:lastModifiedBy>Racunar</cp:lastModifiedBy>
  <cp:revision>60</cp:revision>
  <dcterms:created xsi:type="dcterms:W3CDTF">2020-05-24T20:00:33Z</dcterms:created>
  <dcterms:modified xsi:type="dcterms:W3CDTF">2020-05-27T01:35:52Z</dcterms:modified>
</cp:coreProperties>
</file>