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73" r:id="rId3"/>
    <p:sldId id="272" r:id="rId4"/>
    <p:sldId id="277" r:id="rId5"/>
    <p:sldId id="276" r:id="rId6"/>
    <p:sldId id="278" r:id="rId7"/>
    <p:sldId id="280" r:id="rId8"/>
    <p:sldId id="27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4C22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6EE3-8A46-4672-8C49-6A220C665C0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51D4-D792-48E6-B597-04C1C706B7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1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586" y="1362732"/>
            <a:ext cx="7772400" cy="1102519"/>
          </a:xfrm>
        </p:spPr>
        <p:txBody>
          <a:bodyPr>
            <a:noAutofit/>
          </a:bodyPr>
          <a:lstStyle/>
          <a:p>
            <a:r>
              <a:rPr lang="sr-Cyrl-CS" dirty="0">
                <a:solidFill>
                  <a:schemeClr val="bg1"/>
                </a:solidFill>
              </a:rPr>
              <a:t>Израчунавање запремине </a:t>
            </a:r>
            <a:r>
              <a:rPr lang="sr-Cyrl-BA" dirty="0" smtClean="0">
                <a:solidFill>
                  <a:schemeClr val="bg1"/>
                </a:solidFill>
              </a:rPr>
              <a:t>квадра и </a:t>
            </a:r>
            <a:r>
              <a:rPr lang="sr-Cyrl-CS" dirty="0" smtClean="0">
                <a:solidFill>
                  <a:schemeClr val="bg1"/>
                </a:solidFill>
              </a:rPr>
              <a:t>коцке</a:t>
            </a:r>
            <a:endParaRPr lang="bs-Latn-BA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77514"/>
            <a:ext cx="3273972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3600" dirty="0" smtClean="0">
                <a:solidFill>
                  <a:schemeClr val="bg1"/>
                </a:solidFill>
              </a:rPr>
              <a:t>Математика</a:t>
            </a:r>
            <a:endParaRPr lang="bs-Latn-BA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9" descr="kisspng-cube-axonometric-projection-shape-angle-3d-isometric-5ad7cde8a66bf6.038689781524092392681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47950"/>
            <a:ext cx="1981200" cy="228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be 7">
            <a:extLst>
              <a:ext uri="{FF2B5EF4-FFF2-40B4-BE49-F238E27FC236}">
                <a16:creationId xmlns:a16="http://schemas.microsoft.com/office/drawing/2014/main" xmlns="" id="{26E61272-0BD9-431E-A9F6-EC0DCF0C755D}"/>
              </a:ext>
            </a:extLst>
          </p:cNvPr>
          <p:cNvSpPr/>
          <p:nvPr/>
        </p:nvSpPr>
        <p:spPr>
          <a:xfrm>
            <a:off x="1752600" y="2952750"/>
            <a:ext cx="3505200" cy="1905000"/>
          </a:xfrm>
          <a:prstGeom prst="cube">
            <a:avLst>
              <a:gd name="adj" fmla="val 2625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2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+mn-lt"/>
              </a:rPr>
              <a:t>ЗАПРЕМИНА ТИЈЕЛА</a:t>
            </a:r>
            <a:endParaRPr lang="bs-Latn-BA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200"/>
            <a:ext cx="87630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2800" dirty="0" smtClean="0">
                <a:solidFill>
                  <a:schemeClr val="bg1"/>
                </a:solidFill>
              </a:rPr>
              <a:t>ЗАПРЕМИНА (ВОЛУМЕН) ТИЈЕЛА је количина простора коју заузима неко тијело и обиљежавамо је са</a:t>
            </a:r>
            <a:r>
              <a:rPr lang="bs-Cyrl-BA" sz="2800" i="1" dirty="0" smtClean="0">
                <a:solidFill>
                  <a:schemeClr val="bg1"/>
                </a:solidFill>
              </a:rPr>
              <a:t> </a:t>
            </a:r>
            <a:r>
              <a:rPr lang="sr-Latn-BA" sz="2800" b="1" i="1" dirty="0" smtClean="0">
                <a:solidFill>
                  <a:schemeClr val="bg1"/>
                </a:solidFill>
              </a:rPr>
              <a:t>V</a:t>
            </a:r>
            <a:r>
              <a:rPr lang="bs-Cyrl-BA" sz="2800" dirty="0" smtClean="0">
                <a:solidFill>
                  <a:schemeClr val="bg1"/>
                </a:solidFill>
              </a:rPr>
              <a:t>.</a:t>
            </a:r>
          </a:p>
          <a:p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8128" y="2079999"/>
            <a:ext cx="536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ЈЕДИНИЦЕ МЈЕРЕ ЗА ЗАПРЕМИНУ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095" y="2702023"/>
            <a:ext cx="3169457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1 </a:t>
            </a:r>
            <a:r>
              <a:rPr lang="bs-Latn-BA" sz="2800" dirty="0" smtClean="0">
                <a:solidFill>
                  <a:srgbClr val="FFFF00"/>
                </a:solidFill>
              </a:rPr>
              <a:t>m³ = 1 000 dm³    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bs-Latn-BA" sz="2800" dirty="0" smtClean="0">
                <a:solidFill>
                  <a:srgbClr val="FFFF00"/>
                </a:solidFill>
              </a:rPr>
              <a:t>1 dm³ = 1 000 cm³   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bs-Latn-BA" sz="2800" dirty="0" smtClean="0">
                <a:solidFill>
                  <a:srgbClr val="FFFF00"/>
                </a:solidFill>
              </a:rPr>
              <a:t>1 cm³ = 1 000 mm³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848" y="4185820"/>
            <a:ext cx="830868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1 </a:t>
            </a:r>
            <a:r>
              <a:rPr lang="bs-Latn-BA" sz="2800" dirty="0" smtClean="0">
                <a:solidFill>
                  <a:srgbClr val="FFFF00"/>
                </a:solidFill>
              </a:rPr>
              <a:t>m³ = 1 000 dm³ = 1 000 000 cm³ = 1 000 000 000 mm³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2917466"/>
            <a:ext cx="4374916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1 </a:t>
            </a:r>
            <a:r>
              <a:rPr lang="en-US" sz="2800" dirty="0" smtClean="0">
                <a:solidFill>
                  <a:srgbClr val="FFFF00"/>
                </a:solidFill>
              </a:rPr>
              <a:t>d</a:t>
            </a:r>
            <a:r>
              <a:rPr lang="bs-Latn-BA" sz="2800" dirty="0" smtClean="0">
                <a:solidFill>
                  <a:srgbClr val="FFFF00"/>
                </a:solidFill>
              </a:rPr>
              <a:t>m³ = 1 000 </a:t>
            </a:r>
            <a:r>
              <a:rPr lang="en-US" sz="2800" dirty="0" smtClean="0">
                <a:solidFill>
                  <a:srgbClr val="FFFF00"/>
                </a:solidFill>
              </a:rPr>
              <a:t>000 m</a:t>
            </a:r>
            <a:r>
              <a:rPr lang="bs-Latn-BA" sz="2800" dirty="0" smtClean="0">
                <a:solidFill>
                  <a:srgbClr val="FFFF00"/>
                </a:solidFill>
              </a:rPr>
              <a:t>m³    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bs-Latn-BA" sz="2800" dirty="0" smtClean="0">
                <a:solidFill>
                  <a:srgbClr val="FFFF00"/>
                </a:solidFill>
              </a:rPr>
              <a:t>1 m³ = 1 000 </a:t>
            </a:r>
            <a:r>
              <a:rPr lang="en-US" sz="2800" dirty="0" smtClean="0">
                <a:solidFill>
                  <a:srgbClr val="FFFF00"/>
                </a:solidFill>
              </a:rPr>
              <a:t>000 000 m</a:t>
            </a:r>
            <a:r>
              <a:rPr lang="bs-Latn-BA" sz="2800" dirty="0" smtClean="0">
                <a:solidFill>
                  <a:srgbClr val="FFFF00"/>
                </a:solidFill>
              </a:rPr>
              <a:t>m³   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  <p:bldP spid="9" grpId="0" build="allAtOnce" animBg="1"/>
      <p:bldP spid="10" grpId="0" build="allAtOnce" animBg="1"/>
      <p:bldP spid="1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01918" y="107730"/>
            <a:ext cx="1600200" cy="552450"/>
          </a:xfrm>
        </p:spPr>
        <p:txBody>
          <a:bodyPr>
            <a:no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bs-Cyrl-BA" sz="2800" dirty="0" smtClean="0">
                <a:solidFill>
                  <a:schemeClr val="bg1"/>
                </a:solidFill>
                <a:latin typeface="+mn-lt"/>
              </a:rPr>
            </a:br>
            <a:r>
              <a:rPr lang="bs-Cyrl-BA" sz="2800" dirty="0" smtClean="0">
                <a:solidFill>
                  <a:schemeClr val="bg1"/>
                </a:solidFill>
                <a:latin typeface="+mn-lt"/>
              </a:rPr>
              <a:t> КОЦКА</a:t>
            </a:r>
            <a:endParaRPr lang="bs-Latn-BA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348" y="69499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06038" y="369175"/>
            <a:ext cx="1405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КВАДАР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 txBox="1">
            <a:spLocks noGrp="1"/>
          </p:cNvSpPr>
          <p:nvPr>
            <p:ph idx="1"/>
          </p:nvPr>
        </p:nvSpPr>
        <p:spPr>
          <a:xfrm>
            <a:off x="4829389" y="3919449"/>
            <a:ext cx="1843774" cy="52322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bs-Latn-BA" sz="2800" dirty="0" smtClean="0">
                <a:solidFill>
                  <a:srgbClr val="FFFF00"/>
                </a:solidFill>
              </a:rPr>
              <a:t>V = a </a:t>
            </a:r>
            <a:r>
              <a:rPr lang="sr-Cyrl-BA" sz="2800" dirty="0">
                <a:solidFill>
                  <a:srgbClr val="FFFF00"/>
                </a:solidFill>
                <a:sym typeface="Wingdings 2"/>
              </a:rPr>
              <a:t></a:t>
            </a:r>
            <a:r>
              <a:rPr lang="bs-Latn-BA" sz="2800" dirty="0" smtClean="0">
                <a:solidFill>
                  <a:srgbClr val="FFFF00"/>
                </a:solidFill>
              </a:rPr>
              <a:t> a </a:t>
            </a:r>
            <a:r>
              <a:rPr lang="sr-Cyrl-BA" sz="2800" dirty="0">
                <a:solidFill>
                  <a:srgbClr val="FFFF00"/>
                </a:solidFill>
                <a:sym typeface="Wingdings 2"/>
              </a:rPr>
              <a:t></a:t>
            </a:r>
            <a:r>
              <a:rPr lang="bs-Latn-BA" sz="2800" dirty="0" smtClean="0">
                <a:solidFill>
                  <a:srgbClr val="FFFF00"/>
                </a:solidFill>
              </a:rPr>
              <a:t> a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93377" y="3913679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</a:rPr>
              <a:t>или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58839" y="3901887"/>
            <a:ext cx="1023037" cy="52322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s-Latn-BA" sz="2800" dirty="0" smtClean="0">
                <a:solidFill>
                  <a:srgbClr val="FFFF00"/>
                </a:solidFill>
              </a:rPr>
              <a:t>V = a</a:t>
            </a:r>
            <a:r>
              <a:rPr lang="bs-Cyrl-BA" sz="2800" dirty="0" smtClean="0">
                <a:solidFill>
                  <a:srgbClr val="FFFF00"/>
                </a:solidFill>
              </a:rPr>
              <a:t>³</a:t>
            </a:r>
            <a:endParaRPr lang="bs-Latn-BA" sz="28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4657" y="3861457"/>
            <a:ext cx="1779654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sr-Latn-CS" sz="2800" dirty="0" smtClean="0">
                <a:solidFill>
                  <a:srgbClr val="FFFF00"/>
                </a:solidFill>
                <a:cs typeface="Times New Roman" pitchFamily="18" charset="0"/>
              </a:rPr>
              <a:t>V = a ∙ b ∙</a:t>
            </a:r>
            <a:r>
              <a:rPr lang="sr-Latn-CS" sz="2800" dirty="0" smtClean="0">
                <a:solidFill>
                  <a:srgbClr val="FFFF00"/>
                </a:solidFill>
              </a:rPr>
              <a:t> </a:t>
            </a:r>
            <a:r>
              <a:rPr lang="sr-Latn-CS" sz="2800" dirty="0" smtClean="0">
                <a:solidFill>
                  <a:srgbClr val="FFFF00"/>
                </a:solidFill>
                <a:cs typeface="Times New Roman" pitchFamily="18" charset="0"/>
              </a:rPr>
              <a:t>c</a:t>
            </a:r>
            <a:endParaRPr lang="sr-Latn-CS" sz="28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76400" y="1885950"/>
            <a:ext cx="1695415" cy="609600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099982" y="3103862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</a:rPr>
              <a:t>a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E7194ABC-CDD7-4E49-B294-89EB75D049E1}"/>
              </a:ext>
            </a:extLst>
          </p:cNvPr>
          <p:cNvCxnSpPr>
            <a:cxnSpLocks/>
          </p:cNvCxnSpPr>
          <p:nvPr/>
        </p:nvCxnSpPr>
        <p:spPr>
          <a:xfrm flipV="1">
            <a:off x="5813518" y="3267238"/>
            <a:ext cx="1645700" cy="2958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8C6FFFD4-1F81-491A-97F0-D39B9AD25EBE}"/>
              </a:ext>
            </a:extLst>
          </p:cNvPr>
          <p:cNvCxnSpPr>
            <a:cxnSpLocks/>
          </p:cNvCxnSpPr>
          <p:nvPr/>
        </p:nvCxnSpPr>
        <p:spPr>
          <a:xfrm flipV="1">
            <a:off x="7535418" y="2647950"/>
            <a:ext cx="533400" cy="543598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25EC235E-EFAF-43FD-8EB6-D993A42D9B8D}"/>
              </a:ext>
            </a:extLst>
          </p:cNvPr>
          <p:cNvCxnSpPr>
            <a:cxnSpLocks/>
          </p:cNvCxnSpPr>
          <p:nvPr/>
        </p:nvCxnSpPr>
        <p:spPr>
          <a:xfrm flipV="1">
            <a:off x="8068818" y="1002544"/>
            <a:ext cx="0" cy="1493006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500216" y="3173648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</a:rPr>
              <a:t>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71113" y="2716391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</a:rPr>
              <a:t>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015811" y="1428732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</a:rPr>
              <a:t>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xmlns="" id="{26E61272-0BD9-431E-A9F6-EC0DCF0C755D}"/>
              </a:ext>
            </a:extLst>
          </p:cNvPr>
          <p:cNvSpPr/>
          <p:nvPr/>
        </p:nvSpPr>
        <p:spPr>
          <a:xfrm>
            <a:off x="5791200" y="971550"/>
            <a:ext cx="2221950" cy="2219998"/>
          </a:xfrm>
          <a:prstGeom prst="cube">
            <a:avLst>
              <a:gd name="adj" fmla="val 2625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5" name="Cube 74"/>
          <p:cNvSpPr/>
          <p:nvPr/>
        </p:nvSpPr>
        <p:spPr>
          <a:xfrm>
            <a:off x="793673" y="1218215"/>
            <a:ext cx="3411108" cy="1908147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xmlns="" id="{E7194ABC-CDD7-4E49-B294-89EB75D049E1}"/>
              </a:ext>
            </a:extLst>
          </p:cNvPr>
          <p:cNvCxnSpPr>
            <a:cxnSpLocks/>
          </p:cNvCxnSpPr>
          <p:nvPr/>
        </p:nvCxnSpPr>
        <p:spPr>
          <a:xfrm>
            <a:off x="816741" y="3181350"/>
            <a:ext cx="2917059" cy="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8C6FFFD4-1F81-491A-97F0-D39B9AD25EBE}"/>
              </a:ext>
            </a:extLst>
          </p:cNvPr>
          <p:cNvCxnSpPr>
            <a:cxnSpLocks/>
          </p:cNvCxnSpPr>
          <p:nvPr/>
        </p:nvCxnSpPr>
        <p:spPr>
          <a:xfrm flipV="1">
            <a:off x="3805536" y="2732796"/>
            <a:ext cx="430494" cy="438725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25EC235E-EFAF-43FD-8EB6-D993A42D9B8D}"/>
              </a:ext>
            </a:extLst>
          </p:cNvPr>
          <p:cNvCxnSpPr>
            <a:cxnSpLocks/>
          </p:cNvCxnSpPr>
          <p:nvPr/>
        </p:nvCxnSpPr>
        <p:spPr>
          <a:xfrm flipV="1">
            <a:off x="4267200" y="1218215"/>
            <a:ext cx="0" cy="1414238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87709" y="2842252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64539" y="1624340"/>
            <a:ext cx="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uild="p" animBg="1"/>
      <p:bldP spid="12" grpId="0"/>
      <p:bldP spid="13" grpId="0" animBg="1"/>
      <p:bldP spid="20" grpId="0" animBg="1"/>
      <p:bldP spid="58" grpId="0"/>
      <p:bldP spid="67" grpId="0"/>
      <p:bldP spid="68" grpId="0"/>
      <p:bldP spid="69" grpId="0"/>
      <p:bldP spid="71" grpId="0" animBg="1"/>
      <p:bldP spid="75" grpId="0" animBg="1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66" y="695431"/>
            <a:ext cx="8686800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</a:rPr>
              <a:t>. </a:t>
            </a:r>
            <a:r>
              <a:rPr lang="sr-Cyrl-BA" sz="2800" dirty="0" smtClean="0">
                <a:solidFill>
                  <a:schemeClr val="bg1"/>
                </a:solidFill>
              </a:rPr>
              <a:t>Колика </a:t>
            </a:r>
            <a:r>
              <a:rPr lang="sr-Cyrl-BA" sz="2800" dirty="0">
                <a:solidFill>
                  <a:schemeClr val="bg1"/>
                </a:solidFill>
              </a:rPr>
              <a:t>је запремина </a:t>
            </a:r>
            <a:r>
              <a:rPr lang="sr-Cyrl-BA" sz="2800" dirty="0" smtClean="0">
                <a:solidFill>
                  <a:schemeClr val="bg1"/>
                </a:solidFill>
              </a:rPr>
              <a:t>квадра </a:t>
            </a:r>
            <a:r>
              <a:rPr lang="sr-Cyrl-BA" sz="2800" dirty="0">
                <a:solidFill>
                  <a:schemeClr val="bg1"/>
                </a:solidFill>
              </a:rPr>
              <a:t>чије су димензије </a:t>
            </a:r>
            <a:r>
              <a:rPr lang="sr-Latn-BA" sz="2800" dirty="0" smtClean="0">
                <a:solidFill>
                  <a:schemeClr val="bg1"/>
                </a:solidFill>
              </a:rPr>
              <a:t>5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cm,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8 cm</a:t>
            </a:r>
            <a:r>
              <a:rPr lang="sr-Latn-BA" sz="2800" dirty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</a:rPr>
              <a:t>4 </a:t>
            </a:r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sr-Latn-BA" sz="2800" dirty="0" smtClean="0">
                <a:solidFill>
                  <a:schemeClr val="bg1"/>
                </a:solidFill>
              </a:rPr>
              <a:t>m</a:t>
            </a:r>
            <a:r>
              <a:rPr lang="sr-Latn-BA" sz="2800" dirty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747" y="1720782"/>
            <a:ext cx="2571146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2100" dirty="0">
                <a:solidFill>
                  <a:schemeClr val="bg1"/>
                </a:solidFill>
              </a:rPr>
              <a:t> </a:t>
            </a:r>
            <a:r>
              <a:rPr lang="sr-Cyrl-BA" sz="2800" dirty="0">
                <a:solidFill>
                  <a:schemeClr val="bg1"/>
                </a:solidFill>
              </a:rPr>
              <a:t>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sr-Cyrl-BA" sz="2800" dirty="0">
                <a:solidFill>
                  <a:schemeClr val="bg1"/>
                </a:solidFill>
              </a:rPr>
              <a:t>= </a:t>
            </a:r>
            <a:r>
              <a:rPr lang="sr-Latn-BA" sz="2800" dirty="0" smtClean="0">
                <a:solidFill>
                  <a:schemeClr val="bg1"/>
                </a:solidFill>
              </a:rPr>
              <a:t>5 cm</a:t>
            </a:r>
          </a:p>
          <a:p>
            <a:r>
              <a:rPr lang="sr-Latn-BA" sz="2800" dirty="0" smtClean="0">
                <a:solidFill>
                  <a:schemeClr val="bg1"/>
                </a:solidFill>
              </a:rPr>
              <a:t> b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= 8 cm </a:t>
            </a:r>
          </a:p>
          <a:p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sr-Latn-BA" sz="2800" u="sng" dirty="0" smtClean="0">
                <a:solidFill>
                  <a:schemeClr val="bg1"/>
                </a:solidFill>
              </a:rPr>
              <a:t>c</a:t>
            </a:r>
            <a:r>
              <a:rPr lang="en-US" sz="2800" u="sng" dirty="0" smtClean="0">
                <a:solidFill>
                  <a:schemeClr val="bg1"/>
                </a:solidFill>
              </a:rPr>
              <a:t> </a:t>
            </a:r>
            <a:r>
              <a:rPr lang="sr-Latn-BA" sz="2800" u="sng" dirty="0" smtClean="0">
                <a:solidFill>
                  <a:schemeClr val="bg1"/>
                </a:solidFill>
              </a:rPr>
              <a:t>= </a:t>
            </a:r>
            <a:r>
              <a:rPr lang="en-US" sz="2800" u="sng" dirty="0" smtClean="0">
                <a:solidFill>
                  <a:schemeClr val="bg1"/>
                </a:solidFill>
              </a:rPr>
              <a:t>1</a:t>
            </a:r>
            <a:r>
              <a:rPr lang="sr-Latn-BA" sz="2800" u="sng" dirty="0" smtClean="0">
                <a:solidFill>
                  <a:schemeClr val="bg1"/>
                </a:solidFill>
              </a:rPr>
              <a:t>4 </a:t>
            </a:r>
            <a:r>
              <a:rPr lang="en-US" sz="2800" u="sng" dirty="0" smtClean="0">
                <a:solidFill>
                  <a:schemeClr val="bg1"/>
                </a:solidFill>
              </a:rPr>
              <a:t>c</a:t>
            </a:r>
            <a:r>
              <a:rPr lang="sr-Latn-BA" sz="2800" u="sng" dirty="0" smtClean="0">
                <a:solidFill>
                  <a:schemeClr val="bg1"/>
                </a:solidFill>
              </a:rPr>
              <a:t>m</a:t>
            </a:r>
            <a:r>
              <a:rPr lang="en-US" sz="2800" u="sng" dirty="0" smtClean="0">
                <a:solidFill>
                  <a:schemeClr val="bg1"/>
                </a:solidFill>
              </a:rPr>
              <a:t>_____</a:t>
            </a:r>
            <a:endParaRPr lang="en-US" sz="2800" u="sng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752" y="4114800"/>
            <a:ext cx="164205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dirty="0"/>
              <a:t> 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2947" y="3016182"/>
            <a:ext cx="1400578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</a:rPr>
              <a:t>V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sr-Latn-BA" sz="2800" dirty="0">
                <a:solidFill>
                  <a:schemeClr val="bg1"/>
                </a:solidFill>
              </a:rPr>
              <a:t>= 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1658534"/>
            <a:ext cx="3886200" cy="20697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BA" sz="2800" dirty="0">
                <a:solidFill>
                  <a:srgbClr val="FFFF00"/>
                </a:solidFill>
              </a:rPr>
              <a:t>V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r-Latn-BA" sz="2800" dirty="0">
                <a:solidFill>
                  <a:srgbClr val="FFFF00"/>
                </a:solidFill>
              </a:rPr>
              <a:t>=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r-Latn-BA" sz="2800" dirty="0">
                <a:solidFill>
                  <a:srgbClr val="FFFF00"/>
                </a:solidFill>
              </a:rPr>
              <a:t>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r-Latn-BA" sz="2800" dirty="0" smtClean="0">
                <a:solidFill>
                  <a:srgbClr val="FFFF00"/>
                </a:solidFill>
              </a:rPr>
              <a:t>∙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sr-Latn-BA" sz="2800" dirty="0">
                <a:solidFill>
                  <a:srgbClr val="FFFF00"/>
                </a:solidFill>
              </a:rPr>
              <a:t>b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r-Latn-BA" sz="2800" dirty="0" smtClean="0">
                <a:solidFill>
                  <a:srgbClr val="FFFF00"/>
                </a:solidFill>
              </a:rPr>
              <a:t>∙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sr-Latn-BA" sz="2800" dirty="0">
                <a:solidFill>
                  <a:srgbClr val="FFFF00"/>
                </a:solidFill>
              </a:rPr>
              <a:t>c</a:t>
            </a:r>
          </a:p>
          <a:p>
            <a:r>
              <a:rPr lang="sr-Latn-BA" sz="2800" dirty="0">
                <a:solidFill>
                  <a:schemeClr val="bg1"/>
                </a:solidFill>
              </a:rPr>
              <a:t>V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sr-Latn-BA" sz="2800" dirty="0">
                <a:solidFill>
                  <a:schemeClr val="bg1"/>
                </a:solidFill>
              </a:rPr>
              <a:t>= </a:t>
            </a:r>
            <a:r>
              <a:rPr lang="sr-Latn-BA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sr-Latn-BA" sz="2800" dirty="0" smtClean="0">
                <a:solidFill>
                  <a:schemeClr val="bg1"/>
                </a:solidFill>
              </a:rPr>
              <a:t>m ∙ 8 </a:t>
            </a:r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sr-Latn-BA" sz="2800" dirty="0" smtClean="0">
                <a:solidFill>
                  <a:schemeClr val="bg1"/>
                </a:solidFill>
              </a:rPr>
              <a:t>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∙</a:t>
            </a:r>
            <a:r>
              <a:rPr lang="en-US" sz="2800" dirty="0" smtClean="0">
                <a:solidFill>
                  <a:schemeClr val="bg1"/>
                </a:solidFill>
              </a:rPr>
              <a:t> 1</a:t>
            </a:r>
            <a:r>
              <a:rPr lang="sr-Latn-BA" sz="2800" dirty="0" smtClean="0">
                <a:solidFill>
                  <a:schemeClr val="bg1"/>
                </a:solidFill>
              </a:rPr>
              <a:t>4 </a:t>
            </a:r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sr-Latn-BA" sz="2800" dirty="0" smtClean="0">
                <a:solidFill>
                  <a:schemeClr val="bg1"/>
                </a:solidFill>
              </a:rPr>
              <a:t>m</a:t>
            </a:r>
          </a:p>
          <a:p>
            <a:r>
              <a:rPr lang="sr-Latn-BA" sz="2800" dirty="0" smtClean="0">
                <a:solidFill>
                  <a:schemeClr val="bg1"/>
                </a:solidFill>
              </a:rPr>
              <a:t>V = (5 ∙ 8 ∙ 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</a:rPr>
              <a:t>4)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cm</a:t>
            </a:r>
            <a:r>
              <a:rPr lang="en-US" sz="2800" baseline="30000" dirty="0" smtClean="0">
                <a:solidFill>
                  <a:schemeClr val="bg1"/>
                </a:solidFill>
              </a:rPr>
              <a:t>3</a:t>
            </a:r>
            <a:endParaRPr lang="sr-Latn-BA" sz="2800" baseline="30000" dirty="0" smtClean="0">
              <a:solidFill>
                <a:schemeClr val="bg1"/>
              </a:solidFill>
            </a:endParaRPr>
          </a:p>
          <a:p>
            <a:r>
              <a:rPr lang="sr-Latn-BA" sz="2800" dirty="0" smtClean="0">
                <a:solidFill>
                  <a:schemeClr val="bg1"/>
                </a:solidFill>
              </a:rPr>
              <a:t>V = (40 ∙ 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</a:rPr>
              <a:t>4)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cm</a:t>
            </a:r>
            <a:r>
              <a:rPr lang="en-US" sz="2800" baseline="30000" dirty="0" smtClean="0">
                <a:solidFill>
                  <a:schemeClr val="bg1"/>
                </a:solidFill>
              </a:rPr>
              <a:t>3</a:t>
            </a:r>
            <a:endParaRPr lang="sr-Latn-BA" sz="2800" baseline="300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7687" y="3891282"/>
            <a:ext cx="5375634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2800" dirty="0">
                <a:solidFill>
                  <a:srgbClr val="FFFF00"/>
                </a:solidFill>
              </a:rPr>
              <a:t>Одговор:</a:t>
            </a:r>
          </a:p>
          <a:p>
            <a:r>
              <a:rPr lang="sr-Cyrl-BA" sz="2800" dirty="0" smtClean="0">
                <a:solidFill>
                  <a:srgbClr val="FFFF00"/>
                </a:solidFill>
              </a:rPr>
              <a:t>Запремина квадра </a:t>
            </a:r>
            <a:r>
              <a:rPr lang="sr-Cyrl-BA" sz="2800" dirty="0">
                <a:solidFill>
                  <a:srgbClr val="FFFF00"/>
                </a:solidFill>
              </a:rPr>
              <a:t>је </a:t>
            </a:r>
            <a:r>
              <a:rPr lang="sr-Latn-BA" sz="2800" dirty="0" smtClean="0">
                <a:solidFill>
                  <a:srgbClr val="FFFF00"/>
                </a:solidFill>
              </a:rPr>
              <a:t>560 </a:t>
            </a:r>
            <a:r>
              <a:rPr lang="en-US" sz="2800" dirty="0" smtClean="0">
                <a:solidFill>
                  <a:srgbClr val="FFFF00"/>
                </a:solidFill>
              </a:rPr>
              <a:t>cm</a:t>
            </a:r>
            <a:r>
              <a:rPr lang="en-US" sz="2800" baseline="30000" dirty="0" smtClean="0">
                <a:solidFill>
                  <a:srgbClr val="FFFF00"/>
                </a:solidFill>
              </a:rPr>
              <a:t>3</a:t>
            </a:r>
            <a:r>
              <a:rPr lang="en-US" sz="2100" dirty="0" smtClean="0">
                <a:solidFill>
                  <a:srgbClr val="FFFF00"/>
                </a:solidFill>
              </a:rPr>
              <a:t>.</a:t>
            </a:r>
            <a:endParaRPr lang="en-US" sz="21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487333"/>
            <a:ext cx="1922321" cy="523220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sr-Latn-BA" sz="2800" dirty="0" smtClean="0">
                <a:solidFill>
                  <a:srgbClr val="FFFF00"/>
                </a:solidFill>
              </a:rPr>
              <a:t>V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sr-Latn-BA" sz="2800" dirty="0" smtClean="0">
                <a:solidFill>
                  <a:srgbClr val="FFFF00"/>
                </a:solidFill>
              </a:rPr>
              <a:t>= 560 </a:t>
            </a:r>
            <a:r>
              <a:rPr lang="en-US" sz="2800" dirty="0" smtClean="0">
                <a:solidFill>
                  <a:srgbClr val="FFFF00"/>
                </a:solidFill>
              </a:rPr>
              <a:t>cm</a:t>
            </a:r>
            <a:r>
              <a:rPr lang="en-US" sz="2800" baseline="30000" dirty="0" smtClean="0">
                <a:solidFill>
                  <a:srgbClr val="FFFF00"/>
                </a:solidFill>
              </a:rPr>
              <a:t>3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7600" y="140132"/>
            <a:ext cx="1459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2800" dirty="0">
                <a:solidFill>
                  <a:schemeClr val="bg1"/>
                </a:solidFill>
              </a:rPr>
              <a:t>ЗАДАЦИ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919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376238"/>
            <a:ext cx="8229600" cy="857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Cyrl-BA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bs-Cyrl-BA" sz="2800" dirty="0" smtClean="0">
                <a:solidFill>
                  <a:schemeClr val="bg1"/>
                </a:solidFill>
                <a:latin typeface="+mn-lt"/>
              </a:rPr>
            </a:br>
            <a:endParaRPr lang="bs-Latn-BA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2355"/>
            <a:ext cx="8229600" cy="9906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800" u="sng" dirty="0" smtClean="0">
                <a:solidFill>
                  <a:schemeClr val="bg1"/>
                </a:solidFill>
              </a:rPr>
              <a:t>a = </a:t>
            </a:r>
            <a:r>
              <a:rPr lang="en-US" sz="2800" u="sng" dirty="0" smtClean="0">
                <a:solidFill>
                  <a:schemeClr val="bg1"/>
                </a:solidFill>
              </a:rPr>
              <a:t>2 </a:t>
            </a:r>
            <a:r>
              <a:rPr lang="sr-Latn-BA" sz="2800" u="sng" dirty="0" smtClean="0">
                <a:solidFill>
                  <a:schemeClr val="bg1"/>
                </a:solidFill>
              </a:rPr>
              <a:t>m </a:t>
            </a:r>
            <a:r>
              <a:rPr lang="en-US" sz="2800" u="sng" dirty="0" smtClean="0">
                <a:solidFill>
                  <a:schemeClr val="bg1"/>
                </a:solidFill>
              </a:rPr>
              <a:t>1</a:t>
            </a:r>
            <a:r>
              <a:rPr lang="sr-Latn-BA" sz="2800" u="sng" dirty="0" smtClean="0">
                <a:solidFill>
                  <a:schemeClr val="bg1"/>
                </a:solidFill>
              </a:rPr>
              <a:t> </a:t>
            </a:r>
            <a:r>
              <a:rPr lang="bs-Latn-BA" sz="2800" u="sng" dirty="0" smtClean="0">
                <a:solidFill>
                  <a:schemeClr val="bg1"/>
                </a:solidFill>
              </a:rPr>
              <a:t>dm</a:t>
            </a:r>
            <a:endParaRPr lang="sr-Cyrl-BA" sz="2800" u="sng" dirty="0" smtClean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BA" sz="2800" dirty="0" smtClean="0">
                <a:solidFill>
                  <a:schemeClr val="bg1"/>
                </a:solidFill>
              </a:rPr>
              <a:t>V=?</a:t>
            </a:r>
            <a:endParaRPr lang="bs-Latn-BA" sz="28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262" y="509141"/>
            <a:ext cx="83822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bs-Cyrl-BA" sz="28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bs-Cyrl-BA" sz="2800" dirty="0">
                <a:solidFill>
                  <a:schemeClr val="bg1"/>
                </a:solidFill>
                <a:latin typeface="Calibri" pitchFamily="34" charset="0"/>
              </a:rPr>
              <a:t>Израчунај запремину коцке чија је ивица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m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dm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bs-Cyrl-BA" sz="28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bs-Latn-BA" sz="28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9069" y="4089263"/>
            <a:ext cx="2743200" cy="533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Latn-BA" sz="2800" dirty="0">
                <a:solidFill>
                  <a:schemeClr val="bg1"/>
                </a:solidFill>
              </a:rPr>
              <a:t>V = </a:t>
            </a:r>
            <a:r>
              <a:rPr lang="en-US" sz="2800" dirty="0" smtClean="0">
                <a:solidFill>
                  <a:schemeClr val="bg1"/>
                </a:solidFill>
              </a:rPr>
              <a:t>9 261 </a:t>
            </a:r>
            <a:r>
              <a:rPr lang="bs-Latn-BA" sz="2800" dirty="0" smtClean="0">
                <a:solidFill>
                  <a:schemeClr val="bg1"/>
                </a:solidFill>
              </a:rPr>
              <a:t>dm³                                 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9069" y="3541083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441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dm³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00" y="2017083"/>
            <a:ext cx="1843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V = a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a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a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2501871"/>
            <a:ext cx="4099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dm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dm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dm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17028" y="3000129"/>
            <a:ext cx="340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21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21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)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dm³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97914" y="1047750"/>
            <a:ext cx="1369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Calibri" pitchFamily="34" charset="0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21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Latn-BA" sz="2800" dirty="0">
                <a:solidFill>
                  <a:schemeClr val="bg1"/>
                </a:solidFill>
                <a:latin typeface="Calibri" pitchFamily="34" charset="0"/>
              </a:rPr>
              <a:t>dm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8171" y="2540958"/>
            <a:ext cx="1170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21 ∙ 21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257800" y="3455357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45535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289243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29026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1392" y="344517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345535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7447" y="2495303"/>
            <a:ext cx="1353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441 ∙ 21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7392" y="2919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47226" y="29197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8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51242" y="21145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2218" y="292625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8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6934200" y="340995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72400" y="33769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1805" y="33769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6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6450" y="33834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5400" y="33669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9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0971" y="292195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97868" y="29178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animBg="1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uiExpand="1" build="allAtOnce"/>
      <p:bldP spid="15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4" grpId="0" build="allAtOnce"/>
      <p:bldP spid="25" grpId="0" build="allAtOnce"/>
      <p:bldP spid="26" grpId="0" build="allAtOnce"/>
      <p:bldP spid="28" grpId="0" build="allAtOnce"/>
      <p:bldP spid="29" grpId="0" build="allAtOnce"/>
      <p:bldP spid="30" grpId="0" build="allAtOnce"/>
      <p:bldP spid="31" grpId="0" build="allAtOnce"/>
      <p:bldP spid="32" grpId="0" build="allAtOnce"/>
      <p:bldP spid="3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9383"/>
            <a:ext cx="8382000" cy="8572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BA" sz="28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+mn-lt"/>
              </a:rPr>
            </a:br>
            <a:r>
              <a:rPr lang="en-US" sz="3100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sr-Cyrl-BA" sz="3100" dirty="0" smtClean="0">
                <a:solidFill>
                  <a:schemeClr val="bg1"/>
                </a:solidFill>
                <a:latin typeface="+mn-lt"/>
              </a:rPr>
              <a:t>Збир дужина свих ивица коцке је </a:t>
            </a:r>
            <a:r>
              <a:rPr lang="en-US" sz="3100" dirty="0" smtClean="0">
                <a:solidFill>
                  <a:schemeClr val="bg1"/>
                </a:solidFill>
                <a:latin typeface="+mn-lt"/>
              </a:rPr>
              <a:t>120</a:t>
            </a:r>
            <a:r>
              <a:rPr lang="sr-Latn-BA" sz="31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bs-Latn-BA" sz="3100" dirty="0" smtClean="0">
                <a:solidFill>
                  <a:schemeClr val="bg1"/>
                </a:solidFill>
              </a:rPr>
              <a:t>cm</a:t>
            </a:r>
            <a:r>
              <a:rPr lang="sr-Cyrl-BA" sz="3100" dirty="0" smtClean="0">
                <a:solidFill>
                  <a:schemeClr val="bg1"/>
                </a:solidFill>
              </a:rPr>
              <a:t>. Израчунај </a:t>
            </a:r>
            <a:r>
              <a:rPr lang="sr-Latn-BA" sz="3100" dirty="0" smtClean="0">
                <a:solidFill>
                  <a:schemeClr val="bg1"/>
                </a:solidFill>
              </a:rPr>
              <a:t>  </a:t>
            </a:r>
            <a:br>
              <a:rPr lang="sr-Latn-BA" sz="3100" dirty="0" smtClean="0">
                <a:solidFill>
                  <a:schemeClr val="bg1"/>
                </a:solidFill>
              </a:rPr>
            </a:br>
            <a:r>
              <a:rPr lang="sr-Latn-BA" sz="3100" dirty="0" smtClean="0">
                <a:solidFill>
                  <a:schemeClr val="bg1"/>
                </a:solidFill>
              </a:rPr>
              <a:t>    </a:t>
            </a:r>
            <a:r>
              <a:rPr lang="sr-Cyrl-BA" sz="3100" dirty="0" smtClean="0">
                <a:solidFill>
                  <a:schemeClr val="bg1"/>
                </a:solidFill>
              </a:rPr>
              <a:t>запремину</a:t>
            </a:r>
            <a:r>
              <a:rPr lang="sr-Latn-BA" sz="3100" dirty="0" smtClean="0">
                <a:solidFill>
                  <a:schemeClr val="bg1"/>
                </a:solidFill>
              </a:rPr>
              <a:t> </a:t>
            </a:r>
            <a:r>
              <a:rPr lang="sr-Cyrl-BA" sz="3100" dirty="0" smtClean="0">
                <a:solidFill>
                  <a:schemeClr val="bg1"/>
                </a:solidFill>
              </a:rPr>
              <a:t>те коцке.</a:t>
            </a:r>
            <a:r>
              <a:rPr lang="bs-Latn-BA" sz="2800" dirty="0" smtClean="0">
                <a:solidFill>
                  <a:schemeClr val="bg1"/>
                </a:solidFill>
              </a:rPr>
              <a:t/>
            </a:r>
            <a:br>
              <a:rPr lang="bs-Latn-BA" sz="2800" dirty="0" smtClean="0">
                <a:solidFill>
                  <a:schemeClr val="bg1"/>
                </a:solidFill>
              </a:rPr>
            </a:br>
            <a:endParaRPr lang="bs-Latn-BA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2667000" cy="1676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bs-Latn-BA" sz="2800" dirty="0" smtClean="0">
                <a:solidFill>
                  <a:schemeClr val="bg1"/>
                </a:solidFill>
              </a:rPr>
              <a:t>   </a:t>
            </a:r>
            <a:r>
              <a:rPr lang="sr-Cyrl-BA" sz="2800" dirty="0" smtClean="0">
                <a:solidFill>
                  <a:schemeClr val="bg1"/>
                </a:solidFill>
              </a:rPr>
              <a:t>12 </a:t>
            </a:r>
            <a:r>
              <a:rPr lang="sr-Cyrl-BA" sz="2800" dirty="0" smtClean="0">
                <a:solidFill>
                  <a:schemeClr val="bg1"/>
                </a:solidFill>
                <a:sym typeface="Wingdings 2" pitchFamily="18" charset="2"/>
              </a:rPr>
              <a:t></a:t>
            </a:r>
            <a:r>
              <a:rPr lang="sr-Cyrl-BA" sz="2800" dirty="0" smtClean="0">
                <a:solidFill>
                  <a:schemeClr val="bg1"/>
                </a:solidFill>
              </a:rPr>
              <a:t> а</a:t>
            </a:r>
            <a:r>
              <a:rPr lang="bs-Latn-BA" sz="2800" dirty="0" smtClean="0">
                <a:solidFill>
                  <a:schemeClr val="bg1"/>
                </a:solidFill>
              </a:rPr>
              <a:t> = </a:t>
            </a:r>
            <a:r>
              <a:rPr lang="en-US" sz="2800" dirty="0" smtClean="0">
                <a:solidFill>
                  <a:schemeClr val="bg1"/>
                </a:solidFill>
              </a:rPr>
              <a:t>120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cm         </a:t>
            </a:r>
            <a:endParaRPr lang="sr-Cyrl-BA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   </a:t>
            </a:r>
            <a:r>
              <a:rPr lang="sr-Latn-BA" sz="2800" dirty="0" smtClean="0">
                <a:solidFill>
                  <a:schemeClr val="bg1"/>
                </a:solidFill>
              </a:rPr>
              <a:t>a = </a:t>
            </a:r>
            <a:r>
              <a:rPr lang="en-US" sz="2800" dirty="0" smtClean="0">
                <a:solidFill>
                  <a:schemeClr val="bg1"/>
                </a:solidFill>
              </a:rPr>
              <a:t>120</a:t>
            </a:r>
            <a:r>
              <a:rPr lang="sr-Latn-BA" sz="2800" dirty="0" smtClean="0">
                <a:solidFill>
                  <a:schemeClr val="bg1"/>
                </a:solidFill>
              </a:rPr>
              <a:t> cm : 12</a:t>
            </a:r>
          </a:p>
          <a:p>
            <a:pPr marL="0" indent="0" eaLnBrk="1" hangingPunct="1">
              <a:buFont typeface="Arial" charset="0"/>
              <a:buNone/>
            </a:pPr>
            <a:r>
              <a:rPr lang="sr-Latn-BA" sz="2800" dirty="0" smtClean="0">
                <a:solidFill>
                  <a:schemeClr val="bg1"/>
                </a:solidFill>
              </a:rPr>
              <a:t>    </a:t>
            </a:r>
            <a:endParaRPr lang="bs-Latn-BA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bs-Latn-BA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bs-Latn-BA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67200" y="1819930"/>
            <a:ext cx="3962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s-Cyrl-BA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V = a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a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a</a:t>
            </a: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V =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cm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</a:t>
            </a: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cm³</a:t>
            </a: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cm³</a:t>
            </a: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3572530"/>
            <a:ext cx="2185214" cy="52322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1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000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cm³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931234"/>
            <a:ext cx="1585690" cy="52322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Calibri" pitchFamily="34" charset="0"/>
              </a:rPr>
              <a:t>a =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sr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Latn-BA" sz="2800" dirty="0">
                <a:solidFill>
                  <a:schemeClr val="bg1"/>
                </a:solidFill>
                <a:latin typeface="Calibri" pitchFamily="34" charset="0"/>
              </a:rPr>
              <a:t>cm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  <p:bldP spid="8" grpId="0" build="allAtOnce" animBg="1"/>
      <p:bldP spid="11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86" y="347246"/>
            <a:ext cx="8915400" cy="1123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4</a:t>
            </a:r>
            <a:r>
              <a:rPr lang="sr-Latn-BA" sz="2800" dirty="0" smtClean="0">
                <a:solidFill>
                  <a:schemeClr val="bg1"/>
                </a:solidFill>
              </a:rPr>
              <a:t>. </a:t>
            </a:r>
            <a:r>
              <a:rPr lang="sr-Cyrl-BA" sz="2800" dirty="0" smtClean="0">
                <a:solidFill>
                  <a:schemeClr val="bg1"/>
                </a:solidFill>
              </a:rPr>
              <a:t>Колико литара воде може да стане у акваријум облика квадра чије су димензије </a:t>
            </a:r>
            <a:r>
              <a:rPr lang="sr-Latn-BA" sz="2800" dirty="0" smtClean="0">
                <a:solidFill>
                  <a:schemeClr val="bg1"/>
                </a:solidFill>
              </a:rPr>
              <a:t>20 cm, 50 cm </a:t>
            </a:r>
            <a:r>
              <a:rPr lang="sr-Cyrl-BA" sz="2800" dirty="0" smtClean="0">
                <a:solidFill>
                  <a:schemeClr val="bg1"/>
                </a:solidFill>
              </a:rPr>
              <a:t>и</a:t>
            </a:r>
            <a:r>
              <a:rPr lang="sr-Latn-BA" sz="2800" dirty="0" smtClean="0">
                <a:solidFill>
                  <a:schemeClr val="bg1"/>
                </a:solidFill>
              </a:rPr>
              <a:t> 34 cm?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1352550"/>
            <a:ext cx="396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s-Cyrl-BA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V = a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b</a:t>
            </a:r>
            <a:r>
              <a:rPr lang="bs-Latn-BA" sz="28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sr-Cyrl-BA" sz="2800" dirty="0">
                <a:solidFill>
                  <a:srgbClr val="FFFF00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endParaRPr lang="bs-Latn-BA" sz="2800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20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50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34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</a:t>
            </a: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(20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50 </a:t>
            </a:r>
            <a:r>
              <a:rPr lang="sr-Cyrl-BA" sz="2800" dirty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34) cm³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V = (1 000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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sym typeface="Wingdings 2" pitchFamily="18" charset="2"/>
              </a:rPr>
              <a:t> 34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cm³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endParaRPr lang="bs-Latn-BA" sz="28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52550"/>
            <a:ext cx="16033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solidFill>
                  <a:schemeClr val="bg1"/>
                </a:solidFill>
              </a:rPr>
              <a:t>a = 20 cm</a:t>
            </a:r>
          </a:p>
          <a:p>
            <a:r>
              <a:rPr lang="sr-Latn-BA" sz="2800" dirty="0" smtClean="0">
                <a:solidFill>
                  <a:schemeClr val="bg1"/>
                </a:solidFill>
              </a:rPr>
              <a:t>b = 50 cm</a:t>
            </a:r>
          </a:p>
          <a:p>
            <a:r>
              <a:rPr lang="sr-Latn-BA" sz="2800" u="sng" dirty="0" smtClean="0">
                <a:solidFill>
                  <a:schemeClr val="bg1"/>
                </a:solidFill>
              </a:rPr>
              <a:t>c = 34 cm</a:t>
            </a:r>
          </a:p>
          <a:p>
            <a:r>
              <a:rPr lang="sr-Latn-BA" sz="2800" dirty="0" smtClean="0">
                <a:solidFill>
                  <a:schemeClr val="bg1"/>
                </a:solidFill>
              </a:rPr>
              <a:t>V= 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3168432"/>
            <a:ext cx="2367956" cy="52322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V =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34 000 </a:t>
            </a:r>
            <a:r>
              <a:rPr lang="bs-Latn-BA" sz="2800" dirty="0">
                <a:solidFill>
                  <a:schemeClr val="bg1"/>
                </a:solidFill>
                <a:latin typeface="Calibri" pitchFamily="34" charset="0"/>
              </a:rPr>
              <a:t>cm³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8900" y="4319914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solidFill>
                  <a:schemeClr val="bg1"/>
                </a:solidFill>
              </a:rPr>
              <a:t>34 000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cm³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</a:rPr>
              <a:t>=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</a:rPr>
              <a:t>34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d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m³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34 l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4319914"/>
            <a:ext cx="6783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У акваријум може да стане 34 литара воде.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74193" y="3796694"/>
            <a:ext cx="1734770" cy="52322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Calibri" pitchFamily="34" charset="0"/>
              </a:rPr>
              <a:t>1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d</a:t>
            </a:r>
            <a:r>
              <a:rPr lang="bs-Latn-BA" sz="2800" dirty="0" smtClean="0">
                <a:solidFill>
                  <a:schemeClr val="bg1"/>
                </a:solidFill>
                <a:latin typeface="Calibri" pitchFamily="34" charset="0"/>
              </a:rPr>
              <a:t>m³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= 1 l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allAtOnce"/>
      <p:bldP spid="9" grpId="0" build="allAtOnce" animBg="1"/>
      <p:bldP spid="11" grpId="0" build="allAtOnce"/>
      <p:bldP spid="12" grpId="0" build="allAtOnce"/>
      <p:bldP spid="3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chemeClr val="bg1"/>
                </a:solidFill>
              </a:rPr>
              <a:t>РУБИКОВА КОЦКА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Cyrl-BA" dirty="0" smtClean="0">
                <a:solidFill>
                  <a:schemeClr val="bg1"/>
                </a:solidFill>
              </a:rPr>
              <a:t>ТРОДИМЕНЗИОНАЛНА МЕХАНИЧКА ИГРА</a:t>
            </a:r>
          </a:p>
          <a:p>
            <a:r>
              <a:rPr lang="bs-Cyrl-BA" dirty="0" smtClean="0">
                <a:solidFill>
                  <a:schemeClr val="bg1"/>
                </a:solidFill>
              </a:rPr>
              <a:t>ИЗУМИО ЈЕ ПРОФЕСОР РУБИК</a:t>
            </a:r>
          </a:p>
          <a:p>
            <a:r>
              <a:rPr lang="bs-Cyrl-BA" dirty="0" smtClean="0">
                <a:solidFill>
                  <a:schemeClr val="bg1"/>
                </a:solidFill>
              </a:rPr>
              <a:t>ПРВОБИТНИ НАЗИВ ЈОЈ ЈЕ БИО „ЧАРОБНА КОЦКА“</a:t>
            </a:r>
          </a:p>
          <a:p>
            <a:r>
              <a:rPr lang="bs-Cyrl-BA" dirty="0" smtClean="0">
                <a:solidFill>
                  <a:schemeClr val="bg1"/>
                </a:solidFill>
              </a:rPr>
              <a:t>СМАТРА СЕ ЈЕДНОМ ОД НАЈПРОДАВАНИЈИХ ИГРАЧАКА</a:t>
            </a:r>
          </a:p>
          <a:p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3513852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5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4903</TotalTime>
  <Words>489</Words>
  <Application>Microsoft Office PowerPoint</Application>
  <PresentationFormat>On-screen Show (16:9)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Израчунавање запремине квадра и коцке</vt:lpstr>
      <vt:lpstr>ЗАПРЕМИНА ТИЈЕЛА</vt:lpstr>
      <vt:lpstr>  КОЦКА</vt:lpstr>
      <vt:lpstr>PowerPoint Presentation</vt:lpstr>
      <vt:lpstr> </vt:lpstr>
      <vt:lpstr> 3. Збир дужина свих ивица коцке је 120 cm. Израчунај        запремину те коцке. </vt:lpstr>
      <vt:lpstr>PowerPoint Presentation</vt:lpstr>
      <vt:lpstr>РУБИКОВА КОЦКА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User</cp:lastModifiedBy>
  <cp:revision>137</cp:revision>
  <dcterms:created xsi:type="dcterms:W3CDTF">2006-08-16T00:00:00Z</dcterms:created>
  <dcterms:modified xsi:type="dcterms:W3CDTF">2020-06-01T13:58:38Z</dcterms:modified>
</cp:coreProperties>
</file>