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256" r:id="rId2"/>
    <p:sldId id="264" r:id="rId3"/>
    <p:sldId id="276" r:id="rId4"/>
    <p:sldId id="257" r:id="rId5"/>
    <p:sldId id="259" r:id="rId6"/>
    <p:sldId id="260" r:id="rId7"/>
    <p:sldId id="269" r:id="rId8"/>
    <p:sldId id="271" r:id="rId9"/>
    <p:sldId id="270" r:id="rId10"/>
    <p:sldId id="268" r:id="rId11"/>
    <p:sldId id="272" r:id="rId12"/>
    <p:sldId id="273" r:id="rId13"/>
    <p:sldId id="274" r:id="rId14"/>
    <p:sldId id="275" r:id="rId15"/>
    <p:sldId id="26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D33"/>
    <a:srgbClr val="D2ECB6"/>
    <a:srgbClr val="8CE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07E0-39B5-4313-BA2C-3E6BEBCE3E6B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66C46-CA0E-497E-B757-4211F5C4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6C46-CA0E-497E-B757-4211F5C4B3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5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038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3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257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69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84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7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7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1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7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2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1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5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7A01-7E31-42C2-AFDD-98E40A6E6BF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DBF64B-413B-4B47-9A20-3B506AAF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6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.jp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922318"/>
            <a:ext cx="8915399" cy="249381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СИСТЕМАТИЗАЦИЈА  ГРАДИВА   </a:t>
            </a:r>
            <a:b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седми  разред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160" y="4985197"/>
            <a:ext cx="5349442" cy="480421"/>
          </a:xfrm>
        </p:spPr>
        <p:txBody>
          <a:bodyPr/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Наставник  биологије  Снежана  Кољанчић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2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7999"/>
            <a:chOff x="-1" y="0"/>
            <a:chExt cx="12192001" cy="6857999"/>
          </a:xfrm>
        </p:grpSpPr>
        <p:pic>
          <p:nvPicPr>
            <p:cNvPr id="15362" name="Picture 2" descr="Kicmenjac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-1" y="2002037"/>
              <a:ext cx="10640291" cy="5309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СРЦЕ  ГРАЂЕНО  ОД  ПРЕТКОМОРА  И  КОМОРА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397148" y="4017685"/>
              <a:ext cx="9606825" cy="6027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1 П 1К                            2П 1К                   2П  1 К                              2П      2К   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944731" y="199755"/>
              <a:ext cx="9587066" cy="65462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КИЧМЕЊАЦИ  КРВНИ  СИСТЕМ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347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1969" y="142647"/>
            <a:ext cx="11870031" cy="6715353"/>
            <a:chOff x="321969" y="724536"/>
            <a:chExt cx="11870031" cy="6133463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69" y="724536"/>
              <a:ext cx="11870031" cy="6133463"/>
            </a:xfrm>
            <a:prstGeom prst="rect">
              <a:avLst/>
            </a:prstGeom>
            <a:grpFill/>
          </p:spPr>
        </p:pic>
        <p:sp>
          <p:nvSpPr>
            <p:cNvPr id="9" name="Oval 8"/>
            <p:cNvSpPr/>
            <p:nvPr/>
          </p:nvSpPr>
          <p:spPr>
            <a:xfrm>
              <a:off x="321969" y="5922818"/>
              <a:ext cx="2057549" cy="685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МРЕЖАСТ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459032" y="5922817"/>
              <a:ext cx="2057549" cy="685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ВРПЧАСТ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516581" y="5922817"/>
              <a:ext cx="2341419" cy="685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ЉЕСТВИЧАСТ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906042" y="5922817"/>
              <a:ext cx="2341419" cy="685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ЉЕСТВИЧАСТ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308907" y="5995553"/>
              <a:ext cx="2702535" cy="685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ГАНГЛИОНАРАН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7613" y="5434445"/>
            <a:ext cx="1270270" cy="39485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дупљари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4064" y="5278582"/>
            <a:ext cx="1738454" cy="5419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ПЉОСНАТЕ ГЛИСТЕ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62792" y="5265002"/>
            <a:ext cx="1738454" cy="5419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ЧЛАНКОВИТЕ ГЛИСТЕ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8942" y="5278582"/>
            <a:ext cx="1738454" cy="5419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ЗГЛАВКАРИ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82396" y="5287333"/>
            <a:ext cx="1738454" cy="5419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МЕКУШЦИ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2507" y="232973"/>
            <a:ext cx="4356807" cy="67540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НЕРВНИ  СИСТЕМ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2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7817" y="0"/>
            <a:ext cx="12077700" cy="6858000"/>
            <a:chOff x="269888" y="0"/>
            <a:chExt cx="10817212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487" y="0"/>
              <a:ext cx="9523613" cy="6858000"/>
            </a:xfrm>
            <a:prstGeom prst="rect">
              <a:avLst/>
            </a:prstGeom>
            <a:solidFill>
              <a:srgbClr val="92D050"/>
            </a:solidFill>
          </p:spPr>
        </p:pic>
        <p:sp>
          <p:nvSpPr>
            <p:cNvPr id="3" name="Rounded Rectangle 2"/>
            <p:cNvSpPr/>
            <p:nvPr/>
          </p:nvSpPr>
          <p:spPr>
            <a:xfrm>
              <a:off x="269888" y="4187536"/>
              <a:ext cx="1917133" cy="139238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600" b="1" dirty="0" smtClean="0">
                  <a:solidFill>
                    <a:schemeClr val="tx1"/>
                  </a:solidFill>
                </a:rPr>
                <a:t>КИЧМЕЊАЦИ</a:t>
              </a:r>
            </a:p>
            <a:p>
              <a:r>
                <a: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ЦЈЕВАСТ</a:t>
              </a:r>
              <a:r>
                <a:rPr lang="sr-Cyrl-RS" sz="1600" b="1" dirty="0" smtClean="0">
                  <a:solidFill>
                    <a:schemeClr val="tx1"/>
                  </a:solidFill>
                </a:rPr>
                <a:t>  НЕРВНИ  СИСТЕМ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60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Razmnožavanje životinja - Životi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613221" y="3253435"/>
            <a:ext cx="3250223" cy="6259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 </a:t>
            </a:r>
          </a:p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НЕПОТПУН  ПРЕОБРАЖАЈ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174160" y="2695448"/>
            <a:ext cx="1726799" cy="47684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ИНСЕКТИ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109" y="50855"/>
            <a:ext cx="12091776" cy="6807145"/>
            <a:chOff x="38334" y="50855"/>
            <a:chExt cx="12091776" cy="6807145"/>
          </a:xfrm>
        </p:grpSpPr>
        <p:grpSp>
          <p:nvGrpSpPr>
            <p:cNvPr id="11" name="Group 10"/>
            <p:cNvGrpSpPr/>
            <p:nvPr/>
          </p:nvGrpSpPr>
          <p:grpSpPr>
            <a:xfrm>
              <a:off x="38334" y="50855"/>
              <a:ext cx="12091776" cy="6807145"/>
              <a:chOff x="38333" y="-13178"/>
              <a:chExt cx="12091776" cy="6807145"/>
            </a:xfrm>
            <a:solidFill>
              <a:schemeClr val="bg2"/>
            </a:solidFill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445" y="62178"/>
                <a:ext cx="5343824" cy="243112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0978" y="1389864"/>
                <a:ext cx="3980315" cy="14514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sp>
            <p:nvSpPr>
              <p:cNvPr id="7" name="Rounded Rectangle 6"/>
              <p:cNvSpPr/>
              <p:nvPr/>
            </p:nvSpPr>
            <p:spPr>
              <a:xfrm>
                <a:off x="471476" y="0"/>
                <a:ext cx="5285798" cy="54624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РАЗМНОЖАВАЊЕ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193341" y="949381"/>
                <a:ext cx="1864059" cy="1568459"/>
              </a:xfrm>
              <a:prstGeom prst="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b="1" dirty="0" smtClean="0">
                    <a:solidFill>
                      <a:schemeClr val="tx1"/>
                    </a:solidFill>
                  </a:rPr>
                  <a:t>БЕСПОЛНО ДИОБОМ </a:t>
                </a:r>
                <a:r>
                  <a:rPr lang="sr-Cyrl-R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АМЕБА</a:t>
                </a:r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26" name="Picture 2" descr="Дупљари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3" y="2832354"/>
                <a:ext cx="5326489" cy="3961613"/>
              </a:xfrm>
              <a:prstGeom prst="rect">
                <a:avLst/>
              </a:prstGeom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sp>
            <p:nvSpPr>
              <p:cNvPr id="2" name="Rounded Rectangle 1"/>
              <p:cNvSpPr/>
              <p:nvPr/>
            </p:nvSpPr>
            <p:spPr>
              <a:xfrm>
                <a:off x="155575" y="2850349"/>
                <a:ext cx="5276634" cy="485133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ХИДРА</a:t>
                </a:r>
                <a:endPara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5613220" y="340100"/>
                <a:ext cx="1668849" cy="100791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400" b="1" dirty="0" smtClean="0">
                    <a:solidFill>
                      <a:schemeClr val="tx1"/>
                    </a:solidFill>
                  </a:rPr>
                  <a:t>ДИОБОМ </a:t>
                </a:r>
                <a:r>
                  <a:rPr lang="sr-Cyrl-R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ПЛАНАРИЈА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10275956" y="-13178"/>
                <a:ext cx="1854153" cy="61714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ПОЛНО  ХЕРМАФРОДИТИ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8333" y="3562394"/>
                <a:ext cx="2372358" cy="56110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b="1" dirty="0" smtClean="0">
                    <a:solidFill>
                      <a:schemeClr val="tx1"/>
                    </a:solidFill>
                  </a:rPr>
                  <a:t>БЕСПОЛНО  ПУПЉЕЊЕМ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240998" y="3464334"/>
                <a:ext cx="2123824" cy="58477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sr-Cyrl-R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ПОЛНО  </a:t>
                </a:r>
                <a:endParaRPr lang="sr-Cyrl-RS" sz="1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sr-Cyrl-R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ХЕРМАФРОДИТИ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6362120" y="0"/>
                <a:ext cx="3917374" cy="485133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РАЗМНОЖАВАЊЕ  ПЛАНАРИЈЕ</a:t>
                </a:r>
                <a:endPara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50" name="Picture 2" descr="Rast i razvoj | Shtreb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3444" y="4049083"/>
              <a:ext cx="3266665" cy="2053771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052" name="Picture 4" descr="Rast i razvoj | Shtreb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715" y="4049083"/>
              <a:ext cx="3250224" cy="2585812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2" name="Rounded Rectangle 21"/>
            <p:cNvSpPr/>
            <p:nvPr/>
          </p:nvSpPr>
          <p:spPr>
            <a:xfrm>
              <a:off x="9251447" y="3197616"/>
              <a:ext cx="2442153" cy="5524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ПОЛНО  ПОТПУН  ПРЕОБРАЖАЈ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978383" y="4119477"/>
              <a:ext cx="2338887" cy="33250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СКАКАВАЦ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752446" y="5175734"/>
              <a:ext cx="2338887" cy="33250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ЛАРВА НЕМА КРИЛА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921890" y="5928543"/>
              <a:ext cx="1169444" cy="33250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ЈАЈЕ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9887802" y="5234665"/>
              <a:ext cx="1169444" cy="33250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ЈАЈЕ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682431" y="4452781"/>
              <a:ext cx="1169444" cy="45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ЛАРВА</a:t>
              </a:r>
              <a:endPara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гусјеница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9641505" y="4095732"/>
              <a:ext cx="1169444" cy="33250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ЛУТКА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0928191" y="4287198"/>
              <a:ext cx="1169444" cy="33250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ЛЕПТИР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4332819" y="5402088"/>
            <a:ext cx="259773" cy="505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373166" y="6210514"/>
            <a:ext cx="259773" cy="505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092238" y="1478760"/>
            <a:ext cx="1284253" cy="25814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ДИОБА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640" y="-23024"/>
            <a:ext cx="12172360" cy="6831311"/>
            <a:chOff x="19640" y="-23024"/>
            <a:chExt cx="12172360" cy="6831311"/>
          </a:xfrm>
        </p:grpSpPr>
        <p:pic>
          <p:nvPicPr>
            <p:cNvPr id="2" name="Picture 4" descr="PRIRODA 5/Grada i uloge zivotinjskog organizma/Razmnozavanje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4" y="2608118"/>
              <a:ext cx="2529088" cy="4200169"/>
            </a:xfrm>
            <a:prstGeom prst="rect">
              <a:avLst/>
            </a:prstGeom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3" name="Picture 16" descr="BIOLOGIJA 7/18. Vodozemci/Razmnozavanje zab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957" y="-23024"/>
              <a:ext cx="4341498" cy="2770827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" name="Picture 8" descr="Razmnožavanje životinja - Životinj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7" y="832716"/>
              <a:ext cx="2367203" cy="1775402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074" name="Picture 2" descr="Gmazovi – Biologija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0610" y="0"/>
              <a:ext cx="4471390" cy="2379518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076" name="Picture 4" descr="Kokoška je sedela na jajima: kako naučiti i kako odvojiti živinu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603" y="4272050"/>
              <a:ext cx="3261240" cy="1889759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268" y="4814539"/>
              <a:ext cx="4985532" cy="19937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534" y="2520961"/>
              <a:ext cx="6415266" cy="23044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8" name="Rounded Rectangle 7"/>
            <p:cNvSpPr/>
            <p:nvPr/>
          </p:nvSpPr>
          <p:spPr>
            <a:xfrm>
              <a:off x="19640" y="8947"/>
              <a:ext cx="3070441" cy="103014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КИЧМЕЊАЦИ</a:t>
              </a:r>
            </a:p>
            <a:p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РАЗМНОЖАВАЊЕ  ПОЛНО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58170" y="4418832"/>
              <a:ext cx="1691412" cy="96365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РИБЕ </a:t>
              </a:r>
            </a:p>
            <a:p>
              <a:r>
                <a: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СПОЉАШЊА  ОПЛОДЊА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359110" y="1362389"/>
              <a:ext cx="1614091" cy="61569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ВОДОЗЕМЦИ</a:t>
              </a:r>
            </a:p>
            <a:p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СПОЉАШЊА  ОПЛОДЊА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891816" y="1541733"/>
              <a:ext cx="1886884" cy="83778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ГМИЗАВЦИ  УНУТРАШЊА ОПЛОДЊА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156288" y="3364141"/>
              <a:ext cx="1727439" cy="73094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ПТИЦЕ  УНУТРАШЊА ОПЛОДЊА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940145" y="4177358"/>
              <a:ext cx="2895113" cy="61569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СИСАРИ  УНУТРАШЊА ОПЛОДЊА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6249408" y="1362390"/>
            <a:ext cx="650156" cy="222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</a:rPr>
              <a:t>ЈАЈА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19499" y="2662351"/>
            <a:ext cx="1561733" cy="2624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</a:rPr>
              <a:t>ПУНОГЛАВАЦ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08" y="5078212"/>
            <a:ext cx="1479000" cy="1730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9077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ХВАЛА  НА  ПАЖЊИ 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8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253605"/>
              </p:ext>
            </p:extLst>
          </p:nvPr>
        </p:nvGraphicFramePr>
        <p:xfrm>
          <a:off x="0" y="-1"/>
          <a:ext cx="12192001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674"/>
                <a:gridCol w="2811815"/>
                <a:gridCol w="3054568"/>
                <a:gridCol w="3244944"/>
              </a:tblGrid>
              <a:tr h="1025055">
                <a:tc gridSpan="2">
                  <a:txBody>
                    <a:bodyPr/>
                    <a:lstStyle/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R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ЈЕДНОЋЕЛИЈСКЕ</a:t>
                      </a:r>
                      <a:r>
                        <a:rPr lang="sr-Cyrl-RS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ЖИВОТИЊЕ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sr-Cyrl-R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ПРАЖИВОТИЊЕ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308">
                <a:tc rowSpan="9"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R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R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R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R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R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R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R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ВИШЕЋЕЛИЈСКЕ  ЖИВОТИЊЕ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sr-Cyrl-R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СУНЂЕРИ</a:t>
                      </a: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sr-Cyrl-R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</a:t>
                      </a:r>
                      <a:r>
                        <a:rPr lang="sr-Cyrl-R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ЗРАЧНА  СИМЕТРИЈА                 (  РАДИЈАЛНА</a:t>
                      </a:r>
                      <a:r>
                        <a:rPr lang="sr-Cyrl-R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523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sr-Cyrl-R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ДУПЉАРИ</a:t>
                      </a: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sr-Cyrl-R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Cyrl-RS" dirty="0" smtClean="0"/>
                    </a:p>
                  </a:txBody>
                  <a:tcPr/>
                </a:tc>
              </a:tr>
              <a:tr h="6523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sr-Cyrl-R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ПЉОСНАТЕ  ГЛИСТЕ</a:t>
                      </a:r>
                    </a:p>
                    <a:p>
                      <a:pPr algn="l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endParaRPr lang="sr-Cyrl-R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R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R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R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ДВОБОЧНА                               (  БИЛАТЕРАЛНА)</a:t>
                      </a:r>
                      <a:r>
                        <a:rPr lang="sr-Cyrl-R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СИМЕТРИЈА </a:t>
                      </a:r>
                      <a:endParaRPr lang="sr-Cyrl-R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523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sr-Cyrl-R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ВАЉКАСТЕ  ГЛИСТЕ</a:t>
                      </a: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Cyrl-RS" dirty="0" smtClean="0"/>
                    </a:p>
                  </a:txBody>
                  <a:tcPr/>
                </a:tc>
              </a:tr>
              <a:tr h="6523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sr-Cyrl-R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МЕКУШЦИ </a:t>
                      </a:r>
                    </a:p>
                    <a:p>
                      <a:pPr algn="l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Cyrl-RS" dirty="0" smtClean="0"/>
                    </a:p>
                  </a:txBody>
                  <a:tcPr/>
                </a:tc>
              </a:tr>
              <a:tr h="6144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sr-Cyrl-R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ЧЛАНКОВИТЕ  ГЛИСТЕ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Cyrl-RS" dirty="0" smtClean="0"/>
                    </a:p>
                  </a:txBody>
                  <a:tcPr/>
                </a:tc>
              </a:tr>
              <a:tr h="6523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sr-Cyrl-R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ЗГЛАВКАРИ</a:t>
                      </a:r>
                      <a:r>
                        <a:rPr lang="sr-Cyrl-R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Cyrl-RS" dirty="0" smtClean="0"/>
                    </a:p>
                  </a:txBody>
                  <a:tcPr/>
                </a:tc>
              </a:tr>
              <a:tr h="6523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sr-Cyrl-R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БОДЉОКОШЦИ</a:t>
                      </a:r>
                    </a:p>
                    <a:p>
                      <a:pPr algn="l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Cyrl-RS" dirty="0" smtClean="0"/>
                    </a:p>
                  </a:txBody>
                  <a:tcPr/>
                </a:tc>
              </a:tr>
              <a:tr h="6523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sr-Cyrl-R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ХОРДАТИ</a:t>
                      </a:r>
                    </a:p>
                    <a:p>
                      <a:pPr algn="l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Cyrl-R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84024" y="106475"/>
            <a:ext cx="961958" cy="739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616" y="73329"/>
            <a:ext cx="956750" cy="741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89" y="73329"/>
            <a:ext cx="983670" cy="771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20" y="73329"/>
            <a:ext cx="978575" cy="806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49" y="1078315"/>
            <a:ext cx="784004" cy="560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02" y="1688074"/>
            <a:ext cx="933654" cy="573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45" y="2335010"/>
            <a:ext cx="1018726" cy="586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53" y="3050679"/>
            <a:ext cx="999328" cy="522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07" y="3664019"/>
            <a:ext cx="1153064" cy="567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9320" y="4352912"/>
            <a:ext cx="901357" cy="490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02" y="4947401"/>
            <a:ext cx="953969" cy="548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3" y="5600359"/>
            <a:ext cx="890254" cy="567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1" y="6218517"/>
            <a:ext cx="948526" cy="639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5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/>
          <p:nvPr/>
        </p:nvCxnSpPr>
        <p:spPr>
          <a:xfrm flipV="1">
            <a:off x="9663545" y="1861687"/>
            <a:ext cx="62346" cy="393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71315" y="2254827"/>
            <a:ext cx="221467" cy="185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84332" y="311727"/>
            <a:ext cx="11895108" cy="6371185"/>
            <a:chOff x="184332" y="311727"/>
            <a:chExt cx="11895108" cy="6371185"/>
          </a:xfrm>
        </p:grpSpPr>
        <p:sp>
          <p:nvSpPr>
            <p:cNvPr id="2" name="Rounded Rectangle 1"/>
            <p:cNvSpPr/>
            <p:nvPr/>
          </p:nvSpPr>
          <p:spPr>
            <a:xfrm>
              <a:off x="494973" y="3916994"/>
              <a:ext cx="3821306" cy="64316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ПРИЧВРШЋЕН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СЕСИЛАН  НАЧИН  ЖИВОТА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ameba | Proleksis enciklopedij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810" y="1204627"/>
              <a:ext cx="1406081" cy="1999383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" name="Picture 2" descr="Svet biljaka: nastanak i razvoj | Shtreb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3356" y="916136"/>
              <a:ext cx="2133059" cy="972916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4441" y="575835"/>
              <a:ext cx="2427558" cy="15052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8" name="Oval 7"/>
            <p:cNvSpPr/>
            <p:nvPr/>
          </p:nvSpPr>
          <p:spPr>
            <a:xfrm>
              <a:off x="184332" y="2832628"/>
              <a:ext cx="1504710" cy="54349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ЛАЖНЕ НОЖИЦЕ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303515" y="2698025"/>
              <a:ext cx="1460324" cy="35490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ТРЕПЉЕ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179922" y="2102763"/>
              <a:ext cx="1324614" cy="40027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БИЧ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242933" y="2204318"/>
              <a:ext cx="1530604" cy="3945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БИЧЕВИ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74463" y="311727"/>
              <a:ext cx="3858103" cy="41315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СЛОБОДАН    НАЧИН  ЖИВОТА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BIOLOGIJA 7/06. Praživotinje/Papucica 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13653" y="334490"/>
              <a:ext cx="1289767" cy="3006388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28" name="Picture 4" descr="9. MAJ- Međunarodni dan ptic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933" y="4895013"/>
              <a:ext cx="2177058" cy="1571665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30" name="Picture 6" descr="Kap biologije - ribe - YouTub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340" y="4199295"/>
              <a:ext cx="2194507" cy="1654918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32" name="Picture 8" descr="Sunđeri | Shtreb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23" y="4647397"/>
              <a:ext cx="2320654" cy="2035515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34" name="Picture 10" descr="PRIRODA 5/Grada i uloge zivotinjskog organizma/Kretanje zivotinja ...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274" y="4647397"/>
              <a:ext cx="2355166" cy="1668950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2586" y="800302"/>
              <a:ext cx="1676854" cy="12471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cxnSp>
        <p:nvCxnSpPr>
          <p:cNvPr id="12" name="Straight Arrow Connector 11"/>
          <p:cNvCxnSpPr/>
          <p:nvPr/>
        </p:nvCxnSpPr>
        <p:spPr>
          <a:xfrm flipV="1">
            <a:off x="4245699" y="2254827"/>
            <a:ext cx="240641" cy="5559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0156304" y="1641764"/>
            <a:ext cx="343848" cy="6009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848654" y="1622079"/>
            <a:ext cx="694470" cy="5820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roExpress - GDJE SU DOKAZI? Čitali ste da na hrvatskoj obali sve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981" y="2913185"/>
            <a:ext cx="2349058" cy="1286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Žabe - Vodozemci u Moslavin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54" y="2988571"/>
            <a:ext cx="2708010" cy="14027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5" name="Straight Arrow Connector 14"/>
          <p:cNvCxnSpPr/>
          <p:nvPr/>
        </p:nvCxnSpPr>
        <p:spPr>
          <a:xfrm flipH="1">
            <a:off x="1737200" y="4602237"/>
            <a:ext cx="8908" cy="3152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84332" y="4825558"/>
            <a:ext cx="1207722" cy="3421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СУНЂЕР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788371" y="5798211"/>
            <a:ext cx="1671311" cy="33461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ПЛИВАЊЕ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279255" y="4348507"/>
            <a:ext cx="1671311" cy="33461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СКАЧЕ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02245" y="6348297"/>
            <a:ext cx="1671311" cy="33461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ЛЕТЕ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739981" y="4031987"/>
            <a:ext cx="1671311" cy="33461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ГМИЖУ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156304" y="6161809"/>
            <a:ext cx="1836277" cy="4042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ТРЧЕ,  СКАЧУ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00" y="4931793"/>
            <a:ext cx="1137303" cy="17511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0" name="Rounded Rectangle 39"/>
          <p:cNvSpPr/>
          <p:nvPr/>
        </p:nvSpPr>
        <p:spPr>
          <a:xfrm>
            <a:off x="3018446" y="4604162"/>
            <a:ext cx="1207722" cy="3421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ХИДРА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293605" y="4045311"/>
            <a:ext cx="26666" cy="2782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920696" y="4515815"/>
            <a:ext cx="278752" cy="2101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39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52" y="3154053"/>
            <a:ext cx="5424503" cy="3448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4" name="Group 13"/>
          <p:cNvGrpSpPr/>
          <p:nvPr/>
        </p:nvGrpSpPr>
        <p:grpSpPr>
          <a:xfrm>
            <a:off x="0" y="0"/>
            <a:ext cx="11821392" cy="6676129"/>
            <a:chOff x="93518" y="-36772"/>
            <a:chExt cx="11415408" cy="6676129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93518" y="-36772"/>
              <a:ext cx="7934230" cy="5347852"/>
              <a:chOff x="291298" y="0"/>
              <a:chExt cx="7934230" cy="5347852"/>
            </a:xfrm>
            <a:grpFill/>
          </p:grpSpPr>
          <p:sp>
            <p:nvSpPr>
              <p:cNvPr id="2" name="Rounded Rectangle 1"/>
              <p:cNvSpPr/>
              <p:nvPr/>
            </p:nvSpPr>
            <p:spPr>
              <a:xfrm>
                <a:off x="2985172" y="34775"/>
                <a:ext cx="2867891" cy="65986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ДИСАЊЕ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" name="Picture 2" descr="ameba | Proleksis enciklopedij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298" y="0"/>
                <a:ext cx="2570669" cy="3764707"/>
              </a:xfrm>
              <a:prstGeom prst="rect">
                <a:avLst/>
              </a:prstGeom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sp>
            <p:nvSpPr>
              <p:cNvPr id="7" name="Rounded Rectangle 6"/>
              <p:cNvSpPr/>
              <p:nvPr/>
            </p:nvSpPr>
            <p:spPr>
              <a:xfrm>
                <a:off x="6468497" y="835903"/>
                <a:ext cx="1757031" cy="45828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СУНЂЕР</a:t>
                </a:r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30" name="Picture 6" descr="Kodėl svetainėje reikia sliekų ir kaip juos veisti - Bendra ...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7155" y="2995241"/>
                <a:ext cx="3040518" cy="2352611"/>
              </a:xfrm>
              <a:prstGeom prst="rect">
                <a:avLst/>
              </a:prstGeom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  <p:sp>
          <p:nvSpPr>
            <p:cNvPr id="9" name="Oval 8"/>
            <p:cNvSpPr/>
            <p:nvPr/>
          </p:nvSpPr>
          <p:spPr>
            <a:xfrm>
              <a:off x="6130682" y="6136237"/>
              <a:ext cx="2057354" cy="503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ТРАХЕЈЕ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92" y="68599"/>
              <a:ext cx="3406934" cy="29396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Rounded Rectangle 12"/>
            <p:cNvSpPr/>
            <p:nvPr/>
          </p:nvSpPr>
          <p:spPr>
            <a:xfrm>
              <a:off x="93518" y="3190826"/>
              <a:ext cx="1548246" cy="4158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АМЕБА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79375" y="2592447"/>
              <a:ext cx="2769625" cy="41584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КИШНА  ГЛИСТА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348782" y="3926852"/>
              <a:ext cx="1413227" cy="4158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ПЧЕЛА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302420" y="3750419"/>
            <a:ext cx="2668169" cy="7273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ЦИЈЕЛОМ  ПОВРШИНОМ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28951" y="1569027"/>
            <a:ext cx="2668169" cy="9866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ЦИЈЕЛОМ  </a:t>
            </a: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ПОВРШИНОМ  ТИЈЕЛА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35372" y="5378328"/>
            <a:ext cx="4156257" cy="11367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ЦИЈЕЛОМ  </a:t>
            </a: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ПОВРШИНОМ  ПРЕКО  ВЛАЖНЕ  И  СЛУЗАВЕ  КОЖЕ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029700" y="1880755"/>
            <a:ext cx="737755" cy="8312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93918" y="5067300"/>
            <a:ext cx="242950" cy="47105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80388" y="3454326"/>
            <a:ext cx="376622" cy="50929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897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7427" y="0"/>
            <a:ext cx="11994573" cy="6743699"/>
            <a:chOff x="280266" y="422129"/>
            <a:chExt cx="11606934" cy="6196879"/>
          </a:xfrm>
          <a:solidFill>
            <a:srgbClr val="92D050"/>
          </a:solidFill>
        </p:grpSpPr>
        <p:pic>
          <p:nvPicPr>
            <p:cNvPr id="4" name="Picture 2" descr="Kičmenajc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66" y="422129"/>
              <a:ext cx="11606934" cy="6196879"/>
            </a:xfrm>
            <a:prstGeom prst="rect">
              <a:avLst/>
            </a:prstGeom>
            <a:grpFill/>
            <a:extLst/>
          </p:spPr>
        </p:pic>
        <p:sp>
          <p:nvSpPr>
            <p:cNvPr id="5" name="Rounded Rectangle 4"/>
            <p:cNvSpPr/>
            <p:nvPr/>
          </p:nvSpPr>
          <p:spPr>
            <a:xfrm>
              <a:off x="332509" y="602673"/>
              <a:ext cx="5309754" cy="74814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ДИСАЊЕ</a:t>
              </a:r>
            </a:p>
            <a:p>
              <a:pPr algn="ctr"/>
              <a:r>
                <a:rPr lang="sr-Cyrl-R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КИЧМЕЊАЦИ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02672" y="1641763"/>
              <a:ext cx="2951019" cy="13679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ПЛУЋА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12649" y="4000780"/>
              <a:ext cx="2223655" cy="11286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ШКРГЕ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80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545"/>
            <a:ext cx="12077552" cy="6745028"/>
            <a:chOff x="114448" y="112972"/>
            <a:chExt cx="12077552" cy="6745028"/>
          </a:xfrm>
        </p:grpSpPr>
        <p:grpSp>
          <p:nvGrpSpPr>
            <p:cNvPr id="27" name="Group 26"/>
            <p:cNvGrpSpPr/>
            <p:nvPr/>
          </p:nvGrpSpPr>
          <p:grpSpPr>
            <a:xfrm>
              <a:off x="114448" y="112972"/>
              <a:ext cx="11103685" cy="6745028"/>
              <a:chOff x="207966" y="110948"/>
              <a:chExt cx="11103685" cy="674502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07966" y="110948"/>
                <a:ext cx="11103685" cy="6745028"/>
                <a:chOff x="513550" y="-25729"/>
                <a:chExt cx="11103685" cy="6745028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513550" y="-25729"/>
                  <a:ext cx="11103685" cy="6745028"/>
                  <a:chOff x="271096" y="-79087"/>
                  <a:chExt cx="11103685" cy="6745028"/>
                </a:xfrm>
              </p:grpSpPr>
              <p:sp>
                <p:nvSpPr>
                  <p:cNvPr id="4" name="Oval 3"/>
                  <p:cNvSpPr/>
                  <p:nvPr/>
                </p:nvSpPr>
                <p:spPr>
                  <a:xfrm>
                    <a:off x="4711991" y="1641797"/>
                    <a:ext cx="2398563" cy="675410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Cyrl-R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ХРАЊИВЕ   ВАКУОЛЕ</a:t>
                    </a:r>
                    <a:endParaRPr lang="en-US" sz="16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" name="Rounded Rectangle 2"/>
                  <p:cNvSpPr/>
                  <p:nvPr/>
                </p:nvSpPr>
                <p:spPr>
                  <a:xfrm>
                    <a:off x="271096" y="567304"/>
                    <a:ext cx="2279062" cy="505350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Cyrl-RS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ПАРАМЕЦИЈУМ</a:t>
                    </a:r>
                    <a:endParaRPr 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" name="Rounded Rectangle 4"/>
                  <p:cNvSpPr/>
                  <p:nvPr/>
                </p:nvSpPr>
                <p:spPr>
                  <a:xfrm>
                    <a:off x="9027433" y="-4453"/>
                    <a:ext cx="2347348" cy="496888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Cyrl-RS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ПЛАНАРИЈА</a:t>
                    </a:r>
                    <a:endParaRPr 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3078" name="Picture 6" descr="Zglavkari; Rakovi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66181" y="2891351"/>
                    <a:ext cx="5291768" cy="36613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" name="Rounded Rectangle 7"/>
                  <p:cNvSpPr/>
                  <p:nvPr/>
                </p:nvSpPr>
                <p:spPr>
                  <a:xfrm>
                    <a:off x="6405460" y="3133507"/>
                    <a:ext cx="3013209" cy="650895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Cyrl-RS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СКАКАВАЦ</a:t>
                    </a:r>
                    <a:endParaRPr 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5891491" y="4540648"/>
                    <a:ext cx="1531785" cy="37801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Cyrl-RS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ПРЕДЊЕ  ЦРИЈЕВО</a:t>
                    </a:r>
                    <a:endParaRPr lang="en-US" sz="1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7154324" y="4369087"/>
                    <a:ext cx="1434242" cy="374223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Cyrl-RS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СРЕДЊЕ  ЦРИЈЕВО</a:t>
                    </a:r>
                    <a:endParaRPr lang="en-US" sz="1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8050592" y="5880454"/>
                    <a:ext cx="1630143" cy="393747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Cyrl-RS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ЗАДЊЕ  ЦРИЈЕВО</a:t>
                    </a:r>
                    <a:endParaRPr lang="en-US" sz="1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5387520" y="5653465"/>
                    <a:ext cx="1143799" cy="378504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Cyrl-RS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УСНИ ОТВОР</a:t>
                    </a:r>
                    <a:endParaRPr lang="en-US" sz="1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9534567" y="4918664"/>
                    <a:ext cx="1670908" cy="54512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Cyrl-RS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АНАЛНИ  ОТВОР</a:t>
                    </a:r>
                    <a:endParaRPr lang="en-US" sz="1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" name="Rounded Rectangle 10"/>
                  <p:cNvSpPr/>
                  <p:nvPr/>
                </p:nvSpPr>
                <p:spPr>
                  <a:xfrm>
                    <a:off x="4208496" y="-79087"/>
                    <a:ext cx="4040372" cy="604484"/>
                  </a:xfrm>
                  <a:prstGeom prst="round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Cyrl-R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ВАРЕЊЕ</a:t>
                    </a:r>
                    <a:endParaRPr lang="en-US" sz="2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026" name="Picture 2" descr="Svet biljaka: nastanak i razvoj | Shtreber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215" y="4535534"/>
                    <a:ext cx="4696429" cy="213040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" name="Rounded Rectangle 6"/>
                  <p:cNvSpPr/>
                  <p:nvPr/>
                </p:nvSpPr>
                <p:spPr>
                  <a:xfrm>
                    <a:off x="418121" y="4265635"/>
                    <a:ext cx="2411387" cy="561809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Cyrl-RS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ЗЕЛЕНА  ЕУГЛЕНА</a:t>
                    </a:r>
                    <a:endParaRPr 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" name="Oval 12"/>
                <p:cNvSpPr/>
                <p:nvPr/>
              </p:nvSpPr>
              <p:spPr>
                <a:xfrm>
                  <a:off x="8831020" y="2325375"/>
                  <a:ext cx="1398588" cy="356892"/>
                </a:xfrm>
                <a:prstGeom prst="ellipse">
                  <a:avLst/>
                </a:prstGeom>
                <a:solidFill>
                  <a:srgbClr val="D2ECB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sz="1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УСНИ ОТВОР</a:t>
                  </a:r>
                  <a:endPara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207966" y="1277408"/>
                <a:ext cx="4430483" cy="2701794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42" y="1411929"/>
              <a:ext cx="4988558" cy="1913637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/>
        </p:nvSpPr>
        <p:spPr>
          <a:xfrm>
            <a:off x="8242718" y="2249548"/>
            <a:ext cx="1878027" cy="8029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УСНИ  </a:t>
            </a:r>
          </a:p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ОТВОР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910286" y="2595718"/>
            <a:ext cx="2056694" cy="7190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ЖДРИЈЕЛО</a:t>
            </a:r>
          </a:p>
        </p:txBody>
      </p:sp>
      <p:sp>
        <p:nvSpPr>
          <p:cNvPr id="32" name="Oval 31"/>
          <p:cNvSpPr/>
          <p:nvPr/>
        </p:nvSpPr>
        <p:spPr>
          <a:xfrm>
            <a:off x="9251403" y="880314"/>
            <a:ext cx="1745673" cy="5903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ЦРИЈЕВО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8816" y="5894621"/>
            <a:ext cx="2044761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АУТОТРОФНА  И  ХЕТЕРОТРОФНА ИСХРАНА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732809" y="2462645"/>
            <a:ext cx="2441864" cy="30653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68816" y="1859973"/>
            <a:ext cx="2044761" cy="3117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348006" y="5016837"/>
            <a:ext cx="24244" cy="5451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14448" y="6545"/>
            <a:ext cx="3044388" cy="63384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ХЕТЕРОТРОФНА ИСХРАНА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678260" y="6143471"/>
            <a:ext cx="259773" cy="1515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106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45473"/>
            <a:ext cx="12192000" cy="6896589"/>
            <a:chOff x="-86123" y="-17820"/>
            <a:chExt cx="12192000" cy="6896589"/>
          </a:xfrm>
          <a:solidFill>
            <a:schemeClr val="accent1">
              <a:lumMod val="20000"/>
              <a:lumOff val="80000"/>
            </a:schemeClr>
          </a:solidFill>
        </p:grpSpPr>
        <p:pic>
          <p:nvPicPr>
            <p:cNvPr id="1026" name="Picture 2" descr="Kicmenjac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123" y="-17820"/>
              <a:ext cx="12192000" cy="6896589"/>
            </a:xfrm>
            <a:prstGeom prst="rect">
              <a:avLst/>
            </a:prstGeom>
            <a:grpFill/>
            <a:extLst/>
          </p:spPr>
        </p:pic>
        <p:sp>
          <p:nvSpPr>
            <p:cNvPr id="2" name="Rounded Rectangle 1"/>
            <p:cNvSpPr/>
            <p:nvPr/>
          </p:nvSpPr>
          <p:spPr>
            <a:xfrm>
              <a:off x="0" y="2556164"/>
              <a:ext cx="1355983" cy="30133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колоусте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442106" y="2556164"/>
              <a:ext cx="1437195" cy="30133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риба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58578" y="2587337"/>
              <a:ext cx="1332198" cy="30133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корњача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332409" y="2540578"/>
              <a:ext cx="1400611" cy="30133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кокошка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23888" y="2540578"/>
              <a:ext cx="1101005" cy="30133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свиња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846863" y="2556164"/>
              <a:ext cx="1154638" cy="30133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човјек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922270" y="2593260"/>
              <a:ext cx="1212096" cy="30133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ајкула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389388" y="2593260"/>
              <a:ext cx="1239912" cy="30133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гуштер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690" y="1021271"/>
              <a:ext cx="11305776" cy="7555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ВАРЕЊЕ  СЕ  САСТОЈИ  ОД  УСНЕ  ДУПЉЕ И  ЦРЕВНОГ  КАНАЛА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039091" y="270164"/>
            <a:ext cx="10162309" cy="5611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КИЧМЕЊАЦИ</a:t>
            </a:r>
            <a:r>
              <a:rPr lang="sr-Cyrl-RS" sz="2400" b="1" dirty="0" smtClean="0">
                <a:solidFill>
                  <a:schemeClr val="tx1"/>
                </a:solidFill>
              </a:rPr>
              <a:t>  ОРГАНИ  ЗА  ВАРЕЊЕ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2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Izlučivanje | Shtre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31" y="45404"/>
            <a:ext cx="3921621" cy="14098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155575" y="7937"/>
            <a:ext cx="11961235" cy="6315059"/>
            <a:chOff x="155575" y="45404"/>
            <a:chExt cx="11961235" cy="6315059"/>
          </a:xfrm>
        </p:grpSpPr>
        <p:grpSp>
          <p:nvGrpSpPr>
            <p:cNvPr id="27" name="Group 26"/>
            <p:cNvGrpSpPr/>
            <p:nvPr/>
          </p:nvGrpSpPr>
          <p:grpSpPr>
            <a:xfrm>
              <a:off x="2535276" y="45404"/>
              <a:ext cx="9581534" cy="6315059"/>
              <a:chOff x="2762028" y="432882"/>
              <a:chExt cx="9581534" cy="6315059"/>
            </a:xfrm>
            <a:solidFill>
              <a:schemeClr val="accent1">
                <a:lumMod val="60000"/>
                <a:lumOff val="40000"/>
              </a:schemeClr>
            </a:solidFill>
          </p:grpSpPr>
          <p:grpSp>
            <p:nvGrpSpPr>
              <p:cNvPr id="3" name="Group 2"/>
              <p:cNvGrpSpPr/>
              <p:nvPr/>
            </p:nvGrpSpPr>
            <p:grpSpPr>
              <a:xfrm>
                <a:off x="2762028" y="432882"/>
                <a:ext cx="9581534" cy="6315059"/>
                <a:chOff x="3113196" y="547217"/>
                <a:chExt cx="9581534" cy="6315059"/>
              </a:xfrm>
              <a:grpFill/>
            </p:grpSpPr>
            <p:pic>
              <p:nvPicPr>
                <p:cNvPr id="3074" name="Picture 2" descr="Izlučivanje | Shtrebe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40195" y="547217"/>
                  <a:ext cx="2424000" cy="2076433"/>
                </a:xfrm>
                <a:prstGeom prst="rect">
                  <a:avLst/>
                </a:prstGeom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pic>
            <p:pic>
              <p:nvPicPr>
                <p:cNvPr id="3082" name="Picture 10" descr="Излучивање – Биолошке теме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34460" y="3488263"/>
                  <a:ext cx="3760270" cy="3374013"/>
                </a:xfrm>
                <a:prstGeom prst="rect">
                  <a:avLst/>
                </a:prstGeom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pic>
            <p:sp>
              <p:nvSpPr>
                <p:cNvPr id="6" name="Right Arrow 5"/>
                <p:cNvSpPr/>
                <p:nvPr/>
              </p:nvSpPr>
              <p:spPr>
                <a:xfrm>
                  <a:off x="8761151" y="1190231"/>
                  <a:ext cx="2339028" cy="2009285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sz="16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ПАРНЕ ЦЈЕВЧИЦЕ  </a:t>
                  </a:r>
                </a:p>
                <a:p>
                  <a:pPr algn="ctr"/>
                  <a:r>
                    <a:rPr lang="sr-Cyrl-RS" sz="16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КИШНА  ГЛИСТА</a:t>
                  </a:r>
                  <a:endPara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Right Arrow 6"/>
                <p:cNvSpPr/>
                <p:nvPr/>
              </p:nvSpPr>
              <p:spPr>
                <a:xfrm>
                  <a:off x="3113196" y="3019977"/>
                  <a:ext cx="2385022" cy="1657310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sz="16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ЦЈЕВЧИЦЕ  МАЛПИГИЈЕВИ  СУДОВИ</a:t>
                  </a:r>
                  <a:endPara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Rounded Rectangle 13"/>
              <p:cNvSpPr/>
              <p:nvPr/>
            </p:nvSpPr>
            <p:spPr>
              <a:xfrm>
                <a:off x="6182598" y="1679430"/>
                <a:ext cx="2111501" cy="7457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РАЗГРАНАТИ  </a:t>
                </a:r>
                <a:endParaRPr lang="sr-Cyrl-R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sr-Cyrl-R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КАНАЛИЋИ</a:t>
                </a:r>
              </a:p>
              <a:p>
                <a:pPr algn="ctr"/>
                <a:r>
                  <a:rPr lang="sr-Cyrl-R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ПЛАНАРИЈА</a:t>
                </a:r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3037193" y="1547061"/>
                <a:ext cx="2157869" cy="52679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КОНТРАКТИЛНЕ</a:t>
                </a:r>
              </a:p>
              <a:p>
                <a:pPr algn="ctr"/>
                <a:r>
                  <a:rPr lang="sr-Cyrl-R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ВАКУОЛЕ</a:t>
                </a:r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1046500" y="4035509"/>
                <a:ext cx="1297062" cy="32733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БУБРЕЗИ</a:t>
                </a:r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3139" y="3008620"/>
                <a:ext cx="3250755" cy="178657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</p:grpSp>
        <p:pic>
          <p:nvPicPr>
            <p:cNvPr id="2050" name="Picture 2" descr="BIOLOGIJA 7/06. Praživotinje/Papucica 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392237"/>
              <a:ext cx="2012923" cy="4520888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cxnSp>
          <p:nvCxnSpPr>
            <p:cNvPr id="13" name="Straight Arrow Connector 12"/>
            <p:cNvCxnSpPr/>
            <p:nvPr/>
          </p:nvCxnSpPr>
          <p:spPr>
            <a:xfrm>
              <a:off x="1145160" y="1487621"/>
              <a:ext cx="1665281" cy="710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1204042" y="1714500"/>
              <a:ext cx="1656793" cy="166934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1739418" y="117789"/>
            <a:ext cx="3778063" cy="6961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ИЗЛУЧИВАЊЕ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0439" y="4969798"/>
            <a:ext cx="4714891" cy="17946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Rounded Rectangle 16"/>
          <p:cNvSpPr/>
          <p:nvPr/>
        </p:nvSpPr>
        <p:spPr>
          <a:xfrm>
            <a:off x="2604878" y="4324263"/>
            <a:ext cx="2142111" cy="62345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АНТЕНАЛНЕ</a:t>
            </a:r>
          </a:p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ЖЛИЈЕЗДЕ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8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72737" y="70723"/>
            <a:ext cx="12152167" cy="6787277"/>
            <a:chOff x="0" y="2109"/>
            <a:chExt cx="12152167" cy="6787277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2109"/>
              <a:ext cx="12152167" cy="6787277"/>
              <a:chOff x="0" y="0"/>
              <a:chExt cx="12152167" cy="6787277"/>
            </a:xfrm>
            <a:solidFill>
              <a:schemeClr val="accent1">
                <a:lumMod val="60000"/>
                <a:lumOff val="40000"/>
              </a:schemeClr>
            </a:solidFill>
          </p:grpSpPr>
          <p:grpSp>
            <p:nvGrpSpPr>
              <p:cNvPr id="10" name="Group 9"/>
              <p:cNvGrpSpPr/>
              <p:nvPr/>
            </p:nvGrpSpPr>
            <p:grpSpPr>
              <a:xfrm>
                <a:off x="197427" y="0"/>
                <a:ext cx="11954740" cy="6787277"/>
                <a:chOff x="197427" y="1525"/>
                <a:chExt cx="11954740" cy="6787277"/>
              </a:xfrm>
              <a:grpFill/>
            </p:grpSpPr>
            <p:pic>
              <p:nvPicPr>
                <p:cNvPr id="2050" name="Picture 2" descr="Mekušci – Biologija 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0367" y="281467"/>
                  <a:ext cx="10591800" cy="2962296"/>
                </a:xfrm>
                <a:prstGeom prst="rect">
                  <a:avLst/>
                </a:prstGeom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pic>
            <p:sp>
              <p:nvSpPr>
                <p:cNvPr id="2" name="Rounded Rectangle 1"/>
                <p:cNvSpPr/>
                <p:nvPr/>
              </p:nvSpPr>
              <p:spPr>
                <a:xfrm>
                  <a:off x="2015839" y="1525"/>
                  <a:ext cx="8375073" cy="559885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МЕКУШЦИ  КРВОТОК  ОТВОРЕНОГ  ТИПА</a:t>
                  </a:r>
                  <a:endPara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3148445" y="645162"/>
                  <a:ext cx="1413164" cy="494657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СРЦЕ</a:t>
                  </a:r>
                  <a:endPara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7581899" y="618666"/>
                  <a:ext cx="1413164" cy="494657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СРЦЕ</a:t>
                  </a:r>
                  <a:endPara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0581407" y="564045"/>
                  <a:ext cx="1413164" cy="494657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СРЦЕ</a:t>
                  </a:r>
                  <a:endPara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7427" y="3268960"/>
                  <a:ext cx="11954740" cy="345337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pic>
            <p:sp>
              <p:nvSpPr>
                <p:cNvPr id="8" name="Oval 7"/>
                <p:cNvSpPr/>
                <p:nvPr/>
              </p:nvSpPr>
              <p:spPr>
                <a:xfrm>
                  <a:off x="5166878" y="3691094"/>
                  <a:ext cx="3378777" cy="86009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ЛЕЂНИ  КРВНИ  СУД</a:t>
                  </a:r>
                  <a:endPara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002230" y="5891547"/>
                  <a:ext cx="3378777" cy="89725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ТРБУШНИ  КРВНИ  СУД</a:t>
                  </a:r>
                  <a:endPara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894608" y="3655233"/>
                  <a:ext cx="2687783" cy="65462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СРЦА</a:t>
                  </a:r>
                  <a:endPara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2015839" y="2730158"/>
                  <a:ext cx="7741226" cy="513605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КИШНЕ  ГЛИСТЕ  КРВОТОК  ЗАТВОРЕНОГ  ТИПА</a:t>
                  </a:r>
                  <a:endPara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Rounded Rectangle 13"/>
              <p:cNvSpPr/>
              <p:nvPr/>
            </p:nvSpPr>
            <p:spPr>
              <a:xfrm>
                <a:off x="0" y="83752"/>
                <a:ext cx="3356263" cy="559885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КРВНИ  СИСТЕМ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45573" y="2348045"/>
              <a:ext cx="1728353" cy="29094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</a:rPr>
                <a:t>шкољке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853546" y="2304958"/>
              <a:ext cx="2005443" cy="29094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</a:rPr>
                <a:t>главоношци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971809" y="2437688"/>
              <a:ext cx="1728353" cy="29094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</a:rPr>
                <a:t>пужеви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166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1409</TotalTime>
  <Words>273</Words>
  <Application>Microsoft Office PowerPoint</Application>
  <PresentationFormat>Widescreen</PresentationFormat>
  <Paragraphs>157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Wisp</vt:lpstr>
      <vt:lpstr>СИСТЕМАТИЗАЦИЈА  ГРАДИВА    седми  разред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 НА  ПАЖЊИ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Kuca</dc:creator>
  <cp:lastModifiedBy>Kuca</cp:lastModifiedBy>
  <cp:revision>128</cp:revision>
  <dcterms:created xsi:type="dcterms:W3CDTF">2020-05-20T12:34:01Z</dcterms:created>
  <dcterms:modified xsi:type="dcterms:W3CDTF">2020-06-03T05:23:34Z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50C9134A-6DF2-46F8-B355-8E0DDD4D5F9B</vt:lpwstr>
  </property>
  <property fmtid="{D5CDD505-2E9C-101B-9397-08002B2CF9AE}" pid="3" name="ArticulatePath">
    <vt:lpwstr>New Microsoft PowerPoint Presentation (2)</vt:lpwstr>
  </property>
</Properties>
</file>