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6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6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5C732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83E-6240-4A35-AE8F-AC66CF56761B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0E6D-8A6D-4843-B57B-C25645B17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83E-6240-4A35-AE8F-AC66CF56761B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0E6D-8A6D-4843-B57B-C25645B17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83E-6240-4A35-AE8F-AC66CF56761B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0E6D-8A6D-4843-B57B-C25645B17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83E-6240-4A35-AE8F-AC66CF56761B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0E6D-8A6D-4843-B57B-C25645B17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83E-6240-4A35-AE8F-AC66CF56761B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0E6D-8A6D-4843-B57B-C25645B17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83E-6240-4A35-AE8F-AC66CF56761B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0E6D-8A6D-4843-B57B-C25645B17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83E-6240-4A35-AE8F-AC66CF56761B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0E6D-8A6D-4843-B57B-C25645B17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83E-6240-4A35-AE8F-AC66CF56761B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0E6D-8A6D-4843-B57B-C25645B17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83E-6240-4A35-AE8F-AC66CF56761B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0E6D-8A6D-4843-B57B-C25645B17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83E-6240-4A35-AE8F-AC66CF56761B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0E6D-8A6D-4843-B57B-C25645B17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A83E-6240-4A35-AE8F-AC66CF56761B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0E6D-8A6D-4843-B57B-C25645B17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9A83E-6240-4A35-AE8F-AC66CF56761B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A0E6D-8A6D-4843-B57B-C25645B17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7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solidFill>
            <a:srgbClr val="003300"/>
          </a:solidFill>
        </p:spPr>
        <p:txBody>
          <a:bodyPr>
            <a:normAutofit/>
          </a:bodyPr>
          <a:lstStyle/>
          <a:p>
            <a:pPr algn="l"/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  <a:solidFill>
            <a:srgbClr val="003300"/>
          </a:solidFill>
        </p:spPr>
        <p:txBody>
          <a:bodyPr/>
          <a:lstStyle/>
          <a:p>
            <a:endParaRPr lang="sr-Cyrl-RS" dirty="0" smtClean="0">
              <a:solidFill>
                <a:schemeClr val="bg1"/>
              </a:solidFill>
            </a:endParaRPr>
          </a:p>
          <a:p>
            <a:endParaRPr lang="sr-Cyrl-RS" dirty="0" smtClean="0">
              <a:solidFill>
                <a:schemeClr val="bg1"/>
              </a:solidFill>
            </a:endParaRPr>
          </a:p>
          <a:p>
            <a:r>
              <a:rPr lang="sr-Cyrl-RS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Одузимање броја од збира</a:t>
            </a:r>
          </a:p>
          <a:p>
            <a:endParaRPr lang="en-US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0" y="24"/>
            <a:ext cx="9144000" cy="6858000"/>
          </a:xfrm>
          <a:prstGeom prst="rect">
            <a:avLst/>
          </a:prstGeom>
          <a:solidFill>
            <a:srgbClr val="003300"/>
          </a:solidFill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Трећи начин: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Зора је могла да узме потребне књиге само са друге</a:t>
            </a:r>
            <a:endParaRPr kumimoji="0" lang="sr-Latn-B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полице. Тада би израчунавање текло овако: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35 + (47 – </a:t>
            </a:r>
            <a:r>
              <a:rPr lang="sr-Cyrl-R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sr-Latn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35 + 20 = 55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 descr="C:\Users\hp\Desktop\sveske-skolski-prib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500570"/>
            <a:ext cx="2673519" cy="1776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00330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R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ЗАКЉУЧАК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357298"/>
            <a:ext cx="9144000" cy="5500702"/>
          </a:xfrm>
          <a:prstGeom prst="rect">
            <a:avLst/>
          </a:prstGeom>
          <a:solidFill>
            <a:srgbClr val="003300"/>
          </a:solidFill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Cyrl-R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Резултати израчунати на сва три начина су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исти</a:t>
            </a: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и сваки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показује</a:t>
            </a: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да је на полицама остало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55</a:t>
            </a: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књига.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Cyrl-R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hp\Desktop\50 књиг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500438"/>
            <a:ext cx="3929072" cy="29468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4"/>
            <a:ext cx="9144000" cy="6858000"/>
          </a:xfrm>
          <a:solidFill>
            <a:srgbClr val="003300"/>
          </a:solidFill>
        </p:spPr>
        <p:txBody>
          <a:bodyPr/>
          <a:lstStyle/>
          <a:p>
            <a:pPr algn="l"/>
            <a:endParaRPr lang="sr-Latn-BA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/>
            <a:r>
              <a:rPr lang="sr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Одузимајмо </a:t>
            </a:r>
            <a:r>
              <a:rPr lang="sr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заједно на више начина:</a:t>
            </a:r>
            <a:endParaRPr lang="sr-Latn-BA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/>
            <a:r>
              <a:rPr lang="sr-Latn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sr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42 + 57 – 25=</a:t>
            </a:r>
            <a:endParaRPr lang="sr-Latn-BA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/>
            <a:endParaRPr lang="sr-Latn-BA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/>
            <a:endParaRPr lang="sr-Cyrl-BA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0" y="-24"/>
            <a:ext cx="9144000" cy="6858000"/>
          </a:xfrm>
          <a:prstGeom prst="rect">
            <a:avLst/>
          </a:prstGeom>
          <a:solidFill>
            <a:srgbClr val="0033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Одузимајмо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заједно на више начина:</a:t>
            </a: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Latn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42 + 57 – 25=</a:t>
            </a: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lvl="0" indent="-514350">
              <a:spcBef>
                <a:spcPct val="20000"/>
              </a:spcBef>
            </a:pP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Први начин:  (42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57)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25=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sr-Cyrl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0" y="-24"/>
            <a:ext cx="9144000" cy="6858000"/>
          </a:xfrm>
          <a:prstGeom prst="rect">
            <a:avLst/>
          </a:prstGeom>
          <a:solidFill>
            <a:srgbClr val="0033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Одузимајмо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заједно на више начина:</a:t>
            </a: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Latn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42 + 57 – 25=</a:t>
            </a: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lvl="0" indent="-514350">
              <a:spcBef>
                <a:spcPct val="20000"/>
              </a:spcBef>
            </a:pP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Први начин:  (42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57)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25=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99 – 25 =</a:t>
            </a:r>
            <a:endParaRPr kumimoji="0" lang="sr-Cyrl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0" y="-24"/>
            <a:ext cx="9144000" cy="6858000"/>
          </a:xfrm>
          <a:prstGeom prst="rect">
            <a:avLst/>
          </a:prstGeom>
          <a:solidFill>
            <a:srgbClr val="0033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Одузимајмо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заједно на више начина:</a:t>
            </a: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Latn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42 + 57 – 25=</a:t>
            </a: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lvl="0" indent="-514350">
              <a:spcBef>
                <a:spcPct val="20000"/>
              </a:spcBef>
            </a:pP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Први начин:  (42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57)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25=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99 – 25 = 74</a:t>
            </a:r>
            <a:endParaRPr kumimoji="0" lang="sr-Cyrl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0" y="24"/>
            <a:ext cx="9144000" cy="6858000"/>
          </a:xfrm>
          <a:prstGeom prst="rect">
            <a:avLst/>
          </a:prstGeom>
          <a:solidFill>
            <a:srgbClr val="0033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Одузимајмо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заједно на више начина:</a:t>
            </a: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Latn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42 + 57 – 25=</a:t>
            </a: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lvl="0" indent="-514350">
              <a:spcBef>
                <a:spcPct val="20000"/>
              </a:spcBef>
            </a:pP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Први начин:  (42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57)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25=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99 – 25 = 74</a:t>
            </a:r>
          </a:p>
          <a:p>
            <a:pPr marL="514350" lvl="0" indent="-514350">
              <a:spcBef>
                <a:spcPct val="20000"/>
              </a:spcBef>
            </a:pPr>
            <a:r>
              <a:rPr kumimoji="0" lang="sr-Latn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Други начин: 42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(57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25)=</a:t>
            </a:r>
            <a:endParaRPr kumimoji="0" lang="sr-Cyrl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0" y="24"/>
            <a:ext cx="9144000" cy="6858000"/>
          </a:xfrm>
          <a:prstGeom prst="rect">
            <a:avLst/>
          </a:prstGeom>
          <a:solidFill>
            <a:srgbClr val="0033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Одузимајмо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заједно на више начина:</a:t>
            </a: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Latn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42 + 57 – 25=</a:t>
            </a: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lvl="0" indent="-514350">
              <a:spcBef>
                <a:spcPct val="20000"/>
              </a:spcBef>
            </a:pP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Први начин:  (42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57)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25=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99 – 25 = 74</a:t>
            </a:r>
          </a:p>
          <a:p>
            <a:pPr marL="514350" lvl="0" indent="-514350">
              <a:spcBef>
                <a:spcPct val="20000"/>
              </a:spcBef>
            </a:pPr>
            <a:r>
              <a:rPr kumimoji="0" lang="sr-Latn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Други начин: 42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(57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25)=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42 + 32 =</a:t>
            </a:r>
            <a:endParaRPr kumimoji="0" lang="sr-Cyrl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0" y="24"/>
            <a:ext cx="9144000" cy="6858000"/>
          </a:xfrm>
          <a:prstGeom prst="rect">
            <a:avLst/>
          </a:prstGeom>
          <a:solidFill>
            <a:srgbClr val="0033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Одузимајмо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заједно на више начина:</a:t>
            </a: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Latn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42 + 57 – 25=</a:t>
            </a: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lvl="0" indent="-514350">
              <a:spcBef>
                <a:spcPct val="20000"/>
              </a:spcBef>
            </a:pP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Први начин:  (42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57)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25=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99 – 25 = 74</a:t>
            </a:r>
          </a:p>
          <a:p>
            <a:pPr marL="514350" lvl="0" indent="-514350">
              <a:spcBef>
                <a:spcPct val="20000"/>
              </a:spcBef>
            </a:pPr>
            <a:r>
              <a:rPr kumimoji="0" lang="sr-Latn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Други начин: 42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(57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25)=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42 + 32 = 74</a:t>
            </a:r>
            <a:endParaRPr kumimoji="0" lang="sr-Cyrl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0" y="24"/>
            <a:ext cx="9144000" cy="6858000"/>
          </a:xfrm>
          <a:prstGeom prst="rect">
            <a:avLst/>
          </a:prstGeom>
          <a:solidFill>
            <a:srgbClr val="0033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Одузимајмо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заједно на више начина:</a:t>
            </a: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Latn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42 + 57 – 25=</a:t>
            </a: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lvl="0" indent="-514350">
              <a:spcBef>
                <a:spcPct val="20000"/>
              </a:spcBef>
            </a:pP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Први начин:  (42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57)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25=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99 – 25 = 74</a:t>
            </a:r>
          </a:p>
          <a:p>
            <a:pPr marL="514350" lvl="0" indent="-514350">
              <a:spcBef>
                <a:spcPct val="20000"/>
              </a:spcBef>
            </a:pPr>
            <a:r>
              <a:rPr kumimoji="0" lang="sr-Latn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Други начин: 42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(57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25)=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42 + 32 = 74</a:t>
            </a:r>
          </a:p>
          <a:p>
            <a:pPr marL="514350" lvl="0" indent="-514350">
              <a:spcBef>
                <a:spcPct val="20000"/>
              </a:spcBef>
            </a:pPr>
            <a:r>
              <a:rPr kumimoji="0" lang="sr-Latn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Трећи начин: (42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25)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57=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sr-Cyrl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00"/>
          </a:solidFill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</a:t>
            </a: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 ђачкој библиотеци на првој полици има 35 књига, а на другој 47. То је укупно 35 + 47 књига. Зора је са полице узела 27 књига. Колико је књига остало на обје полице?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Прва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полица има 35 књига.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800" baseline="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Друга полица има 47 књига.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Зора је са полице узела 27 књига.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baseline="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Прва и друга полица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800" baseline="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35+47=82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baseline="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Зора је узела -27.</a:t>
            </a:r>
            <a:endParaRPr lang="sr-Cyrl-BA" sz="2800" baseline="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Users\hp\Desktop\knji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3357562"/>
            <a:ext cx="4435481" cy="29566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0" y="24"/>
            <a:ext cx="9144000" cy="6858000"/>
          </a:xfrm>
          <a:prstGeom prst="rect">
            <a:avLst/>
          </a:prstGeom>
          <a:solidFill>
            <a:srgbClr val="0033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Одузимајмо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заједно на више начина:</a:t>
            </a: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Latn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42 + 57 – 25=</a:t>
            </a: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lvl="0" indent="-514350">
              <a:spcBef>
                <a:spcPct val="20000"/>
              </a:spcBef>
            </a:pP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Први начин:  (42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57)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25=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99 – 25 = 74</a:t>
            </a:r>
          </a:p>
          <a:p>
            <a:pPr marL="514350" lvl="0" indent="-514350">
              <a:spcBef>
                <a:spcPct val="20000"/>
              </a:spcBef>
            </a:pPr>
            <a:r>
              <a:rPr kumimoji="0" lang="sr-Latn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Други начин: 42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(57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25)=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42 + 32 = 74</a:t>
            </a:r>
          </a:p>
          <a:p>
            <a:pPr marL="514350" lvl="0" indent="-514350">
              <a:spcBef>
                <a:spcPct val="20000"/>
              </a:spcBef>
            </a:pPr>
            <a:r>
              <a:rPr kumimoji="0" lang="sr-Latn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Трећи начин: (42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25)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57=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17 + 57 =</a:t>
            </a:r>
            <a:endParaRPr kumimoji="0" lang="sr-Cyrl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0" y="24"/>
            <a:ext cx="9144000" cy="6858000"/>
          </a:xfrm>
          <a:prstGeom prst="rect">
            <a:avLst/>
          </a:prstGeom>
          <a:solidFill>
            <a:srgbClr val="0033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Одузимајмо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заједно на више начина:</a:t>
            </a: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Latn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42 + 57 – 25=</a:t>
            </a: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lvl="0" indent="-514350">
              <a:spcBef>
                <a:spcPct val="20000"/>
              </a:spcBef>
            </a:pP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Први начин:  (42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57)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25=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99 – 25 = 74</a:t>
            </a:r>
          </a:p>
          <a:p>
            <a:pPr marL="514350" lvl="0" indent="-514350">
              <a:spcBef>
                <a:spcPct val="20000"/>
              </a:spcBef>
            </a:pPr>
            <a:r>
              <a:rPr kumimoji="0" lang="sr-Latn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Други начин: 42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(57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25)=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42 + 32 = 74</a:t>
            </a:r>
          </a:p>
          <a:p>
            <a:pPr marL="514350" lvl="0" indent="-514350">
              <a:spcBef>
                <a:spcPct val="20000"/>
              </a:spcBef>
            </a:pPr>
            <a:r>
              <a:rPr kumimoji="0" lang="sr-Latn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Трећи начин: (42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25)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57=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17 + 57 = 74</a:t>
            </a:r>
            <a:endParaRPr kumimoji="0" lang="sr-Cyrl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7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rgbClr val="003300"/>
          </a:solidFill>
        </p:spPr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Задатак за самосталан рад: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solidFill>
            <a:srgbClr val="003300"/>
          </a:solid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Израчунај</a:t>
            </a:r>
            <a:r>
              <a:rPr lang="sr-Cyrl-R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више начина:</a:t>
            </a:r>
          </a:p>
          <a:p>
            <a:pPr marL="514350" indent="-514350">
              <a:buNone/>
            </a:pPr>
            <a:r>
              <a:rPr lang="sr-Cyrl-R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28 + 66 -46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</a:t>
            </a:r>
          </a:p>
          <a:p>
            <a:pPr marL="514350" indent="-514350">
              <a:buNone/>
            </a:pPr>
            <a:r>
              <a:rPr lang="sr-Cyrl-R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sr-Cyrl-R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+ 25 -38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</a:t>
            </a:r>
          </a:p>
          <a:p>
            <a:pPr marL="514350" indent="-514350">
              <a:buNone/>
            </a:pPr>
            <a:r>
              <a:rPr lang="sr-Cyrl-R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54 + 37 -34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</a:t>
            </a:r>
          </a:p>
          <a:p>
            <a:pPr marL="514350" indent="-514350">
              <a:buNone/>
            </a:pPr>
            <a:r>
              <a:rPr lang="sr-Cyrl-R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46 + 38 -16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</a:t>
            </a:r>
          </a:p>
          <a:p>
            <a:pPr marL="514350" indent="-514350">
              <a:buNone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sr-Cyrl-RS" sz="1700" dirty="0" smtClean="0"/>
          </a:p>
          <a:p>
            <a:pPr marL="514350" indent="-514350">
              <a:buNone/>
            </a:pPr>
            <a:endParaRPr lang="sr-Cyrl-RS" sz="2000" dirty="0" smtClean="0"/>
          </a:p>
          <a:p>
            <a:pPr marL="514350" indent="-514350">
              <a:buNone/>
            </a:pPr>
            <a:endParaRPr lang="sr-Cyrl-RS" sz="2000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00"/>
          </a:solidFill>
        </p:spPr>
        <p:txBody>
          <a:bodyPr/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Први начин: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Зора је могла да узме потребне књиге са обје</a:t>
            </a:r>
            <a:endParaRPr kumimoji="0" lang="sr-Latn-B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полице. Тада би израчунавање текло овако: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r-Latn-B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r-Latn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(35 + 47) – </a:t>
            </a: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27</a:t>
            </a: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 descr="C:\Users\hp\Desktop\m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357562"/>
            <a:ext cx="3631849" cy="27432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00"/>
          </a:solidFill>
        </p:spPr>
        <p:txBody>
          <a:bodyPr/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Први начин: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Зора је могла да узме потребне књиге са обје</a:t>
            </a:r>
            <a:endParaRPr kumimoji="0" lang="sr-Latn-B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полице. Тада би израчунавање текло овако:</a:t>
            </a:r>
          </a:p>
          <a:p>
            <a:pPr marL="342900" lvl="0" indent="-342900">
              <a:spcBef>
                <a:spcPct val="20000"/>
              </a:spcBef>
            </a:pPr>
            <a:endParaRPr kumimoji="0" lang="sr-Latn-B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sr-Latn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(35 + 47) – </a:t>
            </a: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27</a:t>
            </a: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82 – 27 = </a:t>
            </a:r>
            <a:r>
              <a:rPr lang="sr-Cyrl-R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55</a:t>
            </a:r>
            <a:endParaRPr lang="sr-Latn-BA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sr-Latn-BA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hp\Desktop\m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357562"/>
            <a:ext cx="3631849" cy="27432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003300"/>
          </a:solidFill>
        </p:spPr>
        <p:txBody>
          <a:bodyPr/>
          <a:lstStyle/>
          <a:p>
            <a:pPr algn="just"/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Други начин:</a:t>
            </a:r>
          </a:p>
          <a:p>
            <a:pPr algn="just"/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Зора је могла да узме потребне књиге само са прве полице. Тада би израчунавање текло овако:</a:t>
            </a:r>
          </a:p>
          <a:p>
            <a:endParaRPr lang="en-US" dirty="0"/>
          </a:p>
        </p:txBody>
      </p:sp>
      <p:pic>
        <p:nvPicPr>
          <p:cNvPr id="3074" name="Picture 2" descr="C:\Users\hp\Desktop\brojev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418595"/>
            <a:ext cx="2309802" cy="1853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00"/>
          </a:solidFill>
        </p:spPr>
        <p:txBody>
          <a:bodyPr/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Други начин: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Зора је могла да узме потребне књиге само са прве полице.</a:t>
            </a:r>
            <a:endParaRPr kumimoji="0" lang="sr-Latn-B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Тада би израчунавање текло овако: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R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(35 – </a:t>
            </a:r>
            <a:r>
              <a:rPr lang="sr-Cyrl-R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sr-Cyrl-R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+ 47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 descr="C:\Users\hp\Desktop\brojev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418595"/>
            <a:ext cx="2309802" cy="1853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00"/>
          </a:solidFill>
        </p:spPr>
        <p:txBody>
          <a:bodyPr/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Други начин: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Зора је могла да узме потребне књиге само са прве полице.</a:t>
            </a:r>
            <a:endParaRPr kumimoji="0" lang="sr-Latn-B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Тада би израчунавање текло овако: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R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(35 – </a:t>
            </a:r>
            <a:r>
              <a:rPr lang="sr-Cyrl-R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sr-Cyrl-R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+ 47</a:t>
            </a: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sr-Cyrl-R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+ 47 = </a:t>
            </a:r>
            <a:r>
              <a:rPr lang="sr-Cyrl-R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55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 descr="C:\Users\hp\Desktop\brojev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418595"/>
            <a:ext cx="2309802" cy="1853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003300"/>
          </a:solidFill>
        </p:spPr>
        <p:txBody>
          <a:bodyPr/>
          <a:lstStyle/>
          <a:p>
            <a:pPr algn="just"/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Трећи начин:</a:t>
            </a:r>
          </a:p>
          <a:p>
            <a:pPr algn="l"/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Зора је могла да узме потребне књиге само са друге полице. Тада би израчунавање текло овако:</a:t>
            </a:r>
          </a:p>
          <a:p>
            <a:endParaRPr lang="sr-Latn-BA" dirty="0" smtClean="0"/>
          </a:p>
          <a:p>
            <a:endParaRPr lang="en-US" dirty="0"/>
          </a:p>
        </p:txBody>
      </p:sp>
      <p:pic>
        <p:nvPicPr>
          <p:cNvPr id="4" name="Picture 2" descr="C:\Users\hp\Desktop\sveske-skolski-prib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500570"/>
            <a:ext cx="2673519" cy="1776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00"/>
          </a:solidFill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Трећи начин: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Зора је могла да узме потребне књиге само са друге</a:t>
            </a:r>
            <a:endParaRPr kumimoji="0" lang="sr-Latn-B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R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полице. Тада би израчунавање текло овако: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sr-Latn-B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35 + (47 – </a:t>
            </a:r>
            <a:r>
              <a:rPr lang="sr-Cyrl-R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=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 descr="C:\Users\hp\Desktop\sveske-skolski-prib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500570"/>
            <a:ext cx="2673519" cy="1776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799</Words>
  <Application>Microsoft Office PowerPoint</Application>
  <PresentationFormat>On-screen Show (4:3)</PresentationFormat>
  <Paragraphs>131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Математика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Задатак за самосталан рад: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PC</dc:creator>
  <cp:lastModifiedBy>hp</cp:lastModifiedBy>
  <cp:revision>25</cp:revision>
  <dcterms:created xsi:type="dcterms:W3CDTF">2020-11-06T11:18:12Z</dcterms:created>
  <dcterms:modified xsi:type="dcterms:W3CDTF">2020-11-07T20:12:38Z</dcterms:modified>
</cp:coreProperties>
</file>