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033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2066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9108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3302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018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0175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81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809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290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2550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r-Cyrl-B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93242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924370D-8920-4822-A20E-D56EF448C282}" type="datetimeFigureOut">
              <a:rPr lang="sr-Cyrl-BA" smtClean="0"/>
              <a:t>20.12.2020.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EB7323F-2B26-4146-A258-0D811842E2FA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279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B353-85DC-4389-92F9-73FD027D2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395684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MATEMATIKA  5. RAZRED </a:t>
            </a:r>
            <a:endParaRPr lang="sr-Cyrl-BA" sz="5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41AB2-8926-45C8-B813-C00FBC279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8" y="2707689"/>
            <a:ext cx="11017188" cy="3145107"/>
          </a:xfrm>
        </p:spPr>
        <p:txBody>
          <a:bodyPr>
            <a:normAutofit/>
          </a:bodyPr>
          <a:lstStyle/>
          <a:p>
            <a:r>
              <a:rPr lang="sr-Cyrl-BA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 броја вишеструким </a:t>
            </a:r>
            <a:r>
              <a:rPr lang="sr-Cyrl-BA"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декадним јединицама</a:t>
            </a:r>
            <a:endParaRPr lang="sr-Cyrl-B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0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14DE-5B83-4451-9264-92B3C62FB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762" y="337351"/>
            <a:ext cx="10537794" cy="667853"/>
          </a:xfrm>
        </p:spPr>
        <p:txBody>
          <a:bodyPr>
            <a:normAutofit/>
          </a:bodyPr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Множење броја вишеструким декадним једицама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4461E-2FFB-4B62-A2C2-B55F55072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447060"/>
            <a:ext cx="11210810" cy="4405736"/>
          </a:xfrm>
        </p:spPr>
        <p:txBody>
          <a:bodyPr/>
          <a:lstStyle/>
          <a:p>
            <a:r>
              <a:rPr lang="sr-Cyrl-BA" b="1" dirty="0"/>
              <a:t>Декадне јединице: 10, 100, 1 000, 10 000, 100 00, 1 000 000 ...</a:t>
            </a:r>
          </a:p>
          <a:p>
            <a:endParaRPr lang="sr-Cyrl-BA" b="1" dirty="0"/>
          </a:p>
          <a:p>
            <a:r>
              <a:rPr lang="sr-Cyrl-BA" b="1" dirty="0"/>
              <a:t>Природне бројеве множимо са декадном јединицом тако што им додамо нуле са десне стране. </a:t>
            </a:r>
          </a:p>
          <a:p>
            <a:r>
              <a:rPr lang="sr-Cyrl-BA" b="1" dirty="0"/>
              <a:t>Нпр.  9 · 10 = 90,  9 · 100 = 900, 9</a:t>
            </a:r>
            <a:r>
              <a:rPr lang="en-US" b="1"/>
              <a:t> </a:t>
            </a:r>
            <a:r>
              <a:rPr lang="sr-Cyrl-BA" b="1"/>
              <a:t>· </a:t>
            </a:r>
            <a:r>
              <a:rPr lang="sr-Cyrl-BA" b="1" dirty="0"/>
              <a:t>1 000 = 9 000</a:t>
            </a:r>
          </a:p>
          <a:p>
            <a:r>
              <a:rPr lang="sr-Cyrl-BA" b="1" dirty="0"/>
              <a:t>          34 · 10 = 340,   250 · 100 = 25 000</a:t>
            </a: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82220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8506DD-4892-4E2F-9979-A9F1337ED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177553"/>
            <a:ext cx="10782300" cy="1065321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Примјеном својства здруживања чинилаца  рачунамо производ на најлакши начин: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433AB2-A975-405B-8EF1-9510B5DF6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81200"/>
            <a:ext cx="11095401" cy="3871596"/>
          </a:xfrm>
        </p:spPr>
        <p:txBody>
          <a:bodyPr/>
          <a:lstStyle/>
          <a:p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 7 152 = (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50·2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) ·7 152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 7 152 = 715 2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b="1" dirty="0"/>
              <a:t>3 456 · </a:t>
            </a:r>
            <a:r>
              <a:rPr lang="sr-Cyrl-BA" b="1" dirty="0">
                <a:solidFill>
                  <a:srgbClr val="FF0000"/>
                </a:solidFill>
              </a:rPr>
              <a:t>500</a:t>
            </a:r>
            <a:r>
              <a:rPr lang="sr-Cyrl-BA" b="1" dirty="0"/>
              <a:t> </a:t>
            </a:r>
            <a:r>
              <a:rPr lang="sr-Cyrl-BA" b="1" dirty="0">
                <a:solidFill>
                  <a:srgbClr val="FF0000"/>
                </a:solidFill>
              </a:rPr>
              <a:t>· 2 </a:t>
            </a:r>
            <a:r>
              <a:rPr lang="sr-Cyrl-BA" b="1" dirty="0"/>
              <a:t>= 3 456 · (</a:t>
            </a:r>
            <a:r>
              <a:rPr lang="sr-Cyrl-BA" b="1" dirty="0">
                <a:solidFill>
                  <a:srgbClr val="FF0000"/>
                </a:solidFill>
              </a:rPr>
              <a:t>500</a:t>
            </a:r>
            <a:r>
              <a:rPr lang="sr-Cyrl-BA" b="1" dirty="0"/>
              <a:t> </a:t>
            </a:r>
            <a:r>
              <a:rPr lang="sr-Cyrl-BA" b="1" dirty="0">
                <a:solidFill>
                  <a:srgbClr val="FF0000"/>
                </a:solidFill>
              </a:rPr>
              <a:t>· 2</a:t>
            </a:r>
            <a:r>
              <a:rPr lang="sr-Cyrl-BA" b="1" dirty="0"/>
              <a:t>) = 3 456 · </a:t>
            </a:r>
            <a:r>
              <a:rPr lang="sr-Cyrl-BA" b="1" dirty="0">
                <a:solidFill>
                  <a:srgbClr val="FF0000"/>
                </a:solidFill>
              </a:rPr>
              <a:t>1 000 </a:t>
            </a:r>
            <a:r>
              <a:rPr lang="sr-Cyrl-BA" b="1" dirty="0"/>
              <a:t>= 3 456 </a:t>
            </a:r>
            <a:r>
              <a:rPr lang="sr-Cyrl-BA" b="1" dirty="0">
                <a:solidFill>
                  <a:srgbClr val="FF0000"/>
                </a:solidFill>
              </a:rPr>
              <a:t>000</a:t>
            </a:r>
          </a:p>
          <a:p>
            <a:endParaRPr lang="sr-Cyrl-B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4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62C144-3935-4D5D-B1A4-670A0AD05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497841"/>
            <a:ext cx="10782300" cy="2431790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Примјеном својства асоцијативности и комутативности множења рачунамо на лакши начин: </a:t>
            </a:r>
            <a:b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а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b)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c = a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( b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c ) </a:t>
            </a:r>
            <a:b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   </a:t>
            </a:r>
            <a:b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a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b = b </a:t>
            </a:r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·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a</a:t>
            </a:r>
            <a:endParaRPr lang="sr-Cyrl-BA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3AA27AF-EC94-48F2-85AC-BC802C57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62" y="3928370"/>
            <a:ext cx="11707378" cy="1924425"/>
          </a:xfrm>
        </p:spPr>
        <p:txBody>
          <a:bodyPr>
            <a:norm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125 · 25 · 1 318 ·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4 ·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8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(125 · 8)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· 4)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1 318 =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 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 1 318 = 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1 318 =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= 131 800 000</a:t>
            </a:r>
          </a:p>
          <a:p>
            <a:endParaRPr lang="sr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03207-2E36-4D68-92AA-B33B52033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94173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54. Примјењујући својство комутативности и асоцијативности множења , израчуај на лакши начин: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5C5ACE5-F786-4618-94AF-B8F4DD9D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55848"/>
            <a:ext cx="10718292" cy="3896947"/>
          </a:xfrm>
        </p:spPr>
        <p:txBody>
          <a:bodyPr>
            <a:normAutofit lnSpcReduction="10000"/>
          </a:bodyPr>
          <a:lstStyle/>
          <a:p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·786·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= (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25· 4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)· 786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786= 78 6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·1342 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= (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 · 8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)·1 342 =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·1 342 = 1 342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2 538 ·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sr-Cyrl-B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sr-Cyrl-B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= 2 538·(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50·20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)· (</a:t>
            </a:r>
            <a:r>
              <a:rPr lang="sr-Cyrl-B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250·4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= 2 538·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sr-Cyrl-B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1 000</a:t>
            </a: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= 2 538· 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100 000=</a:t>
            </a:r>
          </a:p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= 253 8</a:t>
            </a:r>
            <a:r>
              <a:rPr lang="sr-Cyrl-B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00 000</a:t>
            </a:r>
          </a:p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9F212F41-2F9A-4089-8117-5A67AF2AB6E1}"/>
              </a:ext>
            </a:extLst>
          </p:cNvPr>
          <p:cNvCxnSpPr/>
          <p:nvPr/>
        </p:nvCxnSpPr>
        <p:spPr>
          <a:xfrm>
            <a:off x="941033" y="1727200"/>
            <a:ext cx="1109709" cy="66089"/>
          </a:xfrm>
          <a:prstGeom prst="curvedConnector3">
            <a:avLst>
              <a:gd name="adj1" fmla="val 54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1A4FA9-4DE0-4441-8546-FAFA2FCEF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744" y="394547"/>
            <a:ext cx="10782300" cy="834813"/>
          </a:xfrm>
        </p:spPr>
        <p:txBody>
          <a:bodyPr/>
          <a:lstStyle/>
          <a:p>
            <a:r>
              <a:rPr lang="sr-Cyrl-BA" sz="2400" dirty="0">
                <a:solidFill>
                  <a:schemeClr val="tx1"/>
                </a:solidFill>
                <a:latin typeface="Arial Black" panose="020B0A04020102020204" pitchFamily="34" charset="0"/>
              </a:rPr>
              <a:t>58. Израчунај 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F9C1843-9C2F-4F8C-9E66-AF55DB362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940560"/>
            <a:ext cx="9228201" cy="3912236"/>
          </a:xfrm>
        </p:spPr>
        <p:txBody>
          <a:bodyPr>
            <a:normAutofit lnSpcReduction="10000"/>
          </a:bodyPr>
          <a:lstStyle/>
          <a:p>
            <a:r>
              <a:rPr lang="sr-Cyrl-BA" b="1" dirty="0">
                <a:solidFill>
                  <a:srgbClr val="FF0000"/>
                </a:solidFill>
              </a:rPr>
              <a:t>15 ·2</a:t>
            </a:r>
            <a:r>
              <a:rPr lang="sr-Cyrl-BA" b="1" dirty="0"/>
              <a:t>0 000 =(</a:t>
            </a:r>
            <a:r>
              <a:rPr lang="sr-Cyrl-BA" b="1" dirty="0">
                <a:solidFill>
                  <a:srgbClr val="FF0000"/>
                </a:solidFill>
              </a:rPr>
              <a:t>15·2</a:t>
            </a:r>
            <a:r>
              <a:rPr lang="sr-Cyrl-BA" b="1" dirty="0"/>
              <a:t>)·10 000= </a:t>
            </a:r>
            <a:r>
              <a:rPr lang="sr-Cyrl-BA" b="1" dirty="0">
                <a:solidFill>
                  <a:srgbClr val="FF0000"/>
                </a:solidFill>
              </a:rPr>
              <a:t>30</a:t>
            </a:r>
            <a:r>
              <a:rPr lang="sr-Cyrl-BA" b="1" dirty="0"/>
              <a:t>· 10 000= </a:t>
            </a:r>
            <a:r>
              <a:rPr lang="sr-Cyrl-BA" b="1" dirty="0">
                <a:solidFill>
                  <a:srgbClr val="FF0000"/>
                </a:solidFill>
              </a:rPr>
              <a:t>30</a:t>
            </a:r>
            <a:r>
              <a:rPr lang="sr-Cyrl-BA" b="1" dirty="0"/>
              <a:t>0 000</a:t>
            </a:r>
          </a:p>
          <a:p>
            <a:endParaRPr lang="sr-Cyrl-BA" dirty="0"/>
          </a:p>
          <a:p>
            <a:r>
              <a:rPr lang="sr-Cyrl-BA" b="1" dirty="0">
                <a:solidFill>
                  <a:srgbClr val="FF0000"/>
                </a:solidFill>
              </a:rPr>
              <a:t>48· 3 </a:t>
            </a:r>
            <a:r>
              <a:rPr lang="sr-Cyrl-BA" b="1" dirty="0"/>
              <a:t>000 000= (</a:t>
            </a:r>
            <a:r>
              <a:rPr lang="sr-Cyrl-BA" b="1" dirty="0">
                <a:solidFill>
                  <a:srgbClr val="FF0000"/>
                </a:solidFill>
              </a:rPr>
              <a:t>48·3</a:t>
            </a:r>
            <a:r>
              <a:rPr lang="sr-Cyrl-BA" b="1" dirty="0"/>
              <a:t>)· 1 000 000 = </a:t>
            </a:r>
            <a:r>
              <a:rPr lang="sr-Cyrl-BA" b="1" dirty="0">
                <a:solidFill>
                  <a:srgbClr val="FF0000"/>
                </a:solidFill>
              </a:rPr>
              <a:t>144</a:t>
            </a:r>
            <a:r>
              <a:rPr lang="sr-Cyrl-BA" b="1" dirty="0"/>
              <a:t>· 1 000 000=</a:t>
            </a:r>
          </a:p>
          <a:p>
            <a:r>
              <a:rPr lang="sr-Cyrl-BA" b="1" dirty="0"/>
              <a:t>                                                           = </a:t>
            </a:r>
            <a:r>
              <a:rPr lang="sr-Cyrl-BA" b="1" dirty="0">
                <a:solidFill>
                  <a:srgbClr val="FF0000"/>
                </a:solidFill>
              </a:rPr>
              <a:t>144</a:t>
            </a:r>
            <a:r>
              <a:rPr lang="sr-Cyrl-BA" b="1" dirty="0"/>
              <a:t> 000 000</a:t>
            </a:r>
          </a:p>
          <a:p>
            <a:r>
              <a:rPr lang="sr-Cyrl-BA" dirty="0"/>
              <a:t> </a:t>
            </a:r>
          </a:p>
          <a:p>
            <a:r>
              <a:rPr lang="sr-Cyrl-BA" b="1" dirty="0"/>
              <a:t>4</a:t>
            </a:r>
            <a:r>
              <a:rPr lang="sr-Cyrl-BA" b="1" dirty="0">
                <a:solidFill>
                  <a:srgbClr val="FF0000"/>
                </a:solidFill>
              </a:rPr>
              <a:t>00</a:t>
            </a:r>
            <a:r>
              <a:rPr lang="sr-Cyrl-BA" b="1" dirty="0"/>
              <a:t>· 6 </a:t>
            </a:r>
            <a:r>
              <a:rPr lang="sr-Cyrl-BA" b="1" dirty="0">
                <a:solidFill>
                  <a:srgbClr val="FF0000"/>
                </a:solidFill>
              </a:rPr>
              <a:t>000</a:t>
            </a:r>
            <a:r>
              <a:rPr lang="sr-Cyrl-BA" b="1" dirty="0"/>
              <a:t>= (4·6)· (</a:t>
            </a:r>
            <a:r>
              <a:rPr lang="sr-Cyrl-BA" b="1" dirty="0">
                <a:solidFill>
                  <a:srgbClr val="FF0000"/>
                </a:solidFill>
              </a:rPr>
              <a:t>100</a:t>
            </a:r>
            <a:r>
              <a:rPr lang="sr-Cyrl-BA" b="1" dirty="0"/>
              <a:t> · </a:t>
            </a:r>
            <a:r>
              <a:rPr lang="sr-Cyrl-BA" b="1" dirty="0">
                <a:solidFill>
                  <a:srgbClr val="FF0000"/>
                </a:solidFill>
              </a:rPr>
              <a:t>1 000</a:t>
            </a:r>
            <a:r>
              <a:rPr lang="sr-Cyrl-BA" b="1" dirty="0"/>
              <a:t>)= 24· </a:t>
            </a:r>
            <a:r>
              <a:rPr lang="sr-Cyrl-BA" b="1" dirty="0">
                <a:solidFill>
                  <a:srgbClr val="FF0000"/>
                </a:solidFill>
              </a:rPr>
              <a:t>100 000 </a:t>
            </a:r>
            <a:r>
              <a:rPr lang="sr-Cyrl-BA" b="1" dirty="0"/>
              <a:t>=</a:t>
            </a:r>
          </a:p>
          <a:p>
            <a:r>
              <a:rPr lang="sr-Cyrl-BA" b="1" dirty="0"/>
              <a:t>                                                       = 2 4</a:t>
            </a:r>
            <a:r>
              <a:rPr lang="sr-Cyrl-BA" b="1" dirty="0">
                <a:solidFill>
                  <a:srgbClr val="FF0000"/>
                </a:solidFill>
              </a:rPr>
              <a:t>00 000            </a:t>
            </a:r>
          </a:p>
        </p:txBody>
      </p:sp>
    </p:spTree>
    <p:extLst>
      <p:ext uri="{BB962C8B-B14F-4D97-AF65-F5344CB8AC3E}">
        <p14:creationId xmlns:p14="http://schemas.microsoft.com/office/powerpoint/2010/main" val="49273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AAE78A-6B4C-4DE3-A8CA-2CA66BDD6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712893"/>
          </a:xfrm>
        </p:spPr>
        <p:txBody>
          <a:bodyPr/>
          <a:lstStyle/>
          <a:p>
            <a:r>
              <a:rPr lang="sr-Cyrl-BA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ЗАДАЦИ ЗА САМОСТАЛАН РАД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2A1E96-8A04-4815-8B8E-07424FE86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1869440"/>
            <a:ext cx="9228201" cy="3983356"/>
          </a:xfrm>
        </p:spPr>
        <p:txBody>
          <a:bodyPr>
            <a:normAutofit/>
          </a:bodyPr>
          <a:lstStyle/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 УЏБЕНИКУ НА СТРАНИ 104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ZADATAK 59.</a:t>
            </a:r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И 60. </a:t>
            </a:r>
          </a:p>
          <a:p>
            <a:endParaRPr lang="sr-Cyrl-B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жели више може да уради 1.ниво у Раднном листу стр.66.</a:t>
            </a:r>
          </a:p>
        </p:txBody>
      </p:sp>
    </p:spTree>
    <p:extLst>
      <p:ext uri="{BB962C8B-B14F-4D97-AF65-F5344CB8AC3E}">
        <p14:creationId xmlns:p14="http://schemas.microsoft.com/office/powerpoint/2010/main" val="215240358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418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 Light</vt:lpstr>
      <vt:lpstr>Metropolitan</vt:lpstr>
      <vt:lpstr>MATEMATIKA  5. RAZRED </vt:lpstr>
      <vt:lpstr>Множење броја вишеструким декадним једицама</vt:lpstr>
      <vt:lpstr>Примјеном својства здруживања чинилаца  рачунамо производ на најлакши начин: </vt:lpstr>
      <vt:lpstr>Примјеном својства асоцијативности и комутативности множења рачунамо на лакши начин:   (а · b) · c = a · ( b · c )        a · b = b · a</vt:lpstr>
      <vt:lpstr>54. Примјењујући својство комутативности и асоцијативности множења , израчуај на лакши начин: </vt:lpstr>
      <vt:lpstr>58. Израчунај :</vt:lpstr>
      <vt:lpstr>ЗАДАЦИ ЗА САМОСТАЛАН РАД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броја вишеструким декадним једицама</dc:title>
  <dc:creator>Nevena Radmilović</dc:creator>
  <cp:lastModifiedBy>vito-nevena Radmilovic</cp:lastModifiedBy>
  <cp:revision>22</cp:revision>
  <dcterms:created xsi:type="dcterms:W3CDTF">2020-12-12T19:17:54Z</dcterms:created>
  <dcterms:modified xsi:type="dcterms:W3CDTF">2020-12-20T09:52:06Z</dcterms:modified>
</cp:coreProperties>
</file>