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 smtClean="0"/>
              <a:t>МАТЕМАТИКА</a:t>
            </a:r>
            <a:br>
              <a:rPr lang="sr-Cyrl-BA" b="1" dirty="0" smtClean="0"/>
            </a:br>
            <a:r>
              <a:rPr lang="sr-Cyrl-BA" sz="5400" b="1" dirty="0" smtClean="0"/>
              <a:t>6. РАЗРЕД</a:t>
            </a:r>
            <a:endParaRPr lang="sr-Latn-BA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699" y="4830362"/>
            <a:ext cx="4773613" cy="1445620"/>
          </a:xfrm>
        </p:spPr>
        <p:txBody>
          <a:bodyPr>
            <a:normAutofit lnSpcReduction="10000"/>
          </a:bodyPr>
          <a:lstStyle/>
          <a:p>
            <a:r>
              <a:rPr lang="sr-Cyrl-BA" dirty="0" smtClean="0"/>
              <a:t>                                                                  </a:t>
            </a:r>
            <a:r>
              <a:rPr lang="sr-Cyrl-BA" dirty="0" smtClean="0">
                <a:solidFill>
                  <a:srgbClr val="FFFF00"/>
                </a:solidFill>
              </a:rPr>
              <a:t>НАСТАВНИК: ДАЈАНА ОСТОЈИЋ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ЈУ ОШ „МАЈКА КНЕЖОПОЉКА“</a:t>
            </a:r>
          </a:p>
          <a:p>
            <a:r>
              <a:rPr lang="sr-Cyrl-BA" dirty="0" smtClean="0">
                <a:solidFill>
                  <a:srgbClr val="FFFF00"/>
                </a:solidFill>
              </a:rPr>
              <a:t>кнежица</a:t>
            </a:r>
          </a:p>
          <a:p>
            <a:pPr algn="r"/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156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4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779745" cy="3329581"/>
          </a:xfrm>
        </p:spPr>
        <p:txBody>
          <a:bodyPr/>
          <a:lstStyle/>
          <a:p>
            <a:pPr algn="ctr"/>
            <a:r>
              <a:rPr lang="sr-Cyrl-BA" sz="5400" b="1" dirty="0" smtClean="0"/>
              <a:t>ДЈЕЉИВОСТ ДЕКАДНИМ ЈЕДИНИЦАМА И БРОЈЕВИМА 2, 5, 4 И 25</a:t>
            </a:r>
            <a:endParaRPr lang="sr-Latn-BA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178" y="5182041"/>
            <a:ext cx="4840644" cy="15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0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78989" cy="1400530"/>
          </a:xfrm>
        </p:spPr>
        <p:txBody>
          <a:bodyPr/>
          <a:lstStyle/>
          <a:p>
            <a:r>
              <a:rPr lang="sr-Cyrl-BA" b="1" dirty="0" smtClean="0"/>
              <a:t>ДЈЕЉИВОСТ ДЕКАДНИМ ЈЕДИНИЦАМА</a:t>
            </a:r>
            <a:endParaRPr lang="sr-Latn-B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2052918"/>
                <a:ext cx="10707688" cy="419548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BA" sz="2800" dirty="0" smtClean="0"/>
                  <a:t>Декадне јединице су бројеви: 1, 10, 100, 1000, ... То су, заправо, бројеви: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sr-Cyrl-BA" sz="2800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sr-Cyrl-BA" sz="28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sr-Cyrl-BA" sz="2800" dirty="0" smtClean="0"/>
                  <a:t>= 10,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sr-Cyrl-BA" sz="2800" dirty="0" smtClean="0"/>
                  <a:t>= 100,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BA" sz="2800" dirty="0" smtClean="0"/>
                  <a:t>=1000, итд.</a:t>
                </a:r>
              </a:p>
              <a:p>
                <a:pPr marL="0" indent="0">
                  <a:buNone/>
                </a:pPr>
                <a:endParaRPr lang="sr-Cyrl-BA" sz="2800" dirty="0" smtClean="0"/>
              </a:p>
              <a:p>
                <a:pPr marL="0" indent="0">
                  <a:buNone/>
                </a:pPr>
                <a:r>
                  <a:rPr lang="sr-Cyrl-BA" sz="2800" dirty="0" smtClean="0"/>
                  <a:t>Природни број </a:t>
                </a:r>
                <a:r>
                  <a:rPr lang="sr-Latn-BA" sz="2800" dirty="0" smtClean="0"/>
                  <a:t>n </a:t>
                </a:r>
                <a:r>
                  <a:rPr lang="sr-Cyrl-BA" sz="2800" dirty="0" smtClean="0"/>
                  <a:t>је дјељив са 10 ако му је посљедња цифра (цифра јединица) 0.</a:t>
                </a:r>
              </a:p>
              <a:p>
                <a:pPr marL="0" indent="0">
                  <a:buNone/>
                </a:pPr>
                <a:endParaRPr lang="sr-Cyrl-BA" sz="2800" dirty="0" smtClean="0"/>
              </a:p>
              <a:p>
                <a:pPr marL="0" indent="0">
                  <a:buNone/>
                </a:pPr>
                <a:r>
                  <a:rPr lang="sr-Cyrl-BA" sz="2800" dirty="0" smtClean="0"/>
                  <a:t>Природни број </a:t>
                </a:r>
                <a:r>
                  <a:rPr lang="sr-Latn-BA" sz="2800" dirty="0" smtClean="0"/>
                  <a:t>n </a:t>
                </a:r>
                <a:r>
                  <a:rPr lang="sr-Cyrl-BA" sz="2800" dirty="0" smtClean="0"/>
                  <a:t>је дјељив декадном јединицом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r-Latn-BA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sr-Cyrl-BA" sz="28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sr-Cyrl-BA" sz="2800" dirty="0" smtClean="0"/>
                  <a:t>тј. </a:t>
                </a:r>
                <a:r>
                  <a:rPr lang="sr-Cyrl-BA" sz="2800" dirty="0"/>
                  <a:t>д</a:t>
                </a:r>
                <a:r>
                  <a:rPr lang="sr-Cyrl-BA" sz="2800" dirty="0" smtClean="0"/>
                  <a:t>екадном јединицом са </a:t>
                </a:r>
                <a:r>
                  <a:rPr lang="sr-Latn-BA" sz="2800" dirty="0" smtClean="0"/>
                  <a:t>k </a:t>
                </a:r>
                <a:r>
                  <a:rPr lang="sr-Cyrl-BA" sz="2800" dirty="0" smtClean="0"/>
                  <a:t>нула, ако су посљедњих </a:t>
                </a:r>
                <a:r>
                  <a:rPr lang="sr-Latn-BA" sz="2800" dirty="0" smtClean="0"/>
                  <a:t>k </a:t>
                </a:r>
                <a:r>
                  <a:rPr lang="sr-Cyrl-BA" sz="2800" dirty="0" smtClean="0"/>
                  <a:t>цифара броја </a:t>
                </a:r>
                <a:r>
                  <a:rPr lang="sr-Latn-BA" sz="2800" dirty="0" smtClean="0">
                    <a:solidFill>
                      <a:prstClr val="white"/>
                    </a:solidFill>
                  </a:rPr>
                  <a:t>n</a:t>
                </a:r>
                <a:r>
                  <a:rPr lang="sr-Cyrl-BA" sz="2800" dirty="0" smtClean="0">
                    <a:solidFill>
                      <a:prstClr val="white"/>
                    </a:solidFill>
                  </a:rPr>
                  <a:t> све нуле.</a:t>
                </a:r>
                <a:endParaRPr lang="sr-Latn-B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2052918"/>
                <a:ext cx="10707688" cy="4195481"/>
              </a:xfrm>
              <a:blipFill>
                <a:blip r:embed="rId2"/>
                <a:stretch>
                  <a:fillRect l="-1195" t="-2616" b="-101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495300"/>
            <a:ext cx="11290300" cy="6083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dirty="0" smtClean="0"/>
              <a:t>Примјер 1. Којим декадним јединицама је дјељив број 400200?</a:t>
            </a:r>
            <a:endParaRPr lang="sr-Cyrl-BA" sz="2800" dirty="0"/>
          </a:p>
          <a:p>
            <a:pPr marL="0" indent="0">
              <a:buNone/>
            </a:pPr>
            <a:endParaRPr lang="sr-Cyrl-BA" sz="2800" dirty="0" smtClean="0"/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Број 400200 дјељив је са 1, 10 и са 100.</a:t>
            </a:r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r>
              <a:rPr lang="sr-Cyrl-BA" sz="2800" dirty="0" smtClean="0"/>
              <a:t>Примјер 2. Из скупа {120, 305, 450, 1001, 3000, 20500, 30010</a:t>
            </a:r>
            <a:r>
              <a:rPr lang="sr-Latn-BA" sz="2800" dirty="0" smtClean="0"/>
              <a:t>} </a:t>
            </a:r>
            <a:r>
              <a:rPr lang="sr-Cyrl-BA" sz="2800" dirty="0" smtClean="0"/>
              <a:t>издвој подскупове свих бројева дјељивих са: а) 10; б) 100; в) 1000; г) 10000.</a:t>
            </a:r>
          </a:p>
          <a:p>
            <a:pPr marL="0" indent="0">
              <a:buNone/>
            </a:pPr>
            <a:endParaRPr lang="sr-Cyrl-BA" sz="2800" dirty="0" smtClean="0"/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Тражени подскупови су: 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а) </a:t>
            </a:r>
            <a:r>
              <a:rPr lang="sr-Latn-BA" sz="2800" dirty="0" smtClean="0">
                <a:solidFill>
                  <a:srgbClr val="FFFF00"/>
                </a:solidFill>
              </a:rPr>
              <a:t>{120, 450, 3000, 20500, 30010}</a:t>
            </a:r>
            <a:r>
              <a:rPr lang="sr-Cyrl-BA" sz="2800" dirty="0" smtClean="0">
                <a:solidFill>
                  <a:srgbClr val="FFFF00"/>
                </a:solidFill>
              </a:rPr>
              <a:t>; б)</a:t>
            </a:r>
            <a:r>
              <a:rPr lang="sr-Latn-BA" sz="2800" dirty="0">
                <a:solidFill>
                  <a:srgbClr val="FFFF00"/>
                </a:solidFill>
              </a:rPr>
              <a:t> </a:t>
            </a:r>
            <a:r>
              <a:rPr lang="sr-Latn-BA" sz="2800" dirty="0" smtClean="0">
                <a:solidFill>
                  <a:srgbClr val="FFFF00"/>
                </a:solidFill>
              </a:rPr>
              <a:t>{3000</a:t>
            </a:r>
            <a:r>
              <a:rPr lang="sr-Latn-BA" sz="2800" dirty="0">
                <a:solidFill>
                  <a:srgbClr val="FFFF00"/>
                </a:solidFill>
              </a:rPr>
              <a:t>, </a:t>
            </a:r>
            <a:r>
              <a:rPr lang="sr-Latn-BA" sz="2800" dirty="0" smtClean="0">
                <a:solidFill>
                  <a:srgbClr val="FFFF00"/>
                </a:solidFill>
              </a:rPr>
              <a:t>20500}</a:t>
            </a:r>
            <a:r>
              <a:rPr lang="sr-Cyrl-BA" sz="2800" dirty="0" smtClean="0">
                <a:solidFill>
                  <a:srgbClr val="FFFF00"/>
                </a:solidFill>
              </a:rPr>
              <a:t>; в)</a:t>
            </a:r>
            <a:r>
              <a:rPr lang="sr-Latn-BA" sz="2800" dirty="0">
                <a:solidFill>
                  <a:srgbClr val="FFFF00"/>
                </a:solidFill>
              </a:rPr>
              <a:t> {</a:t>
            </a:r>
            <a:r>
              <a:rPr lang="sr-Latn-BA" sz="2800" dirty="0" smtClean="0">
                <a:solidFill>
                  <a:srgbClr val="FFFF00"/>
                </a:solidFill>
              </a:rPr>
              <a:t>3000}</a:t>
            </a:r>
            <a:r>
              <a:rPr lang="sr-Cyrl-BA" sz="2800" dirty="0">
                <a:solidFill>
                  <a:srgbClr val="FFFF00"/>
                </a:solidFill>
              </a:rPr>
              <a:t>; </a:t>
            </a:r>
            <a:r>
              <a:rPr lang="sr-Cyrl-BA" sz="2800" dirty="0" smtClean="0">
                <a:solidFill>
                  <a:srgbClr val="FFFF00"/>
                </a:solidFill>
              </a:rPr>
              <a:t>г) </a:t>
            </a:r>
            <a:r>
              <a:rPr lang="sr-Latn-BA" sz="2800" dirty="0" smtClean="0">
                <a:solidFill>
                  <a:srgbClr val="FFFF00"/>
                </a:solidFill>
              </a:rPr>
              <a:t>Ø</a:t>
            </a:r>
            <a:r>
              <a:rPr lang="sr-Cyrl-BA" sz="2800" dirty="0" smtClean="0">
                <a:solidFill>
                  <a:srgbClr val="FFFF00"/>
                </a:solidFill>
              </a:rPr>
              <a:t>.</a:t>
            </a:r>
            <a:endParaRPr lang="sr-Latn-BA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Cyrl-BA" sz="2800" dirty="0" smtClean="0"/>
          </a:p>
          <a:p>
            <a:pPr marL="0" indent="0">
              <a:buNone/>
            </a:pPr>
            <a:endParaRPr lang="sr-Cyrl-BA" sz="2800" dirty="0"/>
          </a:p>
          <a:p>
            <a:pPr marL="0" indent="0">
              <a:buNone/>
            </a:pP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04373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31389" cy="1400530"/>
          </a:xfrm>
        </p:spPr>
        <p:txBody>
          <a:bodyPr/>
          <a:lstStyle/>
          <a:p>
            <a:r>
              <a:rPr lang="sr-Cyrl-BA" b="1" dirty="0" smtClean="0"/>
              <a:t>ДЈЕЉИВОСТ БРОЈЕВИМА 2, 5, 4 И 25</a:t>
            </a:r>
            <a:br>
              <a:rPr lang="sr-Cyrl-BA" b="1" dirty="0" smtClean="0"/>
            </a:br>
            <a:r>
              <a:rPr lang="sr-Cyrl-BA" b="1" dirty="0" smtClean="0"/>
              <a:t/>
            </a:r>
            <a:br>
              <a:rPr lang="sr-Cyrl-BA" b="1" dirty="0" smtClean="0"/>
            </a:br>
            <a:r>
              <a:rPr lang="sr-Cyrl-BA" sz="3200" b="1" dirty="0" smtClean="0"/>
              <a:t>ДЈЕЉИВОСТ БРОЈЕВИМА 2 И 5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616200"/>
            <a:ext cx="10504488" cy="4597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/>
              <a:t>Природни број </a:t>
            </a:r>
            <a:r>
              <a:rPr lang="sr-Latn-BA" sz="2800" dirty="0" smtClean="0"/>
              <a:t>n </a:t>
            </a:r>
            <a:r>
              <a:rPr lang="sr-Cyrl-BA" sz="2800" dirty="0" smtClean="0"/>
              <a:t>је дјељив са 2 ако му је посљедња цифра </a:t>
            </a:r>
            <a:r>
              <a:rPr lang="sr-Latn-BA" sz="2800" dirty="0" smtClean="0"/>
              <a:t>0, 2, 4, 6 </a:t>
            </a:r>
            <a:r>
              <a:rPr lang="sr-Cyrl-BA" sz="2800" dirty="0" smtClean="0"/>
              <a:t>или 8</a:t>
            </a:r>
            <a:r>
              <a:rPr lang="sr-Cyrl-BA" sz="2800" dirty="0" smtClean="0"/>
              <a:t>. </a:t>
            </a:r>
            <a:r>
              <a:rPr lang="sr-Cyrl-BA" sz="2800" dirty="0" smtClean="0"/>
              <a:t>Такође можемо рећи и да је сваки паран број дјељив са 2.</a:t>
            </a:r>
          </a:p>
          <a:p>
            <a:pPr marL="0" indent="0">
              <a:buNone/>
            </a:pPr>
            <a:endParaRPr lang="sr-Cyrl-BA" sz="2800" dirty="0"/>
          </a:p>
          <a:p>
            <a:pPr marL="0" indent="0" algn="just">
              <a:buNone/>
            </a:pPr>
            <a:r>
              <a:rPr lang="sr-Cyrl-BA" sz="2800" dirty="0" smtClean="0"/>
              <a:t>Природан број </a:t>
            </a:r>
            <a:r>
              <a:rPr lang="sr-Latn-BA" sz="2800" dirty="0" smtClean="0"/>
              <a:t>n </a:t>
            </a:r>
            <a:r>
              <a:rPr lang="sr-Cyrl-BA" sz="2800" dirty="0" smtClean="0"/>
              <a:t>је дјељив са 5 ако му је цифра јединица дјељива са 5, односно ако му је посљедња цифра 0 или 5.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33140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244600"/>
            <a:ext cx="10502900" cy="50037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sz="2800" dirty="0" smtClean="0"/>
              <a:t>Примјер 3. Користећи се наведеним критеријумима дјељивости са 2 и 5 одредити услов који мора задовољити број </a:t>
            </a:r>
            <a:r>
              <a:rPr lang="sr-Latn-BA" sz="2800" dirty="0" smtClean="0"/>
              <a:t>n </a:t>
            </a:r>
            <a:r>
              <a:rPr lang="sr-Cyrl-BA" sz="2800" dirty="0" smtClean="0"/>
              <a:t>да би истовремено био дјељив са 2 и 5.</a:t>
            </a:r>
          </a:p>
          <a:p>
            <a:pPr marL="0" indent="0" algn="just">
              <a:buNone/>
            </a:pPr>
            <a:endParaRPr lang="sr-Cyrl-BA" sz="2800" dirty="0"/>
          </a:p>
          <a:p>
            <a:pPr marL="0" indent="0" algn="just"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Треба утврдити која цифра јединица задовољава услове дјељивости и са 2 и са 5. То је само цифра 0, па је </a:t>
            </a:r>
            <a:r>
              <a:rPr lang="en-US" sz="2800" dirty="0" smtClean="0">
                <a:solidFill>
                  <a:srgbClr val="FFFF00"/>
                </a:solidFill>
              </a:rPr>
              <a:t>n </a:t>
            </a:r>
            <a:r>
              <a:rPr lang="sr-Cyrl-BA" sz="2800" dirty="0" smtClean="0">
                <a:solidFill>
                  <a:srgbClr val="FFFF00"/>
                </a:solidFill>
              </a:rPr>
              <a:t>дјељив са 2 и са 5 само ако му је цифра јединица 0. </a:t>
            </a:r>
            <a:endParaRPr lang="sr-Cyrl-BA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sr-Cyrl-BA" sz="2800" dirty="0" smtClean="0"/>
              <a:t>Из примјера се може закључити да је број истовремено дјељив и са 2 и са 5 ако је дјељив бројем 10. 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27020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b="1" dirty="0" smtClean="0"/>
              <a:t>ДЈЕЉИВОСТ БРОЈЕВИМА 4 И 25</a:t>
            </a:r>
            <a:endParaRPr lang="sr-Latn-B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612900"/>
            <a:ext cx="10745788" cy="4635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sz="2800" dirty="0" smtClean="0"/>
              <a:t>Број 100 можемо записати као 100= 4 · 25, па закључујемо да је број 100 дјељив и са 4 и са 25.</a:t>
            </a:r>
          </a:p>
          <a:p>
            <a:pPr marL="0" indent="0" algn="just">
              <a:buNone/>
            </a:pPr>
            <a:r>
              <a:rPr lang="sr-Cyrl-BA" sz="2800" dirty="0" smtClean="0"/>
              <a:t>Ако треба да утврдимо критеријум дјељивости неког броја са 4 и са 25 можемо га записати као нпр.</a:t>
            </a:r>
          </a:p>
          <a:p>
            <a:pPr marL="0" indent="0" algn="just">
              <a:buNone/>
            </a:pPr>
            <a:r>
              <a:rPr lang="sr-Cyrl-BA" sz="2800" dirty="0" smtClean="0"/>
              <a:t>3256 = 3200 + 56= 32· 100 + 56= 32</a:t>
            </a:r>
            <a:r>
              <a:rPr lang="sr-Cyrl-BA" sz="2800" dirty="0">
                <a:solidFill>
                  <a:prstClr val="white"/>
                </a:solidFill>
              </a:rPr>
              <a:t> · </a:t>
            </a:r>
            <a:r>
              <a:rPr lang="sr-Cyrl-BA" sz="2800" dirty="0" smtClean="0">
                <a:solidFill>
                  <a:prstClr val="white"/>
                </a:solidFill>
              </a:rPr>
              <a:t>4</a:t>
            </a:r>
            <a:r>
              <a:rPr lang="sr-Cyrl-BA" sz="2800" dirty="0">
                <a:solidFill>
                  <a:prstClr val="white"/>
                </a:solidFill>
              </a:rPr>
              <a:t> · </a:t>
            </a:r>
            <a:r>
              <a:rPr lang="sr-Cyrl-BA" sz="2800" dirty="0" smtClean="0">
                <a:solidFill>
                  <a:prstClr val="white"/>
                </a:solidFill>
              </a:rPr>
              <a:t>25 + 4</a:t>
            </a:r>
            <a:r>
              <a:rPr lang="sr-Cyrl-BA" sz="2800" dirty="0">
                <a:solidFill>
                  <a:prstClr val="white"/>
                </a:solidFill>
              </a:rPr>
              <a:t> · </a:t>
            </a:r>
            <a:r>
              <a:rPr lang="sr-Cyrl-BA" sz="2800" dirty="0" smtClean="0">
                <a:solidFill>
                  <a:prstClr val="white"/>
                </a:solidFill>
              </a:rPr>
              <a:t>14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prstClr val="white"/>
                </a:solidFill>
              </a:rPr>
              <a:t>Први сабирак је дјељив и са 4 и са 25.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prstClr val="white"/>
                </a:solidFill>
              </a:rPr>
              <a:t>У нашем случају, други сабирак је дјељив са 4, па знамо да је и број 3256 дјељив са 4.</a:t>
            </a:r>
          </a:p>
          <a:p>
            <a:pPr marL="0" indent="0" algn="just">
              <a:buNone/>
            </a:pPr>
            <a:r>
              <a:rPr lang="sr-Cyrl-BA" sz="2800" dirty="0" smtClean="0">
                <a:solidFill>
                  <a:prstClr val="white"/>
                </a:solidFill>
              </a:rPr>
              <a:t>(Ако су оба сабирка дјељива неким бројем, онда је и збир дјељив тим бројем.)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08982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346200"/>
            <a:ext cx="10706100" cy="4902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800" dirty="0" smtClean="0"/>
              <a:t>Природни број </a:t>
            </a:r>
            <a:r>
              <a:rPr lang="sr-Latn-BA" sz="2800" dirty="0" smtClean="0"/>
              <a:t>n </a:t>
            </a:r>
            <a:r>
              <a:rPr lang="sr-Cyrl-BA" sz="2800" dirty="0" smtClean="0"/>
              <a:t>је дјељив са 4 ако му је двоцифрени завршетак дјељив са 4.</a:t>
            </a:r>
          </a:p>
          <a:p>
            <a:pPr marL="0" indent="0" algn="just">
              <a:buNone/>
            </a:pPr>
            <a:endParaRPr lang="sr-Cyrl-BA" sz="2800" dirty="0"/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 smtClean="0">
                <a:solidFill>
                  <a:prstClr val="white"/>
                </a:solidFill>
              </a:rPr>
              <a:t>Из претходног примјера видимо да исто вриједи и за број 25. </a:t>
            </a:r>
          </a:p>
          <a:p>
            <a:pPr marL="0" lvl="0" indent="0" algn="just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r-Cyrl-BA" sz="2800" dirty="0" smtClean="0">
                <a:solidFill>
                  <a:prstClr val="white"/>
                </a:solidFill>
              </a:rPr>
              <a:t>Природни </a:t>
            </a:r>
            <a:r>
              <a:rPr lang="sr-Cyrl-BA" sz="2800" dirty="0">
                <a:solidFill>
                  <a:prstClr val="white"/>
                </a:solidFill>
              </a:rPr>
              <a:t>број </a:t>
            </a:r>
            <a:r>
              <a:rPr lang="sr-Latn-BA" sz="2800" dirty="0">
                <a:solidFill>
                  <a:prstClr val="white"/>
                </a:solidFill>
              </a:rPr>
              <a:t>n </a:t>
            </a:r>
            <a:r>
              <a:rPr lang="sr-Cyrl-BA" sz="2800" dirty="0">
                <a:solidFill>
                  <a:prstClr val="white"/>
                </a:solidFill>
              </a:rPr>
              <a:t>је дјељив са </a:t>
            </a:r>
            <a:r>
              <a:rPr lang="sr-Cyrl-BA" sz="2800" dirty="0" smtClean="0">
                <a:solidFill>
                  <a:prstClr val="white"/>
                </a:solidFill>
              </a:rPr>
              <a:t>25 </a:t>
            </a:r>
            <a:r>
              <a:rPr lang="sr-Cyrl-BA" sz="2800" dirty="0">
                <a:solidFill>
                  <a:prstClr val="white"/>
                </a:solidFill>
              </a:rPr>
              <a:t>ако му је двоцифрени завршетак дјељив са </a:t>
            </a:r>
            <a:r>
              <a:rPr lang="sr-Cyrl-BA" sz="2800" dirty="0" smtClean="0">
                <a:solidFill>
                  <a:prstClr val="white"/>
                </a:solidFill>
              </a:rPr>
              <a:t>25, тј. </a:t>
            </a:r>
            <a:r>
              <a:rPr lang="sr-Cyrl-BA" sz="2800">
                <a:solidFill>
                  <a:prstClr val="white"/>
                </a:solidFill>
              </a:rPr>
              <a:t>а</a:t>
            </a:r>
            <a:r>
              <a:rPr lang="sr-Cyrl-BA" sz="2800" smtClean="0">
                <a:solidFill>
                  <a:prstClr val="white"/>
                </a:solidFill>
              </a:rPr>
              <a:t>ко су му посљедње двије цифре 00, 25, 50 или 75.</a:t>
            </a:r>
            <a:endParaRPr lang="sr-Cyrl-BA" sz="2800" dirty="0">
              <a:solidFill>
                <a:prstClr val="white"/>
              </a:solidFill>
            </a:endParaRPr>
          </a:p>
          <a:p>
            <a:pPr marL="0" indent="0" algn="just">
              <a:buNone/>
            </a:pP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val="10439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/>
              <a:t>ЗАДАТАК ЗА САМОСТАЛАН РАД</a:t>
            </a:r>
            <a:endParaRPr lang="sr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2918"/>
            <a:ext cx="9287853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 smtClean="0"/>
              <a:t>Уџбеник, стр. 54, задаци 19, 20 и 22.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28796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449</TotalTime>
  <Words>601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Wingdings 3</vt:lpstr>
      <vt:lpstr>Ion</vt:lpstr>
      <vt:lpstr>МАТЕМАТИКА 6. РАЗРЕД</vt:lpstr>
      <vt:lpstr>ДЈЕЉИВОСТ ДЕКАДНИМ ЈЕДИНИЦАМА И БРОЈЕВИМА 2, 5, 4 И 25</vt:lpstr>
      <vt:lpstr>ДЈЕЉИВОСТ ДЕКАДНИМ ЈЕДИНИЦАМА</vt:lpstr>
      <vt:lpstr>PowerPoint Presentation</vt:lpstr>
      <vt:lpstr>ДЈЕЉИВОСТ БРОЈЕВИМА 2, 5, 4 И 25  ДЈЕЉИВОСТ БРОЈЕВИМА 2 И 5</vt:lpstr>
      <vt:lpstr>PowerPoint Presentation</vt:lpstr>
      <vt:lpstr>ДЈЕЉИВОСТ БРОЈЕВИМА 4 И 25</vt:lpstr>
      <vt:lpstr>PowerPoint Presentation</vt:lpstr>
      <vt:lpstr>ЗАДАТАК ЗА САМОСТАЛАН РАД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6. РАЗРЕД</dc:title>
  <dc:creator>Korisnik</dc:creator>
  <cp:lastModifiedBy>Korisnik</cp:lastModifiedBy>
  <cp:revision>20</cp:revision>
  <dcterms:created xsi:type="dcterms:W3CDTF">2020-12-09T13:20:40Z</dcterms:created>
  <dcterms:modified xsi:type="dcterms:W3CDTF">2020-12-14T13:32:49Z</dcterms:modified>
</cp:coreProperties>
</file>