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74" autoAdjust="0"/>
  </p:normalViewPr>
  <p:slideViewPr>
    <p:cSldViewPr snapToGrid="0">
      <p:cViewPr varScale="1">
        <p:scale>
          <a:sx n="77" d="100"/>
          <a:sy n="77" d="100"/>
        </p:scale>
        <p:origin x="-120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8311F-6609-488A-B3C1-BFE9B052CD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782AD-13C4-473A-A85F-EE104E533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07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82AD-13C4-473A-A85F-EE104E533C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420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82AD-13C4-473A-A85F-EE104E533C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794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82AD-13C4-473A-A85F-EE104E533C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73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782AD-13C4-473A-A85F-EE104E533CD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08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895520" y="327454"/>
            <a:ext cx="4967760" cy="14478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sr-Cyrl-RS" sz="39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ТЕХНИЧКО ОБРАЗОВАЊЕ</a:t>
            </a:r>
            <a:r>
              <a:rPr lang="sr-Latn-C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C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2239" y="5696464"/>
            <a:ext cx="10443862" cy="1161535"/>
          </a:xfrm>
        </p:spPr>
        <p:txBody>
          <a:bodyPr/>
          <a:lstStyle/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sr-Cyrl-BA" altLang="en-US" b="1" dirty="0" smtClean="0">
                <a:solidFill>
                  <a:schemeClr val="tx1"/>
                </a:solidFill>
              </a:rPr>
              <a:t>Датум: 1</a:t>
            </a:r>
            <a:r>
              <a:rPr lang="sr-Latn-BA" altLang="en-US" b="1" dirty="0" smtClean="0">
                <a:solidFill>
                  <a:schemeClr val="tx1"/>
                </a:solidFill>
              </a:rPr>
              <a:t>9</a:t>
            </a:r>
            <a:r>
              <a:rPr lang="sr-Cyrl-BA" altLang="en-US" b="1" dirty="0" smtClean="0">
                <a:solidFill>
                  <a:schemeClr val="tx1"/>
                </a:solidFill>
              </a:rPr>
              <a:t>.</a:t>
            </a:r>
            <a:r>
              <a:rPr lang="sr-Latn-BA" altLang="en-US" b="1" dirty="0" smtClean="0">
                <a:solidFill>
                  <a:schemeClr val="tx1"/>
                </a:solidFill>
              </a:rPr>
              <a:t>02</a:t>
            </a:r>
            <a:r>
              <a:rPr lang="sr-Cyrl-BA" altLang="en-US" b="1" dirty="0" smtClean="0">
                <a:solidFill>
                  <a:schemeClr val="tx1"/>
                </a:solidFill>
              </a:rPr>
              <a:t>.202</a:t>
            </a:r>
            <a:r>
              <a:rPr lang="sr-Latn-BA" altLang="en-US" b="1" dirty="0" smtClean="0">
                <a:solidFill>
                  <a:schemeClr val="tx1"/>
                </a:solidFill>
              </a:rPr>
              <a:t>1</a:t>
            </a:r>
            <a:r>
              <a:rPr lang="sr-Cyrl-BA" altLang="en-US" b="1" dirty="0" smtClean="0">
                <a:solidFill>
                  <a:schemeClr val="tx1"/>
                </a:solidFill>
              </a:rPr>
              <a:t>.године                                                                     </a:t>
            </a:r>
            <a:r>
              <a:rPr lang="sr-Latn-CS" altLang="en-US" b="1" dirty="0" smtClean="0">
                <a:solidFill>
                  <a:schemeClr val="tx1"/>
                </a:solidFill>
              </a:rPr>
              <a:t>Наставник</a:t>
            </a:r>
            <a:r>
              <a:rPr lang="sr-Cyrl-BA" altLang="en-US" b="1" dirty="0" smtClean="0">
                <a:solidFill>
                  <a:schemeClr val="tx1"/>
                </a:solidFill>
              </a:rPr>
              <a:t>:</a:t>
            </a:r>
            <a:r>
              <a:rPr lang="sr-Latn-CS" altLang="en-US" b="1" i="1" dirty="0" smtClean="0">
                <a:solidFill>
                  <a:schemeClr val="tx1"/>
                </a:solidFill>
              </a:rPr>
              <a:t> Бојан Мрђа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55412" y="2107859"/>
            <a:ext cx="59501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endParaRPr lang="sr-Latn-BA" sz="50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088" y="1646194"/>
            <a:ext cx="260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7. разред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382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9372" y="1474399"/>
            <a:ext cx="368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Извођачки пројекат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79373" y="1804085"/>
            <a:ext cx="546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34108" y="2133600"/>
            <a:ext cx="5125792" cy="4724400"/>
          </a:xfrm>
        </p:spPr>
        <p:txBody>
          <a:bodyPr>
            <a:normAutofit/>
          </a:bodyPr>
          <a:lstStyle/>
          <a:p>
            <a:r>
              <a:rPr lang="sr-Cyrl-BA" sz="2400" dirty="0" smtClean="0"/>
              <a:t>Садржи увећане и детаљније цртаже главног пројекта, а служи пословођи градилишта да организује и прати практично извођење радова.</a:t>
            </a:r>
          </a:p>
          <a:p>
            <a:r>
              <a:rPr lang="ru-RU" sz="2400" dirty="0"/>
              <a:t>Овај пројекат се назива још и </a:t>
            </a:r>
            <a:r>
              <a:rPr lang="ru-RU" sz="2400" b="1" dirty="0"/>
              <a:t>палирски </a:t>
            </a:r>
            <a:r>
              <a:rPr lang="ru-RU" sz="2400" b="1" dirty="0" smtClean="0"/>
              <a:t>план.</a:t>
            </a:r>
            <a:endParaRPr lang="sr-Cyrl-BA" sz="2400" dirty="0"/>
          </a:p>
          <a:p>
            <a:r>
              <a:rPr lang="sr-Cyrl-BA" sz="2400" dirty="0" smtClean="0"/>
              <a:t>Црта се у размјери 1:50, а често и 1:20.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9811" y="2265749"/>
            <a:ext cx="3639356" cy="385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890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79373" y="1804085"/>
            <a:ext cx="546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2926" y="2034917"/>
            <a:ext cx="993988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Након </a:t>
            </a:r>
            <a:r>
              <a:rPr lang="ru-RU" sz="2400" dirty="0"/>
              <a:t>урађених </a:t>
            </a:r>
            <a:r>
              <a:rPr lang="ru-RU" sz="2400" dirty="0" smtClean="0"/>
              <a:t>пројеката</a:t>
            </a:r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2400" dirty="0"/>
              <a:t>инвеститор подноси </a:t>
            </a:r>
            <a:r>
              <a:rPr lang="ru-RU" sz="2400" dirty="0" smtClean="0"/>
              <a:t>захтјев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у урбанистички завод, </a:t>
            </a:r>
            <a:r>
              <a:rPr lang="ru-RU" sz="2400" dirty="0"/>
              <a:t>за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добијање грађевинске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дозволе прилажући главни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пројекат </a:t>
            </a:r>
            <a:r>
              <a:rPr lang="ru-RU" sz="2400" dirty="0"/>
              <a:t>и осталу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документацију</a:t>
            </a:r>
            <a:r>
              <a:rPr lang="ru-RU" sz="2400" dirty="0"/>
              <a:t>.</a:t>
            </a:r>
            <a:endParaRPr lang="sr-Cyrl-BA" sz="2400" dirty="0" smtClean="0"/>
          </a:p>
          <a:p>
            <a:r>
              <a:rPr lang="ru-RU" sz="2400" dirty="0"/>
              <a:t>Овим је пројектовање завршено, грађевинска </a:t>
            </a:r>
            <a:r>
              <a:rPr lang="ru-RU" sz="2400" dirty="0" smtClean="0"/>
              <a:t>дозвола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добијена, па може почети </a:t>
            </a:r>
            <a:r>
              <a:rPr lang="ru-RU" sz="2400" dirty="0" smtClean="0"/>
              <a:t>градња </a:t>
            </a:r>
            <a:r>
              <a:rPr lang="ru-RU" sz="2400" dirty="0"/>
              <a:t>грађевинског објекта.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8377" y="2100993"/>
            <a:ext cx="5164429" cy="29759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1779" y="1342420"/>
            <a:ext cx="3642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Грађевинска дозвола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03998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79373" y="1804085"/>
            <a:ext cx="546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82926" y="2034917"/>
            <a:ext cx="993988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Задатак за самостални рад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Урадити други и четврти </a:t>
            </a:r>
          </a:p>
          <a:p>
            <a:pPr marL="0" indent="0">
              <a:buNone/>
            </a:pPr>
            <a:r>
              <a:rPr lang="sr-Cyrl-BA" sz="2400" dirty="0" smtClean="0"/>
              <a:t>    задатак у радној свесци </a:t>
            </a:r>
          </a:p>
          <a:p>
            <a:pPr marL="0" indent="0">
              <a:buNone/>
            </a:pPr>
            <a:r>
              <a:rPr lang="sr-Cyrl-BA" sz="2400" dirty="0"/>
              <a:t> </a:t>
            </a:r>
            <a:r>
              <a:rPr lang="sr-Cyrl-BA" sz="2400" dirty="0" smtClean="0"/>
              <a:t>   на странама 12, 13 и 15.</a:t>
            </a:r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r>
              <a:rPr lang="sr-Cyrl-BA" sz="2400" dirty="0" smtClean="0"/>
              <a:t>            </a:t>
            </a:r>
            <a:r>
              <a:rPr lang="sr-Cyrl-BA" sz="3000" b="1" dirty="0" smtClean="0"/>
              <a:t>Хвала на  пажњи</a:t>
            </a:r>
            <a:endParaRPr lang="en-US" sz="3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7829" y="2100993"/>
            <a:ext cx="4884977" cy="297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042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2075934"/>
            <a:ext cx="5791200" cy="4411364"/>
          </a:xfrm>
        </p:spPr>
      </p:pic>
      <p:sp>
        <p:nvSpPr>
          <p:cNvPr id="5" name="TextBox 4"/>
          <p:cNvSpPr txBox="1"/>
          <p:nvPr/>
        </p:nvSpPr>
        <p:spPr>
          <a:xfrm>
            <a:off x="2287737" y="1933341"/>
            <a:ext cx="39679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/>
              <a:t>У изградњи грађевинског објекта разликују се 3 фазе</a:t>
            </a:r>
            <a:r>
              <a:rPr lang="ru-RU" sz="2400" dirty="0" smtClean="0"/>
              <a:t>:</a:t>
            </a:r>
          </a:p>
          <a:p>
            <a:pPr fontAlgn="base"/>
            <a:endParaRPr lang="ru-RU" sz="2400" dirty="0"/>
          </a:p>
          <a:p>
            <a:pPr fontAlgn="base"/>
            <a:r>
              <a:rPr lang="ru-RU" sz="2400" dirty="0" smtClean="0"/>
              <a:t>   1</a:t>
            </a:r>
            <a:r>
              <a:rPr lang="ru-RU" sz="2400" dirty="0"/>
              <a:t>. </a:t>
            </a:r>
            <a:r>
              <a:rPr lang="ru-RU" sz="2400" dirty="0" smtClean="0"/>
              <a:t>ПЛАНИРАЊЕ</a:t>
            </a:r>
          </a:p>
          <a:p>
            <a:pPr fontAlgn="base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2</a:t>
            </a:r>
            <a:r>
              <a:rPr lang="ru-RU" sz="2400" dirty="0"/>
              <a:t>. </a:t>
            </a:r>
            <a:r>
              <a:rPr lang="ru-RU" sz="2400" dirty="0" smtClean="0"/>
              <a:t>ПРОЈЕКТОВАЊЕ</a:t>
            </a:r>
          </a:p>
          <a:p>
            <a:pPr fontAlgn="base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3</a:t>
            </a:r>
            <a:r>
              <a:rPr lang="ru-RU" sz="2400" dirty="0"/>
              <a:t>. </a:t>
            </a:r>
            <a:r>
              <a:rPr lang="ru-RU" sz="2400" dirty="0" smtClean="0"/>
              <a:t>ИЗВОЂЕЊЕ</a:t>
            </a:r>
          </a:p>
          <a:p>
            <a:pPr fontAlgn="base"/>
            <a:r>
              <a:rPr lang="ru-RU" sz="2400" dirty="0"/>
              <a:t> </a:t>
            </a:r>
            <a:r>
              <a:rPr lang="ru-RU" sz="2400" dirty="0" smtClean="0"/>
              <a:t>      ГРАЂЕВИНСКИХ</a:t>
            </a:r>
          </a:p>
          <a:p>
            <a:pPr fontAlgn="base"/>
            <a:r>
              <a:rPr lang="ru-RU" sz="2400" dirty="0"/>
              <a:t> </a:t>
            </a:r>
            <a:r>
              <a:rPr lang="ru-RU" sz="2400" dirty="0" smtClean="0"/>
              <a:t>      РАДОВА</a:t>
            </a: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2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0206" y="2310713"/>
            <a:ext cx="344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5783" y="1620543"/>
            <a:ext cx="10412628" cy="5237457"/>
          </a:xfrm>
        </p:spPr>
      </p:pic>
      <p:sp>
        <p:nvSpPr>
          <p:cNvPr id="7" name="TextBox 6"/>
          <p:cNvSpPr txBox="1"/>
          <p:nvPr/>
        </p:nvSpPr>
        <p:spPr>
          <a:xfrm>
            <a:off x="7253416" y="4423718"/>
            <a:ext cx="4744995" cy="231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7740" y="4056775"/>
            <a:ext cx="59806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Инвеститор (наручилац градње) бира </a:t>
            </a:r>
            <a:r>
              <a:rPr lang="ru-RU" sz="2400" dirty="0" smtClean="0"/>
              <a:t>мјесто </a:t>
            </a:r>
            <a:r>
              <a:rPr lang="ru-RU" sz="2400" dirty="0"/>
              <a:t>на коме ће се објекат </a:t>
            </a:r>
            <a:r>
              <a:rPr lang="ru-RU" sz="2400" dirty="0" smtClean="0"/>
              <a:t>градити и какву кућу (зграду) жели.</a:t>
            </a:r>
          </a:p>
          <a:p>
            <a:r>
              <a:rPr lang="ru-RU" sz="2400" dirty="0" smtClean="0"/>
              <a:t>У </a:t>
            </a:r>
            <a:r>
              <a:rPr lang="ru-RU" sz="2400" dirty="0"/>
              <a:t>општини </a:t>
            </a:r>
            <a:r>
              <a:rPr lang="ru-RU" sz="2400" dirty="0" smtClean="0"/>
              <a:t>провјерава </a:t>
            </a:r>
            <a:r>
              <a:rPr lang="ru-RU" sz="2400" dirty="0"/>
              <a:t>да ли је катастарска парцела на којој жели да гради урбанистичким планом предвиђена за такав </a:t>
            </a:r>
            <a:r>
              <a:rPr lang="ru-RU" sz="2400" dirty="0" smtClean="0"/>
              <a:t>објекат.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79373" y="1804085"/>
            <a:ext cx="4139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Планирање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5601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071" y="2162431"/>
            <a:ext cx="5492107" cy="53751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Градња зграде и других објеката може се обављати само на мјестима која су предвиђена урбанистичким планом.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Ови планови се израђују у урбанистичким заводима, а они одређују величину и густину насеља, тј. положај и распоред кућа, зграда, паркова, болница, трговина, саобраћајница...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6523" y="1804085"/>
            <a:ext cx="3885477" cy="4485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9373" y="1521593"/>
            <a:ext cx="3422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Урбанистички план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7574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218" y="2434279"/>
            <a:ext cx="4886626" cy="53751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Приказује детаљније гдје пролазе пут, водовод, канализација, каблови за телефон, струју...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У овај план се уцртава и одобрно мјесто за грађевину.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BA" sz="2400" dirty="0" smtClean="0"/>
              <a:t>Црта се у размјери 1:1000.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79373" y="1573252"/>
            <a:ext cx="563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Ситуациони план шире околине</a:t>
            </a:r>
            <a:endParaRPr lang="en-US" sz="24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1762" y="2434279"/>
            <a:ext cx="3397594" cy="2076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1762" y="4510729"/>
            <a:ext cx="3397594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847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060" y="2434279"/>
            <a:ext cx="4886626" cy="53751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/>
              <a:t>Овај цртеж још детаљније приказује парцелу </a:t>
            </a:r>
            <a:r>
              <a:rPr lang="ru-RU" sz="2400" dirty="0" smtClean="0"/>
              <a:t> са обиљеженим мјестом за грађевину у </a:t>
            </a:r>
            <a:r>
              <a:rPr lang="ru-RU" sz="2400" dirty="0"/>
              <a:t>односу на границе парцеле, као и положај објекта у односу на пут и стране </a:t>
            </a:r>
            <a:r>
              <a:rPr lang="ru-RU" sz="2400" dirty="0" smtClean="0"/>
              <a:t>свијета.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/>
              <a:t>Црта </a:t>
            </a:r>
            <a:r>
              <a:rPr lang="ru-RU" sz="2400" dirty="0"/>
              <a:t>се у </a:t>
            </a:r>
            <a:r>
              <a:rPr lang="ru-RU" sz="2400" dirty="0" smtClean="0"/>
              <a:t>размјери </a:t>
            </a:r>
            <a:r>
              <a:rPr lang="ru-RU" sz="2400" dirty="0"/>
              <a:t>1:200 и котира се.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779373" y="1573252"/>
            <a:ext cx="5634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Ситуациони план градилишта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2844" y="2434279"/>
            <a:ext cx="4358498" cy="348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884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4119" y="1606378"/>
            <a:ext cx="4567881" cy="5251622"/>
          </a:xfrm>
        </p:spPr>
      </p:pic>
      <p:sp>
        <p:nvSpPr>
          <p:cNvPr id="7" name="TextBox 6"/>
          <p:cNvSpPr txBox="1"/>
          <p:nvPr/>
        </p:nvSpPr>
        <p:spPr>
          <a:xfrm>
            <a:off x="5659394" y="1258814"/>
            <a:ext cx="316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Пројектовање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79373" y="1804085"/>
            <a:ext cx="58447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400" dirty="0" smtClean="0"/>
              <a:t>Да би се градио неки објекат потребно је израдити </a:t>
            </a:r>
            <a:r>
              <a:rPr lang="sr-Cyrl-BA" sz="2400" b="1" dirty="0" smtClean="0"/>
              <a:t>пројекат</a:t>
            </a:r>
            <a:r>
              <a:rPr lang="sr-Cyrl-BA" sz="2400" dirty="0" smtClean="0"/>
              <a:t> који садржи све потребне цртеже, прорачуне и описе.</a:t>
            </a:r>
          </a:p>
          <a:p>
            <a:endParaRPr lang="sr-Cyrl-BA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400" dirty="0" smtClean="0"/>
              <a:t>Планирање и пројектовање се обавља у пројектним бироима, гдје се након израде ситуационог плана, израђује </a:t>
            </a:r>
            <a:r>
              <a:rPr lang="sr-Cyrl-BA" sz="2400" b="1" dirty="0" smtClean="0"/>
              <a:t>идејни пројекат</a:t>
            </a:r>
            <a:r>
              <a:rPr lang="sr-Cyrl-BA" sz="2400" dirty="0" smtClean="0"/>
              <a:t>.</a:t>
            </a:r>
          </a:p>
          <a:p>
            <a:endParaRPr lang="sr-Cyrl-BA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Идејни </a:t>
            </a:r>
            <a:r>
              <a:rPr lang="ru-RU" sz="2400" dirty="0"/>
              <a:t>пројекат представља замисао пројектанта који приказује </a:t>
            </a:r>
            <a:r>
              <a:rPr lang="ru-RU" sz="2400" dirty="0" smtClean="0"/>
              <a:t>захтјеве инвеститора.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700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5961" y="1606378"/>
            <a:ext cx="4426039" cy="5251622"/>
          </a:xfrm>
        </p:spPr>
      </p:pic>
      <p:sp>
        <p:nvSpPr>
          <p:cNvPr id="7" name="TextBox 6"/>
          <p:cNvSpPr txBox="1"/>
          <p:nvPr/>
        </p:nvSpPr>
        <p:spPr>
          <a:xfrm>
            <a:off x="5288692" y="1274485"/>
            <a:ext cx="316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Пројектовање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79372" y="1804085"/>
            <a:ext cx="57418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400" dirty="0" smtClean="0"/>
              <a:t>Пројекти треба да су израђени тако да се у њима налазе сви потребни подаци, да приликом читања нема нејасноћа.</a:t>
            </a:r>
          </a:p>
          <a:p>
            <a:endParaRPr lang="sr-Cyrl-BA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400" dirty="0" smtClean="0"/>
              <a:t>Пројекат треба да представља средство јасног споразумијевања између носиоца идеје и извођача радова.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sr-Cyrl-BA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400" dirty="0"/>
              <a:t>Сви цртежи у идејном пројекту се раде у размјери </a:t>
            </a:r>
            <a:r>
              <a:rPr lang="sr-Cyrl-BA" sz="2400" dirty="0" smtClean="0"/>
              <a:t>1:200.</a:t>
            </a:r>
            <a:endParaRPr lang="sr-Cyrl-BA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1943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3" y="624110"/>
            <a:ext cx="10412627" cy="1179975"/>
          </a:xfrm>
        </p:spPr>
        <p:txBody>
          <a:bodyPr>
            <a:normAutofit fontScale="90000"/>
          </a:bodyPr>
          <a:lstStyle/>
          <a:p>
            <a:r>
              <a:rPr lang="sr-Cyrl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Планови и пројекти у грађевинарству</a:t>
            </a:r>
            <a: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Latn-BA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9373" y="1474399"/>
            <a:ext cx="316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Главни пројекат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79373" y="1804085"/>
            <a:ext cx="546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42435" y="2265750"/>
            <a:ext cx="61749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/>
              <a:t>Главни пројекат </a:t>
            </a:r>
            <a:r>
              <a:rPr lang="ru-RU" sz="2400" dirty="0"/>
              <a:t>се црта </a:t>
            </a:r>
            <a:r>
              <a:rPr lang="ru-RU" sz="2400" dirty="0" smtClean="0"/>
              <a:t>након што </a:t>
            </a:r>
            <a:r>
              <a:rPr lang="ru-RU" sz="2400" dirty="0"/>
              <a:t>се изврше евентуалне корекције и инвеститор одобри идејни пројекат</a:t>
            </a:r>
            <a:r>
              <a:rPr lang="ru-RU" sz="24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Њиме се коначно одређују конструкције, статички прорачун свих конструкција, просторије и изглед зграде (изглед објекта у више пресјека, темељ, све етаже, кров, инсталације са прорачунима).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smtClean="0"/>
              <a:t>Црта се у размјери 1:100.</a:t>
            </a:r>
          </a:p>
          <a:p>
            <a:endParaRPr lang="en-US" sz="24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5439" y="2034916"/>
            <a:ext cx="3975425" cy="4636339"/>
          </a:xfrm>
        </p:spPr>
      </p:pic>
    </p:spTree>
    <p:extLst>
      <p:ext uri="{BB962C8B-B14F-4D97-AF65-F5344CB8AC3E}">
        <p14:creationId xmlns:p14="http://schemas.microsoft.com/office/powerpoint/2010/main" xmlns="" val="12365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198</TotalTime>
  <Words>522</Words>
  <Application>Microsoft Office PowerPoint</Application>
  <PresentationFormat>Custom</PresentationFormat>
  <Paragraphs>79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ТЕХНИЧКО ОБРАЗОВАЊЕ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  <vt:lpstr>Планови и пројекти у грађевинарству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ТЕХНИЧКО ОБРАЗОВАЊЕ</dc:title>
  <dc:creator>Bojan</dc:creator>
  <cp:lastModifiedBy>Aleksandra Stankovic</cp:lastModifiedBy>
  <cp:revision>20</cp:revision>
  <dcterms:created xsi:type="dcterms:W3CDTF">2021-02-03T14:46:53Z</dcterms:created>
  <dcterms:modified xsi:type="dcterms:W3CDTF">2021-02-09T06:59:32Z</dcterms:modified>
</cp:coreProperties>
</file>