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13" r:id="rId2"/>
  </p:sldMasterIdLst>
  <p:notesMasterIdLst>
    <p:notesMasterId r:id="rId16"/>
  </p:notesMasterIdLst>
  <p:sldIdLst>
    <p:sldId id="260" r:id="rId3"/>
    <p:sldId id="261" r:id="rId4"/>
    <p:sldId id="275" r:id="rId5"/>
    <p:sldId id="263" r:id="rId6"/>
    <p:sldId id="264" r:id="rId7"/>
    <p:sldId id="276" r:id="rId8"/>
    <p:sldId id="267" r:id="rId9"/>
    <p:sldId id="270" r:id="rId10"/>
    <p:sldId id="269" r:id="rId11"/>
    <p:sldId id="271" r:id="rId12"/>
    <p:sldId id="272" r:id="rId13"/>
    <p:sldId id="27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FAFB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>
        <p:scale>
          <a:sx n="76" d="100"/>
          <a:sy n="76" d="100"/>
        </p:scale>
        <p:origin x="-139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E9C34-BD98-422C-88A6-893C569E83B4}" type="doc">
      <dgm:prSet loTypeId="urn:microsoft.com/office/officeart/2005/8/layout/default#1" loCatId="list" qsTypeId="urn:microsoft.com/office/officeart/2005/8/quickstyle/3d9" qsCatId="3D" csTypeId="urn:microsoft.com/office/officeart/2005/8/colors/accent2_4" csCatId="accent2" phldr="1"/>
      <dgm:spPr/>
      <dgm:t>
        <a:bodyPr/>
        <a:lstStyle/>
        <a:p>
          <a:endParaRPr lang="sr-Latn-BA"/>
        </a:p>
      </dgm:t>
    </dgm:pt>
    <dgm:pt modelId="{7DBADC2E-B6B9-4577-A844-6A3A511619CB}">
      <dgm:prSet phldrT="[Tekst]"/>
      <dgm:spPr/>
      <dgm:t>
        <a:bodyPr/>
        <a:lstStyle/>
        <a:p>
          <a:r>
            <a:rPr lang="sr-Cyrl-R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МЈЕСНЕ РЕЧЕНИЦЕ</a:t>
          </a:r>
          <a:endParaRPr lang="sr-Latn-BA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8745C-347E-4D32-877F-C8CE94462FC1}" type="parTrans" cxnId="{DE418221-088D-4DC7-8F32-4945FE49382C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E6FF8-5979-43F6-B801-D918CA232DD2}" type="sibTrans" cxnId="{DE418221-088D-4DC7-8F32-4945FE49382C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4E9BF4-C76A-4BBB-9D37-662DEF6A27BB}">
      <dgm:prSet/>
      <dgm:spPr/>
      <dgm:t>
        <a:bodyPr/>
        <a:lstStyle/>
        <a:p>
          <a:r>
            <a:rPr lang="sr-Cyrl-RS" dirty="0" smtClean="0">
              <a:latin typeface="Arial" panose="020B0604020202020204" pitchFamily="34" charset="0"/>
              <a:cs typeface="Arial" panose="020B0604020202020204" pitchFamily="34" charset="0"/>
            </a:rPr>
            <a:t>ВРЕМЕНСКЕ РЕЧЕНИЦЕ</a:t>
          </a:r>
          <a:endParaRPr lang="sr-Latn-B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D8A7E-20DC-4510-AF3E-C2B2851F35F1}" type="parTrans" cxnId="{33881D3F-2F01-473F-8008-1D375F7C4570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E9E951-0603-429B-92DD-01099ECFA7EA}" type="sibTrans" cxnId="{33881D3F-2F01-473F-8008-1D375F7C4570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B8DFC-484B-4C10-B49B-8AD8104A69A3}">
      <dgm:prSet/>
      <dgm:spPr/>
      <dgm:t>
        <a:bodyPr/>
        <a:lstStyle/>
        <a:p>
          <a:r>
            <a:rPr lang="sr-Cyrl-RS" dirty="0" smtClean="0">
              <a:latin typeface="Arial" panose="020B0604020202020204" pitchFamily="34" charset="0"/>
              <a:cs typeface="Arial" panose="020B0604020202020204" pitchFamily="34" charset="0"/>
            </a:rPr>
            <a:t>УЗРОЧНЕ РЕЧЕНИЦЕ</a:t>
          </a:r>
          <a:endParaRPr lang="sr-Latn-B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BC87B-21BA-4F77-A176-18257977CEA1}" type="parTrans" cxnId="{04424E32-8875-4688-8736-CF532EB84F9F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94E88-C364-40EB-AB55-7E22AA90DCAE}" type="sibTrans" cxnId="{04424E32-8875-4688-8736-CF532EB84F9F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07203-2550-4499-B107-45EBEFEA0093}">
      <dgm:prSet/>
      <dgm:spPr/>
      <dgm:t>
        <a:bodyPr/>
        <a:lstStyle/>
        <a:p>
          <a:r>
            <a:rPr lang="sr-Cyrl-RS" dirty="0" smtClean="0">
              <a:latin typeface="Arial" panose="020B0604020202020204" pitchFamily="34" charset="0"/>
              <a:cs typeface="Arial" panose="020B0604020202020204" pitchFamily="34" charset="0"/>
            </a:rPr>
            <a:t>ПОСЉЕДИЧНЕ РЕЧЕНИЦЕ</a:t>
          </a:r>
          <a:endParaRPr lang="sr-Latn-B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F55ED-54A6-4233-AF67-9C6D251BFFDA}" type="parTrans" cxnId="{EB1425D3-7981-499D-86A9-8C0B7A8D1AD7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FAB067-B848-46C6-A1B2-5D28950316B2}" type="sibTrans" cxnId="{EB1425D3-7981-499D-86A9-8C0B7A8D1AD7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C6D11-673E-4B1C-8D82-E1E4ECB4B38E}">
      <dgm:prSet/>
      <dgm:spPr/>
      <dgm:t>
        <a:bodyPr/>
        <a:lstStyle/>
        <a:p>
          <a:r>
            <a:rPr lang="sr-Cyrl-BA" dirty="0" smtClean="0">
              <a:latin typeface="Arial" panose="020B0604020202020204" pitchFamily="34" charset="0"/>
              <a:cs typeface="Arial" panose="020B0604020202020204" pitchFamily="34" charset="0"/>
            </a:rPr>
            <a:t>УСЛОВНЕ РЕЧЕНИЦЕ</a:t>
          </a:r>
          <a:endParaRPr lang="sr-Latn-B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F952C-F4C7-4BE1-8BB7-372A06D46538}" type="parTrans" cxnId="{D1EC0FD2-5E80-416F-AAD0-0BC306CC95EE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A32B1-EDD4-4CC5-BB7B-3B2BAC87C4A3}" type="sibTrans" cxnId="{D1EC0FD2-5E80-416F-AAD0-0BC306CC95EE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67D89-DC64-4408-8432-D56DB68F1349}">
      <dgm:prSet custT="1"/>
      <dgm:spPr/>
      <dgm:t>
        <a:bodyPr/>
        <a:lstStyle/>
        <a:p>
          <a:r>
            <a:rPr lang="sr-Cyrl-RS" sz="2400" dirty="0" smtClean="0">
              <a:latin typeface="Arial" panose="020B0604020202020204" pitchFamily="34" charset="0"/>
              <a:cs typeface="Arial" panose="020B0604020202020204" pitchFamily="34" charset="0"/>
            </a:rPr>
            <a:t>ДОПУСНЕ РЕЧЕНИЦЕ</a:t>
          </a:r>
          <a:endParaRPr lang="sr-Latn-B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6167D3-48AF-4430-9E0A-54A649BEA5DB}" type="parTrans" cxnId="{6CE315C7-354F-4178-8EB9-EB5EEB10EE07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DB7AA-6D47-4E5F-9445-494C81DDBC3D}" type="sibTrans" cxnId="{6CE315C7-354F-4178-8EB9-EB5EEB10EE07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1D00E-E94C-4CB2-A992-8168B39AFD00}">
      <dgm:prSet custT="1"/>
      <dgm:spPr>
        <a:solidFill>
          <a:srgbClr val="FFFF00"/>
        </a:solidFill>
      </dgm:spPr>
      <dgm:t>
        <a:bodyPr/>
        <a:lstStyle/>
        <a:p>
          <a:r>
            <a:rPr lang="sr-Cyrl-BA" sz="1800" b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НАМЈЕРНЕ РЕЧЕНИЦЕ</a:t>
          </a:r>
          <a:endParaRPr lang="sr-Latn-BA" sz="1800" b="1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B53D9-8049-4282-A986-C6E51739517C}" type="parTrans" cxnId="{C4D6DB08-10F8-425F-A161-99D087261168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75ECE-B715-4141-B0DE-9E0ADBE63400}" type="sibTrans" cxnId="{C4D6DB08-10F8-425F-A161-99D087261168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147C2B-0BDF-422E-8E19-21BAC82A678F}">
      <dgm:prSet custT="1"/>
      <dgm:spPr/>
      <dgm:t>
        <a:bodyPr/>
        <a:lstStyle/>
        <a:p>
          <a:r>
            <a:rPr lang="sr-Cyrl-BA" sz="2400" dirty="0" smtClean="0">
              <a:latin typeface="Arial" panose="020B0604020202020204" pitchFamily="34" charset="0"/>
              <a:cs typeface="Arial" panose="020B0604020202020204" pitchFamily="34" charset="0"/>
            </a:rPr>
            <a:t>НАЧИНСКЕ (ПОРЕДБЕНЕ) РЕЧЕНИЦЕ</a:t>
          </a:r>
          <a:endParaRPr lang="sr-Latn-B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F8DDC-B219-4A96-A6A4-D3196C19D083}" type="sibTrans" cxnId="{FC3C7188-4C6A-433B-A362-695828A29B94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D7A8A-5CC6-42DC-A4EC-8208D20317CC}" type="parTrans" cxnId="{FC3C7188-4C6A-433B-A362-695828A29B94}">
      <dgm:prSet/>
      <dgm:spPr/>
      <dgm:t>
        <a:bodyPr/>
        <a:lstStyle/>
        <a:p>
          <a:endParaRPr lang="sr-Latn-B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3A5B1-65C5-473C-B65A-AEFC8748E358}" type="pres">
      <dgm:prSet presAssocID="{940E9C34-BD98-422C-88A6-893C569E83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BA"/>
        </a:p>
      </dgm:t>
    </dgm:pt>
    <dgm:pt modelId="{5D7B6037-9F4B-4CAD-8653-9C7CAA705763}" type="pres">
      <dgm:prSet presAssocID="{7DBADC2E-B6B9-4577-A844-6A3A511619C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EA6ED9A0-3410-4DBE-B7C2-41BEF331B685}" type="pres">
      <dgm:prSet presAssocID="{115E6FF8-5979-43F6-B801-D918CA232DD2}" presName="sibTrans" presStyleCnt="0"/>
      <dgm:spPr/>
    </dgm:pt>
    <dgm:pt modelId="{DA54AFDB-3C94-43CE-AA20-40F2CEF64BB7}" type="pres">
      <dgm:prSet presAssocID="{914E9BF4-C76A-4BBB-9D37-662DEF6A27B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6BB8361A-3650-41EB-B20A-12030D122713}" type="pres">
      <dgm:prSet presAssocID="{80E9E951-0603-429B-92DD-01099ECFA7EA}" presName="sibTrans" presStyleCnt="0"/>
      <dgm:spPr/>
    </dgm:pt>
    <dgm:pt modelId="{E049263A-35EC-4BD4-B97A-6C2503E675A4}" type="pres">
      <dgm:prSet presAssocID="{D9CB8DFC-484B-4C10-B49B-8AD8104A69A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CDC0DBE7-5466-4DCA-B6D8-66FED4BA790E}" type="pres">
      <dgm:prSet presAssocID="{04194E88-C364-40EB-AB55-7E22AA90DCAE}" presName="sibTrans" presStyleCnt="0"/>
      <dgm:spPr/>
    </dgm:pt>
    <dgm:pt modelId="{B0EDE94A-4054-4DB3-AC4C-498BB53FE5DA}" type="pres">
      <dgm:prSet presAssocID="{BA507203-2550-4499-B107-45EBEFEA009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2EB4ED09-37BD-4D24-8A00-32556034A9F7}" type="pres">
      <dgm:prSet presAssocID="{39FAB067-B848-46C6-A1B2-5D28950316B2}" presName="sibTrans" presStyleCnt="0"/>
      <dgm:spPr/>
    </dgm:pt>
    <dgm:pt modelId="{73CA47AE-0782-4653-951C-1E51AB4BB461}" type="pres">
      <dgm:prSet presAssocID="{59AC6D11-673E-4B1C-8D82-E1E4ECB4B38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9EE4570D-98C2-4C86-9313-A992BB060B2B}" type="pres">
      <dgm:prSet presAssocID="{53AA32B1-EDD4-4CC5-BB7B-3B2BAC87C4A3}" presName="sibTrans" presStyleCnt="0"/>
      <dgm:spPr/>
    </dgm:pt>
    <dgm:pt modelId="{715F7563-170A-4A79-B4F2-73695D661CDD}" type="pres">
      <dgm:prSet presAssocID="{AB147C2B-0BDF-422E-8E19-21BAC82A678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6FAF05B6-CAF0-44C2-BEA2-21A742813F0B}" type="pres">
      <dgm:prSet presAssocID="{7D6F8DDC-B219-4A96-A6A4-D3196C19D083}" presName="sibTrans" presStyleCnt="0"/>
      <dgm:spPr/>
    </dgm:pt>
    <dgm:pt modelId="{02454592-CB88-417A-85F9-8DB2BE74E3F8}" type="pres">
      <dgm:prSet presAssocID="{DDE67D89-DC64-4408-8432-D56DB68F134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  <dgm:pt modelId="{2EA14E64-907A-4A59-9BD1-787CB186454D}" type="pres">
      <dgm:prSet presAssocID="{8E6DB7AA-6D47-4E5F-9445-494C81DDBC3D}" presName="sibTrans" presStyleCnt="0"/>
      <dgm:spPr/>
    </dgm:pt>
    <dgm:pt modelId="{CCDE30CD-3AD2-4BCB-86C8-4254F642476F}" type="pres">
      <dgm:prSet presAssocID="{2BE1D00E-E94C-4CB2-A992-8168B39AFD0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BA"/>
        </a:p>
      </dgm:t>
    </dgm:pt>
  </dgm:ptLst>
  <dgm:cxnLst>
    <dgm:cxn modelId="{C4D6DB08-10F8-425F-A161-99D087261168}" srcId="{940E9C34-BD98-422C-88A6-893C569E83B4}" destId="{2BE1D00E-E94C-4CB2-A992-8168B39AFD00}" srcOrd="7" destOrd="0" parTransId="{BFDB53D9-8049-4282-A986-C6E51739517C}" sibTransId="{88C75ECE-B715-4141-B0DE-9E0ADBE63400}"/>
    <dgm:cxn modelId="{28AA90EB-3B23-48B8-A411-4CC9B3F8466B}" type="presOf" srcId="{AB147C2B-0BDF-422E-8E19-21BAC82A678F}" destId="{715F7563-170A-4A79-B4F2-73695D661CDD}" srcOrd="0" destOrd="0" presId="urn:microsoft.com/office/officeart/2005/8/layout/default#1"/>
    <dgm:cxn modelId="{1CC92528-1584-41DD-A8FC-8F3E03B0324C}" type="presOf" srcId="{59AC6D11-673E-4B1C-8D82-E1E4ECB4B38E}" destId="{73CA47AE-0782-4653-951C-1E51AB4BB461}" srcOrd="0" destOrd="0" presId="urn:microsoft.com/office/officeart/2005/8/layout/default#1"/>
    <dgm:cxn modelId="{447A026B-ACDF-40F9-AD03-58DF3A1C043F}" type="presOf" srcId="{940E9C34-BD98-422C-88A6-893C569E83B4}" destId="{29F3A5B1-65C5-473C-B65A-AEFC8748E358}" srcOrd="0" destOrd="0" presId="urn:microsoft.com/office/officeart/2005/8/layout/default#1"/>
    <dgm:cxn modelId="{598A92D8-1CE5-4084-BAB0-2C4FE6C020B7}" type="presOf" srcId="{2BE1D00E-E94C-4CB2-A992-8168B39AFD00}" destId="{CCDE30CD-3AD2-4BCB-86C8-4254F642476F}" srcOrd="0" destOrd="0" presId="urn:microsoft.com/office/officeart/2005/8/layout/default#1"/>
    <dgm:cxn modelId="{33881D3F-2F01-473F-8008-1D375F7C4570}" srcId="{940E9C34-BD98-422C-88A6-893C569E83B4}" destId="{914E9BF4-C76A-4BBB-9D37-662DEF6A27BB}" srcOrd="1" destOrd="0" parTransId="{2E1D8A7E-20DC-4510-AF3E-C2B2851F35F1}" sibTransId="{80E9E951-0603-429B-92DD-01099ECFA7EA}"/>
    <dgm:cxn modelId="{31571B18-4C26-457F-BDCA-97852A42FA2B}" type="presOf" srcId="{D9CB8DFC-484B-4C10-B49B-8AD8104A69A3}" destId="{E049263A-35EC-4BD4-B97A-6C2503E675A4}" srcOrd="0" destOrd="0" presId="urn:microsoft.com/office/officeart/2005/8/layout/default#1"/>
    <dgm:cxn modelId="{0CF93022-9216-48F5-90C9-D1208AA14E7A}" type="presOf" srcId="{7DBADC2E-B6B9-4577-A844-6A3A511619CB}" destId="{5D7B6037-9F4B-4CAD-8653-9C7CAA705763}" srcOrd="0" destOrd="0" presId="urn:microsoft.com/office/officeart/2005/8/layout/default#1"/>
    <dgm:cxn modelId="{FC3C7188-4C6A-433B-A362-695828A29B94}" srcId="{940E9C34-BD98-422C-88A6-893C569E83B4}" destId="{AB147C2B-0BDF-422E-8E19-21BAC82A678F}" srcOrd="5" destOrd="0" parTransId="{8A9D7A8A-5CC6-42DC-A4EC-8208D20317CC}" sibTransId="{7D6F8DDC-B219-4A96-A6A4-D3196C19D083}"/>
    <dgm:cxn modelId="{4EAF301C-9B5E-4213-9817-DC914CC9B886}" type="presOf" srcId="{DDE67D89-DC64-4408-8432-D56DB68F1349}" destId="{02454592-CB88-417A-85F9-8DB2BE74E3F8}" srcOrd="0" destOrd="0" presId="urn:microsoft.com/office/officeart/2005/8/layout/default#1"/>
    <dgm:cxn modelId="{EB1425D3-7981-499D-86A9-8C0B7A8D1AD7}" srcId="{940E9C34-BD98-422C-88A6-893C569E83B4}" destId="{BA507203-2550-4499-B107-45EBEFEA0093}" srcOrd="3" destOrd="0" parTransId="{397F55ED-54A6-4233-AF67-9C6D251BFFDA}" sibTransId="{39FAB067-B848-46C6-A1B2-5D28950316B2}"/>
    <dgm:cxn modelId="{DE418221-088D-4DC7-8F32-4945FE49382C}" srcId="{940E9C34-BD98-422C-88A6-893C569E83B4}" destId="{7DBADC2E-B6B9-4577-A844-6A3A511619CB}" srcOrd="0" destOrd="0" parTransId="{B5D8745C-347E-4D32-877F-C8CE94462FC1}" sibTransId="{115E6FF8-5979-43F6-B801-D918CA232DD2}"/>
    <dgm:cxn modelId="{6CE315C7-354F-4178-8EB9-EB5EEB10EE07}" srcId="{940E9C34-BD98-422C-88A6-893C569E83B4}" destId="{DDE67D89-DC64-4408-8432-D56DB68F1349}" srcOrd="6" destOrd="0" parTransId="{B26167D3-48AF-4430-9E0A-54A649BEA5DB}" sibTransId="{8E6DB7AA-6D47-4E5F-9445-494C81DDBC3D}"/>
    <dgm:cxn modelId="{04424E32-8875-4688-8736-CF532EB84F9F}" srcId="{940E9C34-BD98-422C-88A6-893C569E83B4}" destId="{D9CB8DFC-484B-4C10-B49B-8AD8104A69A3}" srcOrd="2" destOrd="0" parTransId="{D61BC87B-21BA-4F77-A176-18257977CEA1}" sibTransId="{04194E88-C364-40EB-AB55-7E22AA90DCAE}"/>
    <dgm:cxn modelId="{67BC8705-00D5-412A-AE3B-52F17801D674}" type="presOf" srcId="{914E9BF4-C76A-4BBB-9D37-662DEF6A27BB}" destId="{DA54AFDB-3C94-43CE-AA20-40F2CEF64BB7}" srcOrd="0" destOrd="0" presId="urn:microsoft.com/office/officeart/2005/8/layout/default#1"/>
    <dgm:cxn modelId="{973302A7-CB96-4C15-8515-5A3A0900CB5C}" type="presOf" srcId="{BA507203-2550-4499-B107-45EBEFEA0093}" destId="{B0EDE94A-4054-4DB3-AC4C-498BB53FE5DA}" srcOrd="0" destOrd="0" presId="urn:microsoft.com/office/officeart/2005/8/layout/default#1"/>
    <dgm:cxn modelId="{D1EC0FD2-5E80-416F-AAD0-0BC306CC95EE}" srcId="{940E9C34-BD98-422C-88A6-893C569E83B4}" destId="{59AC6D11-673E-4B1C-8D82-E1E4ECB4B38E}" srcOrd="4" destOrd="0" parTransId="{EB4F952C-F4C7-4BE1-8BB7-372A06D46538}" sibTransId="{53AA32B1-EDD4-4CC5-BB7B-3B2BAC87C4A3}"/>
    <dgm:cxn modelId="{76205DEA-BB30-484E-9D8D-B1FDC3F7F2EB}" type="presParOf" srcId="{29F3A5B1-65C5-473C-B65A-AEFC8748E358}" destId="{5D7B6037-9F4B-4CAD-8653-9C7CAA705763}" srcOrd="0" destOrd="0" presId="urn:microsoft.com/office/officeart/2005/8/layout/default#1"/>
    <dgm:cxn modelId="{5448715E-80A3-4869-A852-AF2156F7A2BA}" type="presParOf" srcId="{29F3A5B1-65C5-473C-B65A-AEFC8748E358}" destId="{EA6ED9A0-3410-4DBE-B7C2-41BEF331B685}" srcOrd="1" destOrd="0" presId="urn:microsoft.com/office/officeart/2005/8/layout/default#1"/>
    <dgm:cxn modelId="{AA7A268B-C49A-4763-9711-27C2FD3F45A6}" type="presParOf" srcId="{29F3A5B1-65C5-473C-B65A-AEFC8748E358}" destId="{DA54AFDB-3C94-43CE-AA20-40F2CEF64BB7}" srcOrd="2" destOrd="0" presId="urn:microsoft.com/office/officeart/2005/8/layout/default#1"/>
    <dgm:cxn modelId="{C7EDB2C5-1AD5-4DB2-B607-CC725A9F84C3}" type="presParOf" srcId="{29F3A5B1-65C5-473C-B65A-AEFC8748E358}" destId="{6BB8361A-3650-41EB-B20A-12030D122713}" srcOrd="3" destOrd="0" presId="urn:microsoft.com/office/officeart/2005/8/layout/default#1"/>
    <dgm:cxn modelId="{EFD575E4-D1CF-4DF3-A4E7-CA40F565CE85}" type="presParOf" srcId="{29F3A5B1-65C5-473C-B65A-AEFC8748E358}" destId="{E049263A-35EC-4BD4-B97A-6C2503E675A4}" srcOrd="4" destOrd="0" presId="urn:microsoft.com/office/officeart/2005/8/layout/default#1"/>
    <dgm:cxn modelId="{1C2864C8-D7FD-487B-9E0F-070A9541299F}" type="presParOf" srcId="{29F3A5B1-65C5-473C-B65A-AEFC8748E358}" destId="{CDC0DBE7-5466-4DCA-B6D8-66FED4BA790E}" srcOrd="5" destOrd="0" presId="urn:microsoft.com/office/officeart/2005/8/layout/default#1"/>
    <dgm:cxn modelId="{DCCD9F07-65C3-4D12-8816-CECF544FC1AB}" type="presParOf" srcId="{29F3A5B1-65C5-473C-B65A-AEFC8748E358}" destId="{B0EDE94A-4054-4DB3-AC4C-498BB53FE5DA}" srcOrd="6" destOrd="0" presId="urn:microsoft.com/office/officeart/2005/8/layout/default#1"/>
    <dgm:cxn modelId="{1FFEDFE3-7A6F-4C7C-8F3A-5A4B095AADFA}" type="presParOf" srcId="{29F3A5B1-65C5-473C-B65A-AEFC8748E358}" destId="{2EB4ED09-37BD-4D24-8A00-32556034A9F7}" srcOrd="7" destOrd="0" presId="urn:microsoft.com/office/officeart/2005/8/layout/default#1"/>
    <dgm:cxn modelId="{150062DD-8873-4FA8-B55A-2ABE243FCF0D}" type="presParOf" srcId="{29F3A5B1-65C5-473C-B65A-AEFC8748E358}" destId="{73CA47AE-0782-4653-951C-1E51AB4BB461}" srcOrd="8" destOrd="0" presId="urn:microsoft.com/office/officeart/2005/8/layout/default#1"/>
    <dgm:cxn modelId="{78BD88B8-E563-4262-8162-A7995B6E581C}" type="presParOf" srcId="{29F3A5B1-65C5-473C-B65A-AEFC8748E358}" destId="{9EE4570D-98C2-4C86-9313-A992BB060B2B}" srcOrd="9" destOrd="0" presId="urn:microsoft.com/office/officeart/2005/8/layout/default#1"/>
    <dgm:cxn modelId="{F26F6243-CF9E-4488-BDB5-23D223A171E5}" type="presParOf" srcId="{29F3A5B1-65C5-473C-B65A-AEFC8748E358}" destId="{715F7563-170A-4A79-B4F2-73695D661CDD}" srcOrd="10" destOrd="0" presId="urn:microsoft.com/office/officeart/2005/8/layout/default#1"/>
    <dgm:cxn modelId="{7E76441E-6692-4F74-A2BF-21CF987CB582}" type="presParOf" srcId="{29F3A5B1-65C5-473C-B65A-AEFC8748E358}" destId="{6FAF05B6-CAF0-44C2-BEA2-21A742813F0B}" srcOrd="11" destOrd="0" presId="urn:microsoft.com/office/officeart/2005/8/layout/default#1"/>
    <dgm:cxn modelId="{EDAF4B42-7DDA-4265-A13F-5FE91B4D7EA1}" type="presParOf" srcId="{29F3A5B1-65C5-473C-B65A-AEFC8748E358}" destId="{02454592-CB88-417A-85F9-8DB2BE74E3F8}" srcOrd="12" destOrd="0" presId="urn:microsoft.com/office/officeart/2005/8/layout/default#1"/>
    <dgm:cxn modelId="{492642AA-9658-442E-80EA-974975E717D6}" type="presParOf" srcId="{29F3A5B1-65C5-473C-B65A-AEFC8748E358}" destId="{2EA14E64-907A-4A59-9BD1-787CB186454D}" srcOrd="13" destOrd="0" presId="urn:microsoft.com/office/officeart/2005/8/layout/default#1"/>
    <dgm:cxn modelId="{8655B994-D341-408D-8998-020DBD67882E}" type="presParOf" srcId="{29F3A5B1-65C5-473C-B65A-AEFC8748E358}" destId="{CCDE30CD-3AD2-4BCB-86C8-4254F642476F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7B6037-9F4B-4CAD-8653-9C7CAA705763}">
      <dsp:nvSpPr>
        <dsp:cNvPr id="0" name=""/>
        <dsp:cNvSpPr/>
      </dsp:nvSpPr>
      <dsp:spPr>
        <a:xfrm>
          <a:off x="0" y="765084"/>
          <a:ext cx="2295254" cy="1377153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МЈЕСНЕ РЕЧЕНИЦЕ</a:t>
          </a:r>
          <a:endParaRPr lang="sr-Latn-BA" sz="2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65084"/>
        <a:ext cx="2295254" cy="1377153"/>
      </dsp:txXfrm>
    </dsp:sp>
    <dsp:sp modelId="{DA54AFDB-3C94-43CE-AA20-40F2CEF64BB7}">
      <dsp:nvSpPr>
        <dsp:cNvPr id="0" name=""/>
        <dsp:cNvSpPr/>
      </dsp:nvSpPr>
      <dsp:spPr>
        <a:xfrm>
          <a:off x="2524780" y="765084"/>
          <a:ext cx="2295254" cy="1377153"/>
        </a:xfrm>
        <a:prstGeom prst="rect">
          <a:avLst/>
        </a:prstGeom>
        <a:solidFill>
          <a:schemeClr val="accent2">
            <a:shade val="50000"/>
            <a:hueOff val="-189274"/>
            <a:satOff val="-5613"/>
            <a:lumOff val="1274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ВРЕМЕНСКЕ РЕЧЕНИЦЕ</a:t>
          </a:r>
          <a:endParaRPr lang="sr-Latn-BA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4780" y="765084"/>
        <a:ext cx="2295254" cy="1377153"/>
      </dsp:txXfrm>
    </dsp:sp>
    <dsp:sp modelId="{E049263A-35EC-4BD4-B97A-6C2503E675A4}">
      <dsp:nvSpPr>
        <dsp:cNvPr id="0" name=""/>
        <dsp:cNvSpPr/>
      </dsp:nvSpPr>
      <dsp:spPr>
        <a:xfrm>
          <a:off x="5049561" y="765084"/>
          <a:ext cx="2295254" cy="1377153"/>
        </a:xfrm>
        <a:prstGeom prst="rect">
          <a:avLst/>
        </a:prstGeom>
        <a:solidFill>
          <a:schemeClr val="accent2">
            <a:shade val="50000"/>
            <a:hueOff val="-378549"/>
            <a:satOff val="-11225"/>
            <a:lumOff val="254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УЗРОЧНЕ РЕЧЕНИЦЕ</a:t>
          </a:r>
          <a:endParaRPr lang="sr-Latn-BA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9561" y="765084"/>
        <a:ext cx="2295254" cy="1377153"/>
      </dsp:txXfrm>
    </dsp:sp>
    <dsp:sp modelId="{B0EDE94A-4054-4DB3-AC4C-498BB53FE5DA}">
      <dsp:nvSpPr>
        <dsp:cNvPr id="0" name=""/>
        <dsp:cNvSpPr/>
      </dsp:nvSpPr>
      <dsp:spPr>
        <a:xfrm>
          <a:off x="0" y="2371763"/>
          <a:ext cx="2295254" cy="1377153"/>
        </a:xfrm>
        <a:prstGeom prst="rect">
          <a:avLst/>
        </a:prstGeom>
        <a:solidFill>
          <a:schemeClr val="accent2">
            <a:shade val="50000"/>
            <a:hueOff val="-567823"/>
            <a:satOff val="-16838"/>
            <a:lumOff val="3823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ПОСЉЕДИЧНЕ РЕЧЕНИЦЕ</a:t>
          </a:r>
          <a:endParaRPr lang="sr-Latn-BA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71763"/>
        <a:ext cx="2295254" cy="1377153"/>
      </dsp:txXfrm>
    </dsp:sp>
    <dsp:sp modelId="{73CA47AE-0782-4653-951C-1E51AB4BB461}">
      <dsp:nvSpPr>
        <dsp:cNvPr id="0" name=""/>
        <dsp:cNvSpPr/>
      </dsp:nvSpPr>
      <dsp:spPr>
        <a:xfrm>
          <a:off x="2524780" y="2371763"/>
          <a:ext cx="2295254" cy="1377153"/>
        </a:xfrm>
        <a:prstGeom prst="rect">
          <a:avLst/>
        </a:prstGeom>
        <a:solidFill>
          <a:schemeClr val="accent2">
            <a:shade val="50000"/>
            <a:hueOff val="-757097"/>
            <a:satOff val="-22451"/>
            <a:lumOff val="5097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УСЛОВНЕ РЕЧЕНИЦЕ</a:t>
          </a:r>
          <a:endParaRPr lang="sr-Latn-BA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4780" y="2371763"/>
        <a:ext cx="2295254" cy="1377153"/>
      </dsp:txXfrm>
    </dsp:sp>
    <dsp:sp modelId="{715F7563-170A-4A79-B4F2-73695D661CDD}">
      <dsp:nvSpPr>
        <dsp:cNvPr id="0" name=""/>
        <dsp:cNvSpPr/>
      </dsp:nvSpPr>
      <dsp:spPr>
        <a:xfrm>
          <a:off x="5049561" y="2371763"/>
          <a:ext cx="2295254" cy="1377153"/>
        </a:xfrm>
        <a:prstGeom prst="rect">
          <a:avLst/>
        </a:prstGeom>
        <a:solidFill>
          <a:schemeClr val="accent2">
            <a:shade val="50000"/>
            <a:hueOff val="-567823"/>
            <a:satOff val="-16838"/>
            <a:lumOff val="3823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НАЧИНСКЕ (ПОРЕДБЕНЕ) РЕЧЕНИЦЕ</a:t>
          </a:r>
          <a:endParaRPr lang="sr-Latn-B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9561" y="2371763"/>
        <a:ext cx="2295254" cy="1377153"/>
      </dsp:txXfrm>
    </dsp:sp>
    <dsp:sp modelId="{02454592-CB88-417A-85F9-8DB2BE74E3F8}">
      <dsp:nvSpPr>
        <dsp:cNvPr id="0" name=""/>
        <dsp:cNvSpPr/>
      </dsp:nvSpPr>
      <dsp:spPr>
        <a:xfrm>
          <a:off x="1262390" y="3978442"/>
          <a:ext cx="2295254" cy="1377153"/>
        </a:xfrm>
        <a:prstGeom prst="rect">
          <a:avLst/>
        </a:prstGeom>
        <a:solidFill>
          <a:schemeClr val="accent2">
            <a:shade val="50000"/>
            <a:hueOff val="-378549"/>
            <a:satOff val="-11225"/>
            <a:lumOff val="254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ДОПУСНЕ РЕЧЕНИЦЕ</a:t>
          </a:r>
          <a:endParaRPr lang="sr-Latn-B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2390" y="3978442"/>
        <a:ext cx="2295254" cy="1377153"/>
      </dsp:txXfrm>
    </dsp:sp>
    <dsp:sp modelId="{CCDE30CD-3AD2-4BCB-86C8-4254F642476F}">
      <dsp:nvSpPr>
        <dsp:cNvPr id="0" name=""/>
        <dsp:cNvSpPr/>
      </dsp:nvSpPr>
      <dsp:spPr>
        <a:xfrm>
          <a:off x="3787170" y="3978442"/>
          <a:ext cx="2295254" cy="1377153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b="1" kern="12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НАМЈЕРНЕ РЕЧЕНИЦЕ</a:t>
          </a:r>
          <a:endParaRPr lang="sr-Latn-BA" sz="1800" b="1" kern="1200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7170" y="3978442"/>
        <a:ext cx="2295254" cy="1377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257E1-CAB0-4910-9F6E-511D0A1F9C5C}" type="datetimeFigureOut">
              <a:rPr lang="bs-Latn-BA" smtClean="0"/>
              <a:pPr/>
              <a:t>19.2.2021</a:t>
            </a:fld>
            <a:endParaRPr lang="bs-Latn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D384-CDAD-4594-A033-3D7C3ADDE35C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06865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9D384-CDAD-4594-A033-3D7C3ADDE35C}" type="slidenum">
              <a:rPr lang="bs-Latn-BA" smtClean="0"/>
              <a:pPr/>
              <a:t>1</a:t>
            </a:fld>
            <a:endParaRPr lang="bs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50362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5653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9519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64280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2253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91222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65717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22957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510750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97635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226773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370740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29577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490970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3884343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303609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053952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803588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2768004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61304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2610826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0335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216084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653660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4246347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56811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369842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0807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7349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259884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228039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298048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0CC1-2C7E-4DD9-BD6F-1735C70E6170}" type="datetimeFigureOut">
              <a:rPr lang="sr-Latn-BA" smtClean="0"/>
              <a:pPr/>
              <a:t>19.2.2021</a:t>
            </a:fld>
            <a:endParaRPr lang="sr-Latn-B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74247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0CC1-2C7E-4DD9-BD6F-1735C70E6170}" type="datetimeFigureOut">
              <a:rPr lang="sr-Latn-BA" smtClean="0">
                <a:solidFill>
                  <a:prstClr val="black">
                    <a:tint val="75000"/>
                  </a:prstClr>
                </a:solidFill>
              </a:rPr>
              <a:pPr/>
              <a:t>19.2.2021</a:t>
            </a:fld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22F793-ECE0-4E3F-A703-0B37783FC72C}" type="slidenum">
              <a:rPr lang="sr-Latn-BA" smtClean="0"/>
              <a:pPr/>
              <a:t>‹#›</a:t>
            </a:fld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398889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Cyrl-BA" b="1" dirty="0">
                <a:solidFill>
                  <a:schemeClr val="accent1"/>
                </a:solidFill>
              </a:rPr>
              <a:t>СРПСКИ ЈЕЗИК</a:t>
            </a:r>
            <a:br>
              <a:rPr lang="sr-Cyrl-BA" b="1" dirty="0">
                <a:solidFill>
                  <a:schemeClr val="accent1"/>
                </a:solidFill>
              </a:rPr>
            </a:br>
            <a:r>
              <a:rPr lang="sr-Cyrl-BA" b="1" dirty="0">
                <a:solidFill>
                  <a:schemeClr val="accent1"/>
                </a:solidFill>
              </a:rPr>
              <a:t>8. разред</a:t>
            </a:r>
            <a:endParaRPr lang="sr-Latn-B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8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115616" y="908720"/>
            <a:ext cx="7632847" cy="5472608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Намјерне реченице имају прилошку функцију и најчешће настају проширивањем прилошке одредбе за намјеру или циљ.</a:t>
            </a:r>
          </a:p>
          <a:p>
            <a:r>
              <a:rPr lang="ru-RU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Запета се употребљава у инверзији.</a:t>
            </a:r>
          </a:p>
          <a:p>
            <a:pPr marL="0" indent="0">
              <a:buNone/>
            </a:pPr>
            <a:endParaRPr lang="ru-RU" sz="3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Отишао је у књижару </a:t>
            </a:r>
            <a:r>
              <a:rPr lang="ru-RU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3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купи књигу.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је ту књигу прочитао још једном </a:t>
            </a:r>
            <a:r>
              <a:rPr lang="ru-RU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3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 је боље разумио.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Пошао је на игралиште </a:t>
            </a:r>
            <a:r>
              <a:rPr lang="ru-RU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3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 </a:t>
            </a:r>
            <a:r>
              <a:rPr lang="ru-RU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sz="3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тамо нашао другове.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Напорно је радио </a:t>
            </a:r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</a:t>
            </a:r>
            <a:r>
              <a:rPr lang="ru-RU" sz="3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 </a:t>
            </a:r>
            <a:r>
              <a:rPr lang="ru-RU" sz="33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постигао добре резултате.</a:t>
            </a:r>
            <a:endParaRPr lang="ru-RU" sz="3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391234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59633" y="764704"/>
            <a:ext cx="7274768" cy="514651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Значење намјере изражава се прилошком одредбом за намјеру, која се може исказати: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приједлошко-падежним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конструкцијама, најчешће генитивом с приједлогом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акузативом с приједлогом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глаголским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прилогом садашњим, као на примјер: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Отишао је у град тражећи ципеле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зависном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намјерном реченицом, чији су везници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ли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Намјерна реченица одваја се запетом само када је у инверзији или када је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уметнута</a:t>
            </a:r>
            <a:r>
              <a:rPr lang="sr-Latn-BA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178686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851187" cy="499494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sr-Cyrl-BA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Домаћи задатак</a:t>
            </a:r>
            <a: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sr-Cyrl-BA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Самостално написати по једну </a:t>
            </a:r>
            <a:r>
              <a:rPr lang="sr-Cyrl-BA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намјерну</a:t>
            </a:r>
            <a: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реченицу у којој ћете </a:t>
            </a:r>
            <a:r>
              <a:rPr lang="sr-Cyrl-BA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употријебити</a:t>
            </a:r>
            <a: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везник ДА;</a:t>
            </a:r>
            <a:b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везник НЕ ЛИ; </a:t>
            </a:r>
            <a:b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везник КАКО;</a:t>
            </a:r>
            <a:b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запету у инверзији.</a:t>
            </a:r>
          </a:p>
          <a:p>
            <a:endParaRPr lang="sr-Cyrl-BA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Утврдити стечена знања о </a:t>
            </a:r>
            <a:r>
              <a:rPr lang="sr-Cyrl-BA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намјерним</a:t>
            </a:r>
            <a:r>
              <a:rPr lang="sr-Cyrl-B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реченицама, како бисте се припремили за наредни час утврђивања.</a:t>
            </a:r>
          </a:p>
          <a:p>
            <a:endParaRPr lang="bs-Latn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 descr="hvala na paznj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27684" y="-63387"/>
            <a:ext cx="6408711" cy="6912769"/>
          </a:xfrm>
        </p:spPr>
      </p:pic>
      <p:sp>
        <p:nvSpPr>
          <p:cNvPr id="5" name="Okvir za tekst 4"/>
          <p:cNvSpPr txBox="1"/>
          <p:nvPr/>
        </p:nvSpPr>
        <p:spPr>
          <a:xfrm>
            <a:off x="2771800" y="2636912"/>
            <a:ext cx="475252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ХВАЛА НА  ПАЖЊИ!</a:t>
            </a:r>
            <a:endParaRPr lang="bs-Latn-BA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5832648" cy="86409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sr-Cyrl-BA" b="1" dirty="0">
                <a:solidFill>
                  <a:schemeClr val="accent1"/>
                </a:solidFill>
              </a:rPr>
              <a:t>Намјерне реченице</a:t>
            </a:r>
            <a:endParaRPr lang="sr-Latn-B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19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475656" y="980728"/>
            <a:ext cx="4176464" cy="4927863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bs-Latn-BA" sz="2800" dirty="0" smtClean="0">
                <a:solidFill>
                  <a:srgbClr val="A5301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Све реченице које у сложеној реченици преузимају функцију неког члана просте реченице називају се </a:t>
            </a:r>
            <a:r>
              <a:rPr lang="bs-Latn-BA" sz="2800" b="1" u="sng" dirty="0" smtClean="0">
                <a:solidFill>
                  <a:srgbClr val="A5301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ЗАВИСНЕ</a:t>
            </a:r>
            <a:r>
              <a:rPr lang="bs-Latn-BA" sz="2800" u="sng" dirty="0" smtClean="0">
                <a:solidFill>
                  <a:srgbClr val="A5301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bs-Latn-BA" sz="2800" b="1" u="sng" dirty="0" smtClean="0">
                <a:solidFill>
                  <a:srgbClr val="A5301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РЕЧЕНИЦЕ</a:t>
            </a:r>
            <a:r>
              <a:rPr lang="sr-Cyrl-B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sr-Latn-BA" sz="28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sr-Latn-B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45302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91755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6405" algn="l"/>
              </a:tabLst>
            </a:pPr>
            <a:r>
              <a:rPr lang="bs-Latn-BA" sz="280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Сложена реченица која у свом саставу има неку од зависних реченица назива се </a:t>
            </a:r>
            <a:r>
              <a:rPr lang="bs-Latn-BA" sz="2800" b="1" u="sng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ЗАВИСНОСЛОЖЕНА РЕЧЕНИЦА.</a:t>
            </a:r>
            <a:endParaRPr lang="sr-Latn-BA" sz="2800" b="1" u="sng" dirty="0">
              <a:solidFill>
                <a:schemeClr val="accen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446405" algn="l"/>
              </a:tabLst>
            </a:pPr>
            <a:r>
              <a:rPr lang="bs-Latn-BA" sz="280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sr-Latn-BA" sz="2800" dirty="0">
              <a:solidFill>
                <a:schemeClr val="accen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bs-Latn-BA" sz="280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Свака зависносложена реченица у свом саставу има најмање двије просте реченице, од којих је једна </a:t>
            </a:r>
            <a:r>
              <a:rPr lang="bs-Latn-BA" sz="2800" b="1" u="sng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ГЛАВНА</a:t>
            </a:r>
            <a:r>
              <a:rPr lang="bs-Latn-BA" sz="280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или </a:t>
            </a:r>
            <a:r>
              <a:rPr lang="bs-Latn-BA" sz="2800" b="1" u="sng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УПРАВНА</a:t>
            </a:r>
            <a:r>
              <a:rPr lang="bs-Latn-BA" sz="280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а друга </a:t>
            </a:r>
            <a:r>
              <a:rPr lang="bs-Latn-BA" sz="2800" b="1" u="sng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ЗАВИСНА</a:t>
            </a:r>
            <a:r>
              <a:rPr lang="sr-Cyrl-BA" sz="2800" b="1" u="sng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sr-Latn-BA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6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tougaonik 4"/>
          <p:cNvSpPr/>
          <p:nvPr/>
        </p:nvSpPr>
        <p:spPr>
          <a:xfrm>
            <a:off x="827584" y="1412776"/>
            <a:ext cx="6192688" cy="72008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ПРЕДИКАТИВНЕ РЕЧЕНИЦЕ (функција предиката)  </a:t>
            </a:r>
            <a:endParaRPr lang="sr-Latn-BA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tougaonik 5"/>
          <p:cNvSpPr/>
          <p:nvPr/>
        </p:nvSpPr>
        <p:spPr>
          <a:xfrm>
            <a:off x="827584" y="476672"/>
            <a:ext cx="6192688" cy="79208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СУБЈЕКАТСКЕ РЕЧЕНИЦЕ (функција субјекта)</a:t>
            </a:r>
            <a:endParaRPr lang="sr-Latn-BA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tougaonik 6"/>
          <p:cNvSpPr/>
          <p:nvPr/>
        </p:nvSpPr>
        <p:spPr>
          <a:xfrm>
            <a:off x="827584" y="2276872"/>
            <a:ext cx="6192688" cy="734191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Latn-B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АТРИБУТСКЕ РЕЧЕНИЦЕ (функција атрибута</a:t>
            </a:r>
            <a:r>
              <a:rPr lang="sr-Cyrl-BA" dirty="0">
                <a:solidFill>
                  <a:schemeClr val="accent1"/>
                </a:solidFill>
              </a:rPr>
              <a:t>)</a:t>
            </a:r>
            <a:endParaRPr lang="sr-Latn-BA" dirty="0">
              <a:solidFill>
                <a:schemeClr val="accent1"/>
              </a:solidFill>
            </a:endParaRPr>
          </a:p>
        </p:txBody>
      </p:sp>
      <p:sp>
        <p:nvSpPr>
          <p:cNvPr id="8" name="Petougaonik 7"/>
          <p:cNvSpPr/>
          <p:nvPr/>
        </p:nvSpPr>
        <p:spPr>
          <a:xfrm>
            <a:off x="827584" y="3140968"/>
            <a:ext cx="6192688" cy="79208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Latn-B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АПОЗИЦИЈСКЕ РЕЧЕНИЦЕ (функција апозиције</a:t>
            </a:r>
            <a:r>
              <a:rPr lang="sr-Cyrl-B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Latn-BA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tougaonik 8"/>
          <p:cNvSpPr/>
          <p:nvPr/>
        </p:nvSpPr>
        <p:spPr>
          <a:xfrm>
            <a:off x="827584" y="4077072"/>
            <a:ext cx="6120680" cy="72008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B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bs-Latn-BA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ОБЈЕКАТСКЕ РЕЧЕНИЦЕ (функција објекта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r>
              <a:rPr lang="sr-Cyrl-B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sr-Latn-BA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tougaonik 9"/>
          <p:cNvSpPr/>
          <p:nvPr/>
        </p:nvSpPr>
        <p:spPr>
          <a:xfrm>
            <a:off x="827584" y="4941168"/>
            <a:ext cx="6192688" cy="79208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6405" algn="l"/>
              </a:tabLst>
            </a:pPr>
            <a:r>
              <a:rPr lang="sr-Cyrl-B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bs-Latn-BA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ПРИЛОШКООДРЕДБЕНЕ</a:t>
            </a:r>
            <a:r>
              <a:rPr lang="sr-Cyrl-BA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bs-Latn-BA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РЕЧЕНИЦЕ </a:t>
            </a:r>
            <a:r>
              <a:rPr lang="sr-Cyrl-BA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                  </a:t>
            </a:r>
            <a:r>
              <a:rPr lang="bs-Latn-BA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(функција прилошких одредби)</a:t>
            </a:r>
            <a:endParaRPr lang="sr-Latn-BA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8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Čuvar mesta za sadržaj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3232015"/>
              </p:ext>
            </p:extLst>
          </p:nvPr>
        </p:nvGraphicFramePr>
        <p:xfrm>
          <a:off x="1403648" y="188640"/>
          <a:ext cx="73448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kvir za tekst 6"/>
          <p:cNvSpPr txBox="1"/>
          <p:nvPr/>
        </p:nvSpPr>
        <p:spPr>
          <a:xfrm>
            <a:off x="1763688" y="476672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ПРИЛОШКООДРЕДБЕНЕ РЕЧЕНИЦЕ                          </a:t>
            </a:r>
            <a:r>
              <a:rPr lang="ru-RU" sz="2800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(функција прилошких одредби)</a:t>
            </a:r>
          </a:p>
        </p:txBody>
      </p:sp>
    </p:spTree>
    <p:extLst>
      <p:ext uri="{BB962C8B-B14F-4D97-AF65-F5344CB8AC3E}">
        <p14:creationId xmlns:p14="http://schemas.microsoft.com/office/powerpoint/2010/main" xmlns="" val="75152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НАМЈЕРНЕ  РЕЧЕНИЦЕ</a:t>
            </a:r>
            <a:endParaRPr lang="sr-Latn-BA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1942415" y="1410044"/>
            <a:ext cx="6591985" cy="4501178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buNone/>
              <a:tabLst>
                <a:tab pos="1095375" algn="l"/>
              </a:tabLst>
            </a:pPr>
            <a:endParaRPr lang="sr-Cyrl-BA" sz="28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tabLst>
                <a:tab pos="1095375" algn="l"/>
              </a:tabLst>
            </a:pPr>
            <a:r>
              <a:rPr lang="bs-Latn-BA" sz="3000" b="1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НАМЈЕРНЕ РЕЧЕНИЦЕ </a:t>
            </a:r>
            <a:r>
              <a:rPr lang="bs-Latn-BA" sz="300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су просте зависне реченице у сложеној које показују намјеру, циљ или сврху вршења радње главне реченице</a:t>
            </a:r>
            <a:r>
              <a:rPr lang="bs-Latn-BA" sz="3000" dirty="0" smtClean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sr-Latn-BA" sz="3000" dirty="0">
              <a:solidFill>
                <a:schemeClr val="accen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3A447"/>
              </a:buClr>
              <a:tabLst>
                <a:tab pos="1095375" algn="l"/>
              </a:tabLst>
            </a:pPr>
            <a:r>
              <a:rPr lang="bs-Latn-BA" sz="300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Добијају се на питање </a:t>
            </a:r>
            <a:r>
              <a:rPr lang="bs-Latn-BA" sz="3000" b="1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РАДИ ЧЕГА</a:t>
            </a:r>
            <a:r>
              <a:rPr lang="bs-Latn-BA" sz="300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?</a:t>
            </a:r>
            <a:endParaRPr lang="sr-Latn-BA" sz="3000" dirty="0">
              <a:solidFill>
                <a:schemeClr val="accen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sr-Latn-BA" dirty="0"/>
          </a:p>
        </p:txBody>
      </p:sp>
      <p:pic>
        <p:nvPicPr>
          <p:cNvPr id="5" name="Picture 2" descr="C:\Users\Zorica\AppData\Local\Microsoft\Windows\Temporary Internet Files\Content.IE5\DGWAK2P8\book-bible-text-literature-thum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17232"/>
            <a:ext cx="360040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3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942415" y="836712"/>
            <a:ext cx="6591985" cy="50745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Примјери</a:t>
            </a: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BA" sz="2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Дошли смо у библиотеку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узмемо књиге.</a:t>
            </a:r>
          </a:p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Написали смо драмски текст  не бисмо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глумили у представи.</a:t>
            </a:r>
          </a:p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смо вјежбали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бисмо исправно рецитовали.</a:t>
            </a: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Везници намјерних реченица су: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ЛИ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BA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1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547665" y="764704"/>
            <a:ext cx="6986736" cy="51465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Пратим наставу ради стицања знања.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Пратим наставу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бих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стекао знање.</a:t>
            </a:r>
          </a:p>
          <a:p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 се трудимо ради успјеха.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 се трудимо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бисмо успјели.</a:t>
            </a:r>
          </a:p>
          <a:p>
            <a:pPr marL="0" indent="0">
              <a:buNone/>
            </a:pP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Идем у позориште ради ужитка.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Идем у позориште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бих 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уживао</a:t>
            </a:r>
            <a:r>
              <a:rPr lang="sr-Latn-BA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BA" dirty="0"/>
          </a:p>
        </p:txBody>
      </p:sp>
      <p:cxnSp>
        <p:nvCxnSpPr>
          <p:cNvPr id="5" name="Prava linija spajanja 4"/>
          <p:cNvCxnSpPr/>
          <p:nvPr/>
        </p:nvCxnSpPr>
        <p:spPr>
          <a:xfrm>
            <a:off x="4716016" y="1772816"/>
            <a:ext cx="2808312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rava linija spajanja 7"/>
          <p:cNvCxnSpPr/>
          <p:nvPr/>
        </p:nvCxnSpPr>
        <p:spPr>
          <a:xfrm>
            <a:off x="1979712" y="2204864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rava linija spajanja 9"/>
          <p:cNvCxnSpPr/>
          <p:nvPr/>
        </p:nvCxnSpPr>
        <p:spPr>
          <a:xfrm>
            <a:off x="4644008" y="3861048"/>
            <a:ext cx="288032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rava linija spajanja 11"/>
          <p:cNvCxnSpPr/>
          <p:nvPr/>
        </p:nvCxnSpPr>
        <p:spPr>
          <a:xfrm>
            <a:off x="5148064" y="5517232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885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678</TotalTime>
  <Words>357</Words>
  <Application>Microsoft Office PowerPoint</Application>
  <PresentationFormat>Projekcija na ekranu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</vt:vector>
  </HeadingPairs>
  <TitlesOfParts>
    <vt:vector size="15" baseType="lpstr">
      <vt:lpstr>Wisp</vt:lpstr>
      <vt:lpstr>1_Wisp</vt:lpstr>
      <vt:lpstr>СРПСКИ ЈЕЗИК 8. разред</vt:lpstr>
      <vt:lpstr>Намјерне реченице</vt:lpstr>
      <vt:lpstr>Slajd 3</vt:lpstr>
      <vt:lpstr>Slajd 4</vt:lpstr>
      <vt:lpstr>Slajd 5</vt:lpstr>
      <vt:lpstr>Slajd 6</vt:lpstr>
      <vt:lpstr>НАМЈЕРНЕ  РЕЧЕНИЦЕ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8. разред</dc:title>
  <dc:creator>Zorica</dc:creator>
  <cp:lastModifiedBy>PC-Admin</cp:lastModifiedBy>
  <cp:revision>41</cp:revision>
  <dcterms:created xsi:type="dcterms:W3CDTF">2021-02-17T12:20:43Z</dcterms:created>
  <dcterms:modified xsi:type="dcterms:W3CDTF">2021-02-19T11:47:10Z</dcterms:modified>
</cp:coreProperties>
</file>