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5759450" cy="3240088"/>
  <p:notesSz cx="6858000" cy="9144000"/>
  <p:defaultTextStyle>
    <a:defPPr>
      <a:defRPr lang="en-US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 userDrawn="1">
          <p15:clr>
            <a:srgbClr val="A4A3A4"/>
          </p15:clr>
        </p15:guide>
        <p15:guide id="2" pos="18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8" d="100"/>
          <a:sy n="168" d="100"/>
        </p:scale>
        <p:origin x="787" y="110"/>
      </p:cViewPr>
      <p:guideLst>
        <p:guide orient="horz" pos="1021"/>
        <p:guide pos="18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2203594"/>
            <a:ext cx="576391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sz="10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31959" y="828024"/>
            <a:ext cx="4895532" cy="86447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2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1959" y="1706318"/>
            <a:ext cx="4895532" cy="566805"/>
          </a:xfrm>
        </p:spPr>
        <p:txBody>
          <a:bodyPr lIns="25718" rIns="25718"/>
          <a:lstStyle>
            <a:lvl1pPr marL="0" marR="36005" indent="0" algn="r">
              <a:buNone/>
              <a:defRPr>
                <a:solidFill>
                  <a:schemeClr val="tx2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371" y="2340065"/>
            <a:ext cx="5761821" cy="903373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0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0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0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73" y="699860"/>
            <a:ext cx="5183505" cy="207221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10778" y="129756"/>
            <a:ext cx="1119559" cy="264232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72" y="129756"/>
            <a:ext cx="3983620" cy="264232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97" y="500666"/>
            <a:ext cx="4895532" cy="86402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2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0765" y="1385100"/>
            <a:ext cx="2879725" cy="687367"/>
          </a:xfrm>
        </p:spPr>
        <p:txBody>
          <a:bodyPr lIns="51435" rIns="51435" anchor="t"/>
          <a:lstStyle>
            <a:lvl1pPr marL="0" indent="0" algn="l">
              <a:buNone/>
              <a:defRPr sz="1300">
                <a:solidFill>
                  <a:schemeClr val="tx1"/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290604" y="1419948"/>
            <a:ext cx="115189" cy="10800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l" eaLnBrk="1" latinLnBrk="0" hangingPunct="1"/>
            <a:endParaRPr kumimoji="0" lang="en-US" sz="1000"/>
          </a:p>
        </p:txBody>
      </p:sp>
      <p:sp>
        <p:nvSpPr>
          <p:cNvPr id="8" name="Chevron 7"/>
          <p:cNvSpPr/>
          <p:nvPr/>
        </p:nvSpPr>
        <p:spPr>
          <a:xfrm>
            <a:off x="2173187" y="1419948"/>
            <a:ext cx="115189" cy="10800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l" eaLnBrk="1" latinLnBrk="0" hangingPunct="1"/>
            <a:endParaRPr kumimoji="0" lang="en-US" sz="10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72" y="699859"/>
            <a:ext cx="2543757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1" y="699859"/>
            <a:ext cx="2543757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73" y="129004"/>
            <a:ext cx="5183505" cy="540015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973" y="2556069"/>
            <a:ext cx="2544757" cy="36001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02870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925722" y="2556069"/>
            <a:ext cx="2545757" cy="36001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02870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7973" y="682363"/>
            <a:ext cx="2544757" cy="18623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682363"/>
            <a:ext cx="2545757" cy="18623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46" y="2304063"/>
            <a:ext cx="4712480" cy="216006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4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783735" y="2530038"/>
            <a:ext cx="2503441" cy="432012"/>
          </a:xfrm>
        </p:spPr>
        <p:txBody>
          <a:bodyPr/>
          <a:lstStyle>
            <a:lvl1pPr marL="0" indent="0" algn="r">
              <a:buNone/>
              <a:defRPr sz="900"/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5946" y="129604"/>
            <a:ext cx="4711230" cy="216005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37096" y="3027458"/>
            <a:ext cx="1209485" cy="172805"/>
          </a:xfrm>
        </p:spPr>
        <p:txBody>
          <a:bodyPr/>
          <a:lstStyle/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818" y="2571756"/>
            <a:ext cx="4511569" cy="306260"/>
          </a:xfrm>
          <a:noFill/>
        </p:spPr>
        <p:txBody>
          <a:bodyPr lIns="51435" tIns="0" rIns="51435" anchor="t"/>
          <a:lstStyle>
            <a:lvl1pPr marL="0" marR="10287" indent="0" algn="r">
              <a:buNone/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987" y="89751"/>
            <a:ext cx="5471477" cy="207365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18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58838" y="3027458"/>
            <a:ext cx="1480603" cy="1725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7" y="2298546"/>
            <a:ext cx="5086401" cy="265837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17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14473" y="2808707"/>
            <a:ext cx="3111907" cy="43516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sz="10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05935" y="2805908"/>
            <a:ext cx="2324471" cy="4410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sz="10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3806" y="2736099"/>
            <a:ext cx="2142985" cy="510660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51435" tIns="25718" rIns="51435" bIns="25718" anchor="ctr" compatLnSpc="1"/>
          <a:lstStyle/>
          <a:p>
            <a:pPr algn="ctr" eaLnBrk="1" latinLnBrk="0" hangingPunct="1"/>
            <a:endParaRPr kumimoji="0" lang="en-US" sz="10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5817" y="2734440"/>
            <a:ext cx="2144998" cy="5123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5457188" y="2356808"/>
            <a:ext cx="115189" cy="10800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l" eaLnBrk="1" latinLnBrk="0" hangingPunct="1"/>
            <a:endParaRPr kumimoji="0" lang="en-US" sz="1000"/>
          </a:p>
        </p:txBody>
      </p:sp>
      <p:sp>
        <p:nvSpPr>
          <p:cNvPr id="13" name="Chevron 12"/>
          <p:cNvSpPr/>
          <p:nvPr/>
        </p:nvSpPr>
        <p:spPr>
          <a:xfrm>
            <a:off x="5339771" y="2356808"/>
            <a:ext cx="115189" cy="10800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l" eaLnBrk="1" latinLnBrk="0" hangingPunct="1"/>
            <a:endParaRPr kumimoji="0" lang="en-US" sz="10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14473" y="2808707"/>
            <a:ext cx="3111907" cy="43516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sz="10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05935" y="2805908"/>
            <a:ext cx="2324471" cy="4410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sz="10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3806" y="2736099"/>
            <a:ext cx="2142985" cy="510660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51435" tIns="25718" rIns="51435" bIns="25718" anchor="ctr" compatLnSpc="1"/>
          <a:lstStyle/>
          <a:p>
            <a:pPr algn="ctr" eaLnBrk="1" latinLnBrk="0" hangingPunct="1"/>
            <a:endParaRPr kumimoji="0" lang="en-US" sz="10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5817" y="2734440"/>
            <a:ext cx="2144998" cy="5123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87973" y="129755"/>
            <a:ext cx="5183505" cy="540015"/>
          </a:xfrm>
          <a:prstGeom prst="rect">
            <a:avLst/>
          </a:prstGeom>
        </p:spPr>
        <p:txBody>
          <a:bodyPr vert="horz" lIns="51435" tIns="25718" rIns="51435" bIns="2571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87973" y="699859"/>
            <a:ext cx="5183505" cy="2138308"/>
          </a:xfrm>
          <a:prstGeom prst="rect">
            <a:avLst/>
          </a:prstGeom>
        </p:spPr>
        <p:txBody>
          <a:bodyPr vert="horz" lIns="51435" tIns="25718" rIns="51435" bIns="2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237096" y="3027458"/>
            <a:ext cx="1209485" cy="172805"/>
          </a:xfrm>
          <a:prstGeom prst="rect">
            <a:avLst/>
          </a:prstGeom>
        </p:spPr>
        <p:txBody>
          <a:bodyPr vert="horz" lIns="51435" tIns="25718" rIns="51435" bIns="25718" anchor="b"/>
          <a:lstStyle>
            <a:lvl1pPr algn="l" eaLnBrk="1" latinLnBrk="0" hangingPunct="1">
              <a:defRPr kumimoji="0" sz="600">
                <a:solidFill>
                  <a:schemeClr val="tx1"/>
                </a:solidFill>
              </a:defRPr>
            </a:lvl1pPr>
            <a:extLst/>
          </a:lstStyle>
          <a:p>
            <a:fld id="{46D4772E-9295-4CEC-92B4-0ED6A0DCE5F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758838" y="3027458"/>
            <a:ext cx="1480603" cy="172505"/>
          </a:xfrm>
          <a:prstGeom prst="rect">
            <a:avLst/>
          </a:prstGeom>
        </p:spPr>
        <p:txBody>
          <a:bodyPr vert="horz" lIns="51435" tIns="25718" rIns="51435" bIns="25718" anchor="b"/>
          <a:lstStyle>
            <a:lvl1pPr algn="r" eaLnBrk="1" latinLnBrk="0" hangingPunct="1">
              <a:defRPr kumimoji="0" sz="6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446581" y="3027458"/>
            <a:ext cx="230378" cy="172505"/>
          </a:xfrm>
          <a:prstGeom prst="rect">
            <a:avLst/>
          </a:prstGeom>
        </p:spPr>
        <p:txBody>
          <a:bodyPr vert="horz" lIns="51435" tIns="25718" rIns="51435" bIns="25718" anchor="b"/>
          <a:lstStyle>
            <a:lvl1pPr algn="r" eaLnBrk="1" latinLnBrk="0" hangingPunct="1">
              <a:defRPr kumimoji="0" sz="600" b="0">
                <a:solidFill>
                  <a:schemeClr val="tx1"/>
                </a:solidFill>
              </a:defRPr>
            </a:lvl1pPr>
            <a:extLst/>
          </a:lstStyle>
          <a:p>
            <a:fld id="{285B934A-0D92-41D2-8614-F3D6769F0D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23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05740" indent="-144018" algn="l" rtl="0" eaLnBrk="1" latinLnBrk="0" hangingPunct="1">
        <a:spcBef>
          <a:spcPts val="22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9758" indent="-128588" algn="l" rtl="0" eaLnBrk="1" latinLnBrk="0" hangingPunct="1">
        <a:spcBef>
          <a:spcPts val="182"/>
        </a:spcBef>
        <a:buClr>
          <a:schemeClr val="accent1"/>
        </a:buClr>
        <a:buFont typeface="Verdana"/>
        <a:buChar char="◦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89" indent="-128588" algn="l" rtl="0" eaLnBrk="1" latinLnBrk="0" hangingPunct="1">
        <a:spcBef>
          <a:spcPts val="197"/>
        </a:spcBef>
        <a:buClr>
          <a:schemeClr val="accent2"/>
        </a:buClr>
        <a:buSzPct val="100000"/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42938" indent="-128588" algn="l" rtl="0" eaLnBrk="1" latinLnBrk="0" hangingPunct="1">
        <a:spcBef>
          <a:spcPts val="197"/>
        </a:spcBef>
        <a:buClr>
          <a:schemeClr val="accent2"/>
        </a:buClr>
        <a:buFont typeface="Wingdings 2"/>
        <a:buChar char="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indent="-128588" algn="l" rtl="0" eaLnBrk="1" latinLnBrk="0" hangingPunct="1">
        <a:spcBef>
          <a:spcPts val="197"/>
        </a:spcBef>
        <a:buClr>
          <a:schemeClr val="accent2"/>
        </a:buClr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900113" indent="-128588" algn="l" rtl="0" eaLnBrk="1" latinLnBrk="0" hangingPunct="1">
        <a:spcBef>
          <a:spcPts val="197"/>
        </a:spcBef>
        <a:buClr>
          <a:schemeClr val="accent3"/>
        </a:buClr>
        <a:buFont typeface="Wingdings 2"/>
        <a:buChar char="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indent="-128588" algn="l" rtl="0" eaLnBrk="1" latinLnBrk="0" hangingPunct="1">
        <a:spcBef>
          <a:spcPts val="197"/>
        </a:spcBef>
        <a:buClr>
          <a:schemeClr val="accent3"/>
        </a:buClr>
        <a:buFont typeface="Wingdings 2"/>
        <a:buChar char="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8" indent="-128588" algn="l" rtl="0" eaLnBrk="1" latinLnBrk="0" hangingPunct="1">
        <a:spcBef>
          <a:spcPts val="197"/>
        </a:spcBef>
        <a:buClr>
          <a:schemeClr val="accent3"/>
        </a:buClr>
        <a:buFont typeface="Wingdings 2"/>
        <a:buChar char="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875" indent="-128588" algn="l" rtl="0" eaLnBrk="1" latinLnBrk="0" hangingPunct="1">
        <a:spcBef>
          <a:spcPts val="197"/>
        </a:spcBef>
        <a:buClr>
          <a:schemeClr val="accent3"/>
        </a:buClr>
        <a:buFont typeface="Wingdings 2"/>
        <a:buChar char="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net-skola.com/w/Zaga%C4%91ivanje_zemlji%C5%A1ta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>Загађивање и заштита земљишта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032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ЗАШТИТА ЗЕМЉИШТА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Cyrl-BA" b="1" dirty="0"/>
              <a:t>Правилно одлагање и спаљивање </a:t>
            </a:r>
            <a:r>
              <a:rPr lang="sr-Cyrl-BA" b="1"/>
              <a:t>отпада.</a:t>
            </a:r>
          </a:p>
          <a:p>
            <a:pPr marL="61722" indent="0">
              <a:buNone/>
            </a:pPr>
            <a:endParaRPr lang="sr-Cyrl-BA" b="1" dirty="0"/>
          </a:p>
          <a:p>
            <a:r>
              <a:rPr lang="sr-Cyrl-BA" b="1" dirty="0"/>
              <a:t>Рециклажа-прерада секундарних сировина и њихово поновно укључивање у процес производње</a:t>
            </a:r>
            <a:endParaRPr lang="en-US" b="1" dirty="0"/>
          </a:p>
        </p:txBody>
      </p:sp>
      <p:pic>
        <p:nvPicPr>
          <p:cNvPr id="8" name="Picture 2" descr="10.000 divljih /Samo dvije deponije u BiH zadovoljavaju propise o ...">
            <a:extLst>
              <a:ext uri="{FF2B5EF4-FFF2-40B4-BE49-F238E27FC236}">
                <a16:creationId xmlns:a16="http://schemas.microsoft.com/office/drawing/2014/main" id="{91E71469-E10F-4326-A185-4A907105E11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539924"/>
            <a:ext cx="2376264" cy="12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89A094-7AAE-46A7-A0A3-8A5D2B186A7E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2925722" y="2772171"/>
            <a:ext cx="2186251" cy="7200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1" name="Picture 4" descr="ReciklaÅ¾a u RS-u tek u povoju">
            <a:extLst>
              <a:ext uri="{FF2B5EF4-FFF2-40B4-BE49-F238E27FC236}">
                <a16:creationId xmlns:a16="http://schemas.microsoft.com/office/drawing/2014/main" id="{1BFA9578-EA64-49D5-B601-ED1EDCB72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1969601"/>
            <a:ext cx="2373146" cy="11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38039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КОМПОСТИРАЊЕ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61722" indent="0">
              <a:buNone/>
            </a:pPr>
            <a:r>
              <a:rPr lang="sr-Cyrl-BA" b="1" dirty="0"/>
              <a:t>Компостирање-претварање биљака и биљних дијелова у компост, богат минералним материјама и погодан за гајење биљака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682625"/>
            <a:ext cx="2482850" cy="1862138"/>
          </a:xfrm>
        </p:spPr>
      </p:pic>
    </p:spTree>
    <p:extLst>
      <p:ext uri="{BB962C8B-B14F-4D97-AF65-F5344CB8AC3E}">
        <p14:creationId xmlns:p14="http://schemas.microsoft.com/office/powerpoint/2010/main" val="253732706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ДРОБИЛИЦА ОТПАДА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Cyrl-BA" sz="1800" b="1" dirty="0"/>
              <a:t>Дробилица кухињског отпада-служи за одстрањивање органског отпада из кухиња</a:t>
            </a:r>
            <a:endParaRPr lang="en-US" sz="1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34" y="682625"/>
            <a:ext cx="2520279" cy="1862138"/>
          </a:xfrm>
        </p:spPr>
      </p:pic>
    </p:spTree>
    <p:extLst>
      <p:ext uri="{BB962C8B-B14F-4D97-AF65-F5344CB8AC3E}">
        <p14:creationId xmlns:p14="http://schemas.microsoft.com/office/powerpoint/2010/main" val="134001438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Депонија код Њујорка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Cyrl-BA" sz="1600" b="1" dirty="0"/>
              <a:t>Депоније се могу претворити у корисне површине као нпр. паркови и сл.</a:t>
            </a:r>
            <a:endParaRPr lang="en-US" sz="16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969" y="683940"/>
            <a:ext cx="2547044" cy="1872208"/>
          </a:xfrm>
        </p:spPr>
      </p:pic>
    </p:spTree>
    <p:extLst>
      <p:ext uri="{BB962C8B-B14F-4D97-AF65-F5344CB8AC3E}">
        <p14:creationId xmlns:p14="http://schemas.microsoft.com/office/powerpoint/2010/main" val="169672644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b="1" dirty="0"/>
              <a:t>Шта ми можемо да урадимо да смањимо отпад на планети?</a:t>
            </a:r>
          </a:p>
          <a:p>
            <a:r>
              <a:rPr lang="sr-Cyrl-BA" b="1" dirty="0"/>
              <a:t>Шта је ерозија земљишта?</a:t>
            </a:r>
          </a:p>
          <a:p>
            <a:r>
              <a:rPr lang="sr-Cyrl-BA" b="1" dirty="0"/>
              <a:t>У чему је предност употребе хемијских материја у пољопривреди, а у чему недостатак?</a:t>
            </a:r>
          </a:p>
          <a:p>
            <a:r>
              <a:rPr lang="sr-Cyrl-BA" b="1" dirty="0"/>
              <a:t>Да ли постоји начин да се загађивање смањи и земљиште врати својој намјени, да се на њему развија вегетација? Објасни!</a:t>
            </a:r>
          </a:p>
          <a:p>
            <a:pPr marL="61722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Питања: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5116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ХВАЛА НА ПАЖЊИ!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353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F308A5-832D-4170-8C94-59B66A6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/>
              <a:t>Вода је неоходан услов за живот, али и мјесто гдје живи велики број биљних и животињских врста;</a:t>
            </a:r>
          </a:p>
          <a:p>
            <a:r>
              <a:rPr lang="sr-Cyrl-RS" b="1" dirty="0"/>
              <a:t>Само 1% воде је искористиво за пиће;</a:t>
            </a:r>
          </a:p>
          <a:p>
            <a:r>
              <a:rPr lang="sr-Cyrl-RS" b="1" dirty="0"/>
              <a:t>Воде се загађују природним и вјештачким путем, а посљедице за живи свијет су несагледиве.</a:t>
            </a:r>
          </a:p>
          <a:p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91FD21-5078-4D8C-BE4F-9FAB4FFFE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Поновимо: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595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ОПШТЕ КАРАКТЕРИСТИКЕ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Плодно земљиште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7973" y="682363"/>
            <a:ext cx="2544757" cy="2233716"/>
          </a:xfrm>
        </p:spPr>
        <p:txBody>
          <a:bodyPr/>
          <a:lstStyle/>
          <a:p>
            <a:r>
              <a:rPr lang="sr-Cyrl-BA" b="1" dirty="0"/>
              <a:t>Земљиште овакво какво је данас настајало је милионима година.</a:t>
            </a:r>
          </a:p>
          <a:p>
            <a:r>
              <a:rPr lang="sr-Cyrl-BA" b="1" dirty="0"/>
              <a:t>Из њега биљке узимају минерале и воду.</a:t>
            </a:r>
          </a:p>
          <a:p>
            <a:r>
              <a:rPr lang="sr-Cyrl-BA" b="1" dirty="0"/>
              <a:t>Склониште је многим организмима.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891" y="682625"/>
            <a:ext cx="2482095" cy="1862138"/>
          </a:xfrm>
        </p:spPr>
      </p:pic>
    </p:spTree>
    <p:extLst>
      <p:ext uri="{BB962C8B-B14F-4D97-AF65-F5344CB8AC3E}">
        <p14:creationId xmlns:p14="http://schemas.microsoft.com/office/powerpoint/2010/main" val="18322362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КРУЖЕЊЕ МАТЕРИЈЕ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7973" y="682363"/>
            <a:ext cx="2544757" cy="2233716"/>
          </a:xfrm>
        </p:spPr>
        <p:txBody>
          <a:bodyPr>
            <a:normAutofit fontScale="92500" lnSpcReduction="10000"/>
          </a:bodyPr>
          <a:lstStyle/>
          <a:p>
            <a:r>
              <a:rPr lang="sr-Cyrl-BA" sz="1500" b="1" dirty="0"/>
              <a:t>Кружењем материје земљишту се непрекидно враћају минералне материје које су биљке кор</a:t>
            </a:r>
            <a:r>
              <a:rPr lang="sr-Cyrl-RS" sz="1500" b="1" dirty="0"/>
              <a:t>и</a:t>
            </a:r>
            <a:r>
              <a:rPr lang="sr-Cyrl-BA" sz="1500" b="1" dirty="0"/>
              <a:t>јеном узеле.</a:t>
            </a:r>
            <a:endParaRPr lang="sr-Latn-BA" sz="1500" b="1" dirty="0"/>
          </a:p>
          <a:p>
            <a:r>
              <a:rPr lang="sr-Cyrl-BA" sz="1500" b="1" dirty="0"/>
              <a:t>Плодност земљишта је способност земљишта да у себи задржи минералне материје, воду и ваздух</a:t>
            </a:r>
            <a:r>
              <a:rPr lang="sr-Cyrl-BA" dirty="0"/>
              <a:t>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12" y="682625"/>
            <a:ext cx="2526650" cy="1862138"/>
          </a:xfrm>
        </p:spPr>
      </p:pic>
    </p:spTree>
    <p:extLst>
      <p:ext uri="{BB962C8B-B14F-4D97-AF65-F5344CB8AC3E}">
        <p14:creationId xmlns:p14="http://schemas.microsoft.com/office/powerpoint/2010/main" val="425712061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ЗАГАЂИВАЊЕ ЗЕ</a:t>
            </a:r>
            <a:r>
              <a:rPr lang="sr-Cyrl-RS" dirty="0"/>
              <a:t>М</a:t>
            </a:r>
            <a:r>
              <a:rPr lang="sr-Cyrl-BA" dirty="0"/>
              <a:t>ЉИШТА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СЛОЈЕВИ ЗЕМЉИШТА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7973" y="682363"/>
            <a:ext cx="2544757" cy="2233716"/>
          </a:xfrm>
        </p:spPr>
        <p:txBody>
          <a:bodyPr>
            <a:normAutofit/>
          </a:bodyPr>
          <a:lstStyle/>
          <a:p>
            <a:r>
              <a:rPr lang="sr-Cyrl-BA" b="1" dirty="0"/>
              <a:t>Танак површински слој земљишта је плодан и  омогућава развој биљног покривача, а он опстанак живих бића.</a:t>
            </a:r>
            <a:endParaRPr lang="sr-Latn-BA" b="1" dirty="0"/>
          </a:p>
          <a:p>
            <a:r>
              <a:rPr lang="sr-Cyrl-BA" b="1" dirty="0"/>
              <a:t>Данас су земљишта све више загађена (хербициди, инсектициди, фунгициди...).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741" y="683940"/>
            <a:ext cx="2376264" cy="1773892"/>
          </a:xfrm>
        </p:spPr>
      </p:pic>
    </p:spTree>
    <p:extLst>
      <p:ext uri="{BB962C8B-B14F-4D97-AF65-F5344CB8AC3E}">
        <p14:creationId xmlns:p14="http://schemas.microsoft.com/office/powerpoint/2010/main" val="222447090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49E26-FB50-4A8C-AC55-B0E65DC8FC86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8E9CB7C-991B-496E-A6A0-AC1A709AA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44" y="128588"/>
            <a:ext cx="5186362" cy="539750"/>
          </a:xfrm>
        </p:spPr>
        <p:txBody>
          <a:bodyPr/>
          <a:lstStyle/>
          <a:p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ВРСТЕ ЗАГАЂЕЊА ЗЕМЉИШТА: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7E4A938-760A-40F1-927E-AD5C96BDCDA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86544" y="682625"/>
            <a:ext cx="2546350" cy="1862138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ФИЗИЧКО –</a:t>
            </a:r>
          </a:p>
          <a:p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разне врсте отпада;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-ХЕМИЈСКО-</a:t>
            </a:r>
          </a:p>
          <a:p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одређеним хемијским    средствима;   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-РАДИОАКТИВНО-</a:t>
            </a:r>
          </a:p>
          <a:p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радиоактивне честице;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БИОЛОШКО-</a:t>
            </a:r>
          </a:p>
          <a:p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разни глодари, инсекти, паразити...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8F9B7634-CD8D-4C98-9666-3E6205520FA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25721" y="602455"/>
            <a:ext cx="2474283" cy="1008111"/>
          </a:xfrm>
        </p:spPr>
      </p:pic>
      <p:pic>
        <p:nvPicPr>
          <p:cNvPr id="10" name="Picture 2" descr="NAJEZDA GLODARA: Mostarskim ulicama Å¡etaju pacovi i miÅ¡evi!">
            <a:extLst>
              <a:ext uri="{FF2B5EF4-FFF2-40B4-BE49-F238E27FC236}">
                <a16:creationId xmlns:a16="http://schemas.microsoft.com/office/drawing/2014/main" id="{27060CED-7B7B-45F7-9BB4-4C3E73A32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22" y="1728047"/>
            <a:ext cx="2544756" cy="11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70047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СЈЕЧА ШУМА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7973" y="395909"/>
            <a:ext cx="2544757" cy="2520170"/>
          </a:xfrm>
        </p:spPr>
        <p:txBody>
          <a:bodyPr>
            <a:normAutofit/>
          </a:bodyPr>
          <a:lstStyle/>
          <a:p>
            <a:r>
              <a:rPr lang="sr-Cyrl-BA" sz="1300" b="1" dirty="0"/>
              <a:t>Број становника на планети се стално повећава:</a:t>
            </a:r>
          </a:p>
          <a:p>
            <a:pPr>
              <a:buFont typeface="Wingdings" pitchFamily="2" charset="2"/>
              <a:buChar char="ü"/>
            </a:pPr>
            <a:r>
              <a:rPr lang="sr-Latn-BA" sz="1300" b="1" dirty="0"/>
              <a:t>1750.</a:t>
            </a:r>
            <a:r>
              <a:rPr lang="sr-Cyrl-BA" sz="1300" b="1" dirty="0"/>
              <a:t>год. - 750 000 000;</a:t>
            </a:r>
          </a:p>
          <a:p>
            <a:pPr>
              <a:buFont typeface="Wingdings" pitchFamily="2" charset="2"/>
              <a:buChar char="ü"/>
            </a:pPr>
            <a:r>
              <a:rPr lang="sr-Cyrl-BA" sz="1300" b="1" dirty="0"/>
              <a:t>1830.год. - 1 милијарда; </a:t>
            </a:r>
          </a:p>
          <a:p>
            <a:pPr>
              <a:buFont typeface="Wingdings" pitchFamily="2" charset="2"/>
              <a:buChar char="ü"/>
            </a:pPr>
            <a:r>
              <a:rPr lang="sr-Cyrl-BA" sz="1300" b="1" dirty="0"/>
              <a:t>1930.год. - 2 милијарде;</a:t>
            </a:r>
          </a:p>
          <a:p>
            <a:pPr>
              <a:buFont typeface="Wingdings" pitchFamily="2" charset="2"/>
              <a:buChar char="ü"/>
            </a:pPr>
            <a:r>
              <a:rPr lang="sr-Cyrl-BA" sz="1300" b="1" dirty="0"/>
              <a:t>2019.год. - 7,5 милијарди)</a:t>
            </a:r>
          </a:p>
          <a:p>
            <a:r>
              <a:rPr lang="sr-Cyrl-BA" sz="1300" b="1" dirty="0"/>
              <a:t>Тако да расту и потребе за храном (тј. плодном земљом).</a:t>
            </a:r>
            <a:endParaRPr lang="sr-Latn-BA" sz="1300" b="1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741" y="467916"/>
            <a:ext cx="2286000" cy="2016224"/>
          </a:xfrm>
        </p:spPr>
      </p:pic>
    </p:spTree>
    <p:extLst>
      <p:ext uri="{BB962C8B-B14F-4D97-AF65-F5344CB8AC3E}">
        <p14:creationId xmlns:p14="http://schemas.microsoft.com/office/powerpoint/2010/main" val="8791191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МОЧВАРА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7973" y="755948"/>
            <a:ext cx="2544757" cy="2088232"/>
          </a:xfrm>
        </p:spPr>
        <p:txBody>
          <a:bodyPr/>
          <a:lstStyle/>
          <a:p>
            <a:pPr marL="61722" indent="0">
              <a:buNone/>
            </a:pPr>
            <a:r>
              <a:rPr lang="sr-Cyrl-BA" b="1" dirty="0"/>
              <a:t>Исушување језера, бара и мочвара да би се добило плодно земљиште (Рамсарска конвенција</a:t>
            </a:r>
            <a:r>
              <a:rPr lang="sr-Latn-BA" b="1" dirty="0"/>
              <a:t> 2.2.1971.</a:t>
            </a:r>
            <a:r>
              <a:rPr lang="sr-Cyrl-BA" b="1" dirty="0"/>
              <a:t>г.).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682625"/>
            <a:ext cx="2482850" cy="1862138"/>
          </a:xfrm>
        </p:spPr>
      </p:pic>
    </p:spTree>
    <p:extLst>
      <p:ext uri="{BB962C8B-B14F-4D97-AF65-F5344CB8AC3E}">
        <p14:creationId xmlns:p14="http://schemas.microsoft.com/office/powerpoint/2010/main" val="1143724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BA" dirty="0"/>
              <a:t>ЛАНЦИ ИСХРАНЕ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7973" y="395909"/>
            <a:ext cx="2544757" cy="2520170"/>
          </a:xfrm>
        </p:spPr>
        <p:txBody>
          <a:bodyPr>
            <a:normAutofit/>
          </a:bodyPr>
          <a:lstStyle/>
          <a:p>
            <a:r>
              <a:rPr lang="sr-Cyrl-BA" b="1" dirty="0"/>
              <a:t>Земљиште загађује и велика количина отпада.</a:t>
            </a:r>
          </a:p>
          <a:p>
            <a:r>
              <a:rPr lang="sr-Cyrl-BA" b="1" dirty="0"/>
              <a:t>Сваки човјек годишње одбаци око 500 кг отпада.</a:t>
            </a:r>
          </a:p>
          <a:p>
            <a:r>
              <a:rPr lang="sr-Cyrl-BA" b="1" dirty="0"/>
              <a:t>Загађивањем земљишта загађују се биљке, а од њих животиње и људи</a:t>
            </a:r>
            <a:r>
              <a:rPr lang="sr-Latn-BA" b="1" dirty="0"/>
              <a:t> (</a:t>
            </a:r>
            <a:r>
              <a:rPr lang="sr-Cyrl-BA" b="1" dirty="0"/>
              <a:t>ланци исхране).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726" y="458266"/>
            <a:ext cx="2547937" cy="2148756"/>
          </a:xfrm>
        </p:spPr>
      </p:pic>
    </p:spTree>
    <p:extLst>
      <p:ext uri="{BB962C8B-B14F-4D97-AF65-F5344CB8AC3E}">
        <p14:creationId xmlns:p14="http://schemas.microsoft.com/office/powerpoint/2010/main" val="311847009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415</Words>
  <Application>Microsoft Office PowerPoint</Application>
  <PresentationFormat>Custom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Загађивање и заштита земљишта</vt:lpstr>
      <vt:lpstr>Поновимо:</vt:lpstr>
      <vt:lpstr>ОПШТЕ КАРАКТЕРИСТИКЕ</vt:lpstr>
      <vt:lpstr>PowerPoint Presentation</vt:lpstr>
      <vt:lpstr>ЗАГАЂИВАЊЕ ЗЕМЉИШТА</vt:lpstr>
      <vt:lpstr>ВРСТЕ ЗАГАЂЕЊА ЗЕМЉИШТА:</vt:lpstr>
      <vt:lpstr>PowerPoint Presentation</vt:lpstr>
      <vt:lpstr>PowerPoint Presentation</vt:lpstr>
      <vt:lpstr>PowerPoint Presentation</vt:lpstr>
      <vt:lpstr>ЗАШТИТА ЗЕМЉИШТА</vt:lpstr>
      <vt:lpstr>PowerPoint Presentation</vt:lpstr>
      <vt:lpstr>PowerPoint Presentation</vt:lpstr>
      <vt:lpstr>PowerPoint Presentation</vt:lpstr>
      <vt:lpstr>Питања: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Загађивање и заштиата земљишта</dc:title>
  <dc:creator>Windows User</dc:creator>
  <cp:lastModifiedBy>Vesna Majstorovic</cp:lastModifiedBy>
  <cp:revision>47</cp:revision>
  <dcterms:created xsi:type="dcterms:W3CDTF">2020-03-30T13:30:44Z</dcterms:created>
  <dcterms:modified xsi:type="dcterms:W3CDTF">2020-03-31T12:13:59Z</dcterms:modified>
</cp:coreProperties>
</file>