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6" r:id="rId8"/>
    <p:sldId id="257" r:id="rId9"/>
    <p:sldId id="258" r:id="rId10"/>
    <p:sldId id="260" r:id="rId11"/>
    <p:sldId id="259" r:id="rId12"/>
    <p:sldId id="261" r:id="rId13"/>
    <p:sldId id="262" r:id="rId14"/>
    <p:sldId id="265" r:id="rId15"/>
    <p:sldId id="263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3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2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61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8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0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7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18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79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75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3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6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4176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0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37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12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82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37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052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01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34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83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00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11137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703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577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90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89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702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652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23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8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684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730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2297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99143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0974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365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866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452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770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614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6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940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467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2042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870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58066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584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388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004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51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161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9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9876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900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888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129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5606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33000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7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7019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996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9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607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3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3C6F16-6924-4FD2-A23A-277A49028CE7}" type="datetimeFigureOut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6D8D81-093E-42EE-8C75-A74AB821A0C1}" type="slidenum">
              <a:rPr lang="en-US" smtClean="0">
                <a:solidFill>
                  <a:srgbClr val="F4E7E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4E7E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3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805420-F6CB-4447-8DE9-E3FD78F92149}" type="datetimeFigureOut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3/27/2020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08B9FD-0B5E-47AE-BE77-2045183E037B}" type="slidenum">
              <a:rPr lang="en-US" smtClean="0">
                <a:solidFill>
                  <a:srgbClr val="FFF39D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8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4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8.xml"/><Relationship Id="rId5" Type="http://schemas.openxmlformats.org/officeDocument/2006/relationships/image" Target="../media/image45.emf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0.jpe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image" Target="../media/image19.emf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18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image" Target="../media/image17.jpeg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8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809999"/>
          </a:xfrm>
        </p:spPr>
        <p:txBody>
          <a:bodyPr/>
          <a:lstStyle/>
          <a:p>
            <a:r>
              <a:rPr lang="sr-Cyrl-RS" dirty="0" smtClean="0">
                <a:cs typeface="Times New Roman" pitchFamily="18" charset="0"/>
              </a:rPr>
              <a:t>Дијељење разломака</a:t>
            </a:r>
            <a:endParaRPr lang="sr-Latn-BA" dirty="0"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76800"/>
            <a:ext cx="4038600" cy="1447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x-none" b="1">
                <a:solidFill>
                  <a:schemeClr val="tx1"/>
                </a:solidFill>
              </a:rPr>
              <a:t>Наставни предмет: МАТЕМАТИКА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x-none" b="1">
                <a:solidFill>
                  <a:schemeClr val="tx1"/>
                </a:solidFill>
              </a:rPr>
              <a:t>НАСТАВНА ТЕМА: </a:t>
            </a:r>
            <a:r>
              <a:rPr lang="sr-Cyrl-RS" b="1" dirty="0" smtClean="0">
                <a:solidFill>
                  <a:schemeClr val="tx1"/>
                </a:solidFill>
              </a:rPr>
              <a:t>Разломци</a:t>
            </a:r>
            <a:endParaRPr lang="sr-Latn-BA" dirty="0">
              <a:solidFill>
                <a:schemeClr val="tx1"/>
              </a:solidFill>
            </a:endParaRPr>
          </a:p>
          <a:p>
            <a:pPr algn="l"/>
            <a:r>
              <a:rPr lang="x-none" b="1">
                <a:solidFill>
                  <a:schemeClr val="tx1"/>
                </a:solidFill>
              </a:rPr>
              <a:t>НАСТАВНА ЈЕДИНИЦА: </a:t>
            </a:r>
            <a:r>
              <a:rPr lang="x-none" b="1" smtClean="0">
                <a:solidFill>
                  <a:schemeClr val="tx1"/>
                </a:solidFill>
              </a:rPr>
              <a:t>Д</a:t>
            </a:r>
            <a:r>
              <a:rPr lang="sr-Cyrl-RS" b="1" dirty="0" smtClean="0">
                <a:solidFill>
                  <a:schemeClr val="tx1"/>
                </a:solidFill>
              </a:rPr>
              <a:t>и</a:t>
            </a:r>
            <a:r>
              <a:rPr lang="x-none" b="1" smtClean="0">
                <a:solidFill>
                  <a:schemeClr val="tx1"/>
                </a:solidFill>
              </a:rPr>
              <a:t>јељ</a:t>
            </a:r>
            <a:r>
              <a:rPr lang="sr-Cyrl-RS" b="1" dirty="0" smtClean="0">
                <a:solidFill>
                  <a:schemeClr val="tx1"/>
                </a:solidFill>
              </a:rPr>
              <a:t>ење разломака</a:t>
            </a:r>
            <a:endParaRPr lang="x-none" b="1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Разред</a:t>
            </a:r>
            <a:r>
              <a:rPr lang="x-none" b="1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6</a:t>
            </a:r>
            <a:r>
              <a:rPr lang="en-US" b="1" baseline="-25000" dirty="0">
                <a:solidFill>
                  <a:schemeClr val="tx1"/>
                </a:solidFill>
              </a:rPr>
              <a:t>.</a:t>
            </a:r>
            <a:endParaRPr lang="sr-Latn-BA" dirty="0">
              <a:solidFill>
                <a:schemeClr val="tx1"/>
              </a:solidFill>
            </a:endParaRPr>
          </a:p>
          <a:p>
            <a:pPr algn="l"/>
            <a:r>
              <a:rPr lang="x-none" b="1">
                <a:solidFill>
                  <a:schemeClr val="tx1"/>
                </a:solidFill>
              </a:rPr>
              <a:t>НАСТАВНИК: Ирена Бојичић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</a:rPr>
              <a:t>Датум</a:t>
            </a:r>
            <a:r>
              <a:rPr lang="x-none" b="1">
                <a:solidFill>
                  <a:schemeClr val="tx1"/>
                </a:solidFill>
              </a:rPr>
              <a:t>: </a:t>
            </a:r>
            <a:r>
              <a:rPr lang="sr-Cyrl-RS" b="1" dirty="0" smtClean="0">
                <a:solidFill>
                  <a:schemeClr val="tx1"/>
                </a:solidFill>
              </a:rPr>
              <a:t>20</a:t>
            </a:r>
            <a:r>
              <a:rPr lang="x-none" b="1" smtClean="0">
                <a:solidFill>
                  <a:schemeClr val="tx1"/>
                </a:solidFill>
              </a:rPr>
              <a:t>. </a:t>
            </a:r>
            <a:r>
              <a:rPr lang="sr-Cyrl-RS" b="1" dirty="0" smtClean="0">
                <a:solidFill>
                  <a:schemeClr val="tx1"/>
                </a:solidFill>
              </a:rPr>
              <a:t>3</a:t>
            </a:r>
            <a:r>
              <a:rPr lang="x-none" b="1" smtClean="0">
                <a:solidFill>
                  <a:schemeClr val="tx1"/>
                </a:solidFill>
              </a:rPr>
              <a:t>. 20</a:t>
            </a:r>
            <a:r>
              <a:rPr lang="sr-Cyrl-RS" b="1" dirty="0" smtClean="0">
                <a:solidFill>
                  <a:schemeClr val="tx1"/>
                </a:solidFill>
              </a:rPr>
              <a:t>20</a:t>
            </a:r>
            <a:r>
              <a:rPr lang="x-none" b="1" smtClean="0">
                <a:solidFill>
                  <a:schemeClr val="tx1"/>
                </a:solidFill>
              </a:rPr>
              <a:t>. </a:t>
            </a:r>
            <a:endParaRPr lang="sr-Latn-BA" dirty="0">
              <a:solidFill>
                <a:schemeClr val="tx1"/>
              </a:solidFill>
            </a:endParaRPr>
          </a:p>
          <a:p>
            <a:endParaRPr lang="sr-Latn-BA" dirty="0"/>
          </a:p>
        </p:txBody>
      </p:sp>
      <p:sp>
        <p:nvSpPr>
          <p:cNvPr id="4" name="Rectangle 3"/>
          <p:cNvSpPr/>
          <p:nvPr/>
        </p:nvSpPr>
        <p:spPr>
          <a:xfrm>
            <a:off x="838200" y="8382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ЈУ ОШ „Алекса Шантић“</a:t>
            </a:r>
          </a:p>
          <a:p>
            <a:r>
              <a:rPr lang="ru-RU" dirty="0"/>
              <a:t>Бања Лука</a:t>
            </a:r>
          </a:p>
        </p:txBody>
      </p:sp>
    </p:spTree>
    <p:extLst>
      <p:ext uri="{BB962C8B-B14F-4D97-AF65-F5344CB8AC3E}">
        <p14:creationId xmlns:p14="http://schemas.microsoft.com/office/powerpoint/2010/main" val="39109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Дијељење разломка разломком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250"/>
              </a:spcBef>
              <a:buClr>
                <a:srgbClr val="FE8637"/>
              </a:buClr>
              <a:buSzPct val="80000"/>
              <a:buNone/>
            </a:pPr>
            <a:r>
              <a:rPr lang="sr-Cyrl-RS" sz="2800" dirty="0">
                <a:solidFill>
                  <a:prstClr val="black"/>
                </a:solidFill>
              </a:rPr>
              <a:t>Пр. </a:t>
            </a:r>
            <a:r>
              <a:rPr lang="sr-Cyrl-RS" sz="2800" dirty="0" smtClean="0">
                <a:solidFill>
                  <a:prstClr val="black"/>
                </a:solidFill>
              </a:rPr>
              <a:t>3.</a:t>
            </a:r>
            <a:endParaRPr lang="sr-Cyrl-RS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ЗАКЉУЧЦИ</a:t>
            </a:r>
            <a:r>
              <a:rPr lang="sr-Cyrl-RS" dirty="0">
                <a:solidFill>
                  <a:schemeClr val="tx1"/>
                </a:solidFill>
              </a:rPr>
              <a:t>:</a:t>
            </a:r>
            <a:endParaRPr lang="sr-Latn-BA" dirty="0">
              <a:solidFill>
                <a:schemeClr val="tx1"/>
              </a:solidFill>
            </a:endParaRPr>
          </a:p>
          <a:p>
            <a:pPr lvl="0"/>
            <a:r>
              <a:rPr lang="sr-Cyrl-RS" dirty="0">
                <a:solidFill>
                  <a:srgbClr val="FF0000"/>
                </a:solidFill>
              </a:rPr>
              <a:t>Разломке дијелимо тако да подијелимо бројилац са бројиоцем, а именилац са имениоцем, ако су дјељиви;</a:t>
            </a:r>
            <a:endParaRPr lang="sr-Latn-BA" dirty="0">
              <a:solidFill>
                <a:srgbClr val="FF0000"/>
              </a:solidFill>
            </a:endParaRPr>
          </a:p>
          <a:p>
            <a:pPr lvl="0"/>
            <a:r>
              <a:rPr lang="sr-Cyrl-RS" dirty="0">
                <a:solidFill>
                  <a:srgbClr val="FF0000"/>
                </a:solidFill>
              </a:rPr>
              <a:t>Ако нису дјељиви, први разломак препишемо и помножимо реципрочном вриједношћу другог разломка;</a:t>
            </a:r>
            <a:endParaRPr lang="sr-Latn-BA" dirty="0">
              <a:solidFill>
                <a:srgbClr val="FF0000"/>
              </a:solidFill>
            </a:endParaRPr>
          </a:p>
          <a:p>
            <a:pPr lvl="0"/>
            <a:r>
              <a:rPr lang="sr-Cyrl-RS" dirty="0">
                <a:solidFill>
                  <a:srgbClr val="FF0000"/>
                </a:solidFill>
              </a:rPr>
              <a:t>Реципрочну вриједност разломка добијемо када бројиоцу и имениоцу замијенимо мјеста;</a:t>
            </a:r>
            <a:endParaRPr lang="sr-Latn-BA" dirty="0">
              <a:solidFill>
                <a:srgbClr val="FF0000"/>
              </a:solidFill>
            </a:endParaRPr>
          </a:p>
          <a:p>
            <a:endParaRPr lang="sr-Latn-B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1"/>
            <a:ext cx="4165419" cy="79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79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Двојни разломак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Двојни разломак је количник два разломка: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sr-Cyrl-RS" dirty="0" smtClean="0">
                <a:solidFill>
                  <a:srgbClr val="FF0000"/>
                </a:solidFill>
              </a:rPr>
              <a:t>Двојни разломак се своди на обичан на 2 начина: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tx1"/>
                </a:solidFill>
              </a:rPr>
              <a:t>Замијенимо га количником 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tx1"/>
                </a:solidFill>
              </a:rPr>
              <a:t>Пишемо разломак коме је именилац производ „унутрашњих чланова“, а бројилац је производ „вањских чланова“</a:t>
            </a:r>
            <a:endParaRPr lang="sr-Latn-BA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034" y="1524000"/>
            <a:ext cx="2509574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95"/>
          <a:stretch/>
        </p:blipFill>
        <p:spPr bwMode="auto">
          <a:xfrm>
            <a:off x="5421708" y="3200400"/>
            <a:ext cx="685800" cy="867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06353"/>
            <a:ext cx="471221" cy="64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62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Cyrl-RS" sz="4400" dirty="0"/>
              <a:t>Двојни разломак</a:t>
            </a:r>
            <a:endParaRPr lang="sr-Latn-BA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dirty="0" smtClean="0">
                    <a:solidFill>
                      <a:schemeClr val="tx1"/>
                    </a:solidFill>
                  </a:rPr>
                  <a:t>Пр. 4.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sr-Cyrl-RS" dirty="0" smtClean="0">
                    <a:solidFill>
                      <a:schemeClr val="tx1"/>
                    </a:solidFill>
                  </a:rPr>
                  <a:t>Упрости двојни разломак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Cyrl-R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sr-Cyrl-R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Cyrl-RS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Cyrl-R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sr-Cyrl-R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den>
                        </m:f>
                      </m:den>
                    </m:f>
                  </m:oMath>
                </a14:m>
                <a:r>
                  <a:rPr lang="sr-Cyrl-RS" dirty="0" smtClean="0">
                    <a:solidFill>
                      <a:schemeClr val="tx1"/>
                    </a:solidFill>
                  </a:rPr>
                  <a:t> .</a:t>
                </a:r>
              </a:p>
              <a:p>
                <a:pPr marL="0" indent="0">
                  <a:buNone/>
                </a:pPr>
                <a:endParaRPr lang="sr-Cyrl-R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111" t="-102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 descr="Image result for razlom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814">
            <a:off x="6400800" y="4648200"/>
            <a:ext cx="14478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56388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3846513"/>
            <a:ext cx="350495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73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sr-Cyrl-RS" dirty="0" smtClean="0"/>
              <a:t>Задаћа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7128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Уџбеник, стр. 82-83, задаци бр. 18, 22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и 23.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Срећан вам рад </a:t>
            </a:r>
            <a:endParaRPr lang="sr-Latn-BA" dirty="0">
              <a:solidFill>
                <a:schemeClr val="tx1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4038600" y="2286000"/>
            <a:ext cx="901446" cy="838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10242" name="Picture 2" descr="Image result for razlom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1999">
            <a:off x="5287467" y="3820537"/>
            <a:ext cx="2362200" cy="190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4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cs typeface="Times New Roman" pitchFamily="18" charset="0"/>
              </a:rPr>
              <a:t>Множење разломака</a:t>
            </a:r>
            <a:endParaRPr lang="sr-Latn-BA" dirty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590476" cy="18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1" y="3959469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  <a:cs typeface="Times New Roman" pitchFamily="18" charset="0"/>
              </a:rPr>
              <a:t>Разломке множимо тако да помножимо </a:t>
            </a:r>
          </a:p>
          <a:p>
            <a:r>
              <a:rPr lang="sr-Cyrl-RS" sz="2800" dirty="0" smtClean="0">
                <a:solidFill>
                  <a:srgbClr val="FF0000"/>
                </a:solidFill>
                <a:cs typeface="Times New Roman" pitchFamily="18" charset="0"/>
              </a:rPr>
              <a:t>бројилац са бројиоцем, а именилац са имениоцем.</a:t>
            </a:r>
          </a:p>
          <a:p>
            <a:endParaRPr lang="sr-Cyrl-R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sr-Cyrl-RS" sz="2800" dirty="0" smtClean="0">
                <a:solidFill>
                  <a:srgbClr val="FF0000"/>
                </a:solidFill>
                <a:cs typeface="Times New Roman" pitchFamily="18" charset="0"/>
              </a:rPr>
              <a:t>Претходно их скраћујемо, ако је могуће.</a:t>
            </a:r>
            <a:endParaRPr lang="sr-Latn-BA" sz="2800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857232"/>
            <a:ext cx="26580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prstClr val="black"/>
                </a:solidFill>
                <a:latin typeface="Palatino Linotype" pitchFamily="18" charset="0"/>
              </a:rPr>
              <a:t>Израчунај: </a:t>
            </a:r>
          </a:p>
          <a:p>
            <a:endParaRPr lang="sr-Cyrl-RS" dirty="0" smtClean="0">
              <a:solidFill>
                <a:prstClr val="black"/>
              </a:solidFill>
            </a:endParaRPr>
          </a:p>
          <a:p>
            <a:r>
              <a:rPr lang="sr-Cyrl-RS" dirty="0" smtClean="0">
                <a:solidFill>
                  <a:prstClr val="black"/>
                </a:solidFill>
              </a:rPr>
              <a:t>1)              2)</a:t>
            </a:r>
          </a:p>
          <a:p>
            <a:endParaRPr lang="sr-Cyrl-RS" dirty="0" smtClean="0">
              <a:solidFill>
                <a:prstClr val="black"/>
              </a:solidFill>
            </a:endParaRPr>
          </a:p>
          <a:p>
            <a:r>
              <a:rPr lang="sr-Cyrl-RS" dirty="0" smtClean="0">
                <a:solidFill>
                  <a:prstClr val="black"/>
                </a:solidFill>
              </a:rPr>
              <a:t>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72132" y="1214422"/>
          <a:ext cx="658816" cy="81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" name="Equation" r:id="rId3" imgW="317160" imgH="393480" progId="Equation.3">
                  <p:embed/>
                </p:oleObj>
              </mc:Choice>
              <mc:Fallback>
                <p:oleObj name="Equation" r:id="rId3" imgW="317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1214422"/>
                        <a:ext cx="658816" cy="816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214810" y="2214554"/>
          <a:ext cx="79057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2214554"/>
                        <a:ext cx="790575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720477"/>
              </p:ext>
            </p:extLst>
          </p:nvPr>
        </p:nvGraphicFramePr>
        <p:xfrm>
          <a:off x="4202113" y="1285875"/>
          <a:ext cx="6858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Equation" r:id="rId7" imgW="330120" imgH="393480" progId="Equation.3">
                  <p:embed/>
                </p:oleObj>
              </mc:Choice>
              <mc:Fallback>
                <p:oleObj name="Equation" r:id="rId7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1285875"/>
                        <a:ext cx="68580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86182" y="235743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3)                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32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818076"/>
              </p:ext>
            </p:extLst>
          </p:nvPr>
        </p:nvGraphicFramePr>
        <p:xfrm>
          <a:off x="503238" y="3357563"/>
          <a:ext cx="137001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Equation" r:id="rId9" imgW="660240" imgH="393480" progId="Equation.3">
                  <p:embed/>
                </p:oleObj>
              </mc:Choice>
              <mc:Fallback>
                <p:oleObj name="Equation" r:id="rId9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3357563"/>
                        <a:ext cx="1370012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2857488" y="3429000"/>
          <a:ext cx="21336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" name="Equation" r:id="rId11" imgW="1028520" imgH="393480" progId="Equation.3">
                  <p:embed/>
                </p:oleObj>
              </mc:Choice>
              <mc:Fallback>
                <p:oleObj name="Equation" r:id="rId11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3429000"/>
                        <a:ext cx="2133600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922912"/>
              </p:ext>
            </p:extLst>
          </p:nvPr>
        </p:nvGraphicFramePr>
        <p:xfrm>
          <a:off x="428596" y="4540263"/>
          <a:ext cx="20288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" name="Equation" r:id="rId13" imgW="977760" imgH="393480" progId="Equation.3">
                  <p:embed/>
                </p:oleObj>
              </mc:Choice>
              <mc:Fallback>
                <p:oleObj name="Equation" r:id="rId13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540263"/>
                        <a:ext cx="20288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V="1">
            <a:off x="2857488" y="3429000"/>
            <a:ext cx="428628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143240" y="3929066"/>
            <a:ext cx="428628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57554" y="407194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4612" y="321468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785786" y="4500570"/>
            <a:ext cx="428628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57158" y="5000636"/>
            <a:ext cx="428628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2910" y="521495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2976" y="428625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V="1">
            <a:off x="892943" y="5107793"/>
            <a:ext cx="357190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392877" y="4536289"/>
            <a:ext cx="357190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14414" y="521495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428625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3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237" name="Picture 189" descr="Image result for razlomci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33" y="503611"/>
            <a:ext cx="2590800" cy="26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66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20" grpId="0" autoUpdateAnimBg="0"/>
      <p:bldP spid="21" grpId="0" autoUpdateAnimBg="0"/>
      <p:bldP spid="25" grpId="0" autoUpdateAnimBg="0"/>
      <p:bldP spid="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815" y="1073417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prstClr val="black"/>
                </a:solidFill>
                <a:latin typeface="Palatino Linotype" pitchFamily="18" charset="0"/>
              </a:rPr>
              <a:t>Израчунај:</a:t>
            </a:r>
            <a:r>
              <a:rPr lang="sr-Cyrl-RS" dirty="0" smtClean="0">
                <a:solidFill>
                  <a:prstClr val="black"/>
                </a:solidFill>
              </a:rPr>
              <a:t> 1)      од  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786050" y="785794"/>
          <a:ext cx="361952" cy="935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2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785794"/>
                        <a:ext cx="361952" cy="935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657600" y="785813"/>
          <a:ext cx="33178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85813"/>
                        <a:ext cx="331788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9168" y="221454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2)      од  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857488" y="1857364"/>
          <a:ext cx="4826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4" name="Equation" r:id="rId7" imgW="203040" imgH="393480" progId="Equation.3">
                  <p:embed/>
                </p:oleObj>
              </mc:Choice>
              <mc:Fallback>
                <p:oleObj name="Equation" r:id="rId7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1857364"/>
                        <a:ext cx="48260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3703614" y="1928792"/>
          <a:ext cx="3619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14" y="1928792"/>
                        <a:ext cx="361950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9342" y="357187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3)      од  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962268" y="3214687"/>
          <a:ext cx="331788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" name="Equation" r:id="rId11" imgW="139680" imgH="393480" progId="Equation.3">
                  <p:embed/>
                </p:oleObj>
              </mc:Choice>
              <mc:Fallback>
                <p:oleObj name="Equation" r:id="rId11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68" y="3214687"/>
                        <a:ext cx="331788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3643306" y="3286124"/>
          <a:ext cx="5429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" name="Equation" r:id="rId13" imgW="228600" imgH="393480" progId="Equation.3">
                  <p:embed/>
                </p:oleObj>
              </mc:Choice>
              <mc:Fallback>
                <p:oleObj name="Equation" r:id="rId13" imgW="228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3286124"/>
                        <a:ext cx="54292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4648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Palatino Linotype" pitchFamily="18" charset="0"/>
                <a:cs typeface="Times New Roman" pitchFamily="18" charset="0"/>
              </a:rPr>
              <a:t>Шта значи „ОД“?</a:t>
            </a:r>
            <a:endParaRPr lang="sr-Latn-BA" sz="28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4279" name="Picture 183" descr="Image result for razlomci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83" b="39042"/>
          <a:stretch/>
        </p:blipFill>
        <p:spPr bwMode="auto">
          <a:xfrm>
            <a:off x="3882859" y="4863860"/>
            <a:ext cx="4686300" cy="125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23" name="Picture 32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969" y="1008180"/>
            <a:ext cx="2158254" cy="82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30" name="Picture 33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72" y="2098102"/>
            <a:ext cx="2080940" cy="6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37" name="Picture 34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372" y="3406499"/>
            <a:ext cx="2149944" cy="7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5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339308"/>
              </p:ext>
            </p:extLst>
          </p:nvPr>
        </p:nvGraphicFramePr>
        <p:xfrm>
          <a:off x="516466" y="4256608"/>
          <a:ext cx="4631948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3" imgW="1701720" imgH="393480" progId="Equation.3">
                  <p:embed/>
                </p:oleObj>
              </mc:Choice>
              <mc:Fallback>
                <p:oleObj name="Equation" r:id="rId3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66" y="4256608"/>
                        <a:ext cx="4631948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2786050" y="4357694"/>
            <a:ext cx="428628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14678" y="407194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4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546" y="4929198"/>
            <a:ext cx="428628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00298" y="500063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6287" y="23622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Мјешовите бројеве прво претворимо у неправе разломке, а затим множимо истим поступком:</a:t>
            </a:r>
            <a:endParaRPr lang="sr-Latn-BA" sz="2800" dirty="0">
              <a:solidFill>
                <a:srgbClr val="FF00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6858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Palatino Linotype" pitchFamily="18" charset="0"/>
              </a:rPr>
              <a:t>Множење мјешовитих бројева</a:t>
            </a:r>
            <a:endParaRPr lang="sr-Latn-BA" sz="4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9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362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Palatino Linotype" pitchFamily="18" charset="0"/>
              </a:rPr>
              <a:t>Разломак се дијели природним бројем тако што се тим бројем подијели бројилац, а именилац се препише (уџбеник, стр. </a:t>
            </a:r>
            <a:r>
              <a:rPr lang="sr-Cyrl-RS" sz="2400" smtClean="0">
                <a:solidFill>
                  <a:srgbClr val="FF0000"/>
                </a:solidFill>
                <a:latin typeface="Palatino Linotype" pitchFamily="18" charset="0"/>
              </a:rPr>
              <a:t>81).</a:t>
            </a:r>
            <a:endParaRPr lang="en-US" sz="2400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9325" y="3810000"/>
            <a:ext cx="4376750" cy="255748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858968"/>
              </p:ext>
            </p:extLst>
          </p:nvPr>
        </p:nvGraphicFramePr>
        <p:xfrm>
          <a:off x="2269325" y="3945741"/>
          <a:ext cx="43497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3" imgW="749160" imgH="393480" progId="Equation.3">
                  <p:embed/>
                </p:oleObj>
              </mc:Choice>
              <mc:Fallback>
                <p:oleObj name="Equation" r:id="rId3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9325" y="3945741"/>
                        <a:ext cx="434975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6096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dirty="0" smtClean="0">
                <a:latin typeface="Palatino Linotype" pitchFamily="18" charset="0"/>
              </a:rPr>
              <a:t>Дијељење разломка природним бројем</a:t>
            </a:r>
            <a:endParaRPr lang="sr-Latn-BA" sz="4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728" y="3786190"/>
            <a:ext cx="71438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8868" y="2514600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prstClr val="black"/>
                </a:solidFill>
                <a:latin typeface="Palatino Linotype" pitchFamily="18" charset="0"/>
              </a:rPr>
              <a:t>Пр. 1.</a:t>
            </a:r>
            <a:endParaRPr lang="en-US" sz="24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148963"/>
              </p:ext>
            </p:extLst>
          </p:nvPr>
        </p:nvGraphicFramePr>
        <p:xfrm>
          <a:off x="1785918" y="2695906"/>
          <a:ext cx="1046168" cy="244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3" imgW="520560" imgH="1218960" progId="Equation.3">
                  <p:embed/>
                </p:oleObj>
              </mc:Choice>
              <mc:Fallback>
                <p:oleObj name="Equation" r:id="rId3" imgW="52056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695906"/>
                        <a:ext cx="1046168" cy="2449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036332"/>
              </p:ext>
            </p:extLst>
          </p:nvPr>
        </p:nvGraphicFramePr>
        <p:xfrm>
          <a:off x="2743200" y="2713158"/>
          <a:ext cx="1250950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5" imgW="622080" imgH="1218960" progId="Equation.3">
                  <p:embed/>
                </p:oleObj>
              </mc:Choice>
              <mc:Fallback>
                <p:oleObj name="Equation" r:id="rId5" imgW="622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13158"/>
                        <a:ext cx="1250950" cy="2449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914400" y="452451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4000" dirty="0">
                <a:solidFill>
                  <a:prstClr val="black"/>
                </a:solidFill>
                <a:latin typeface="Palatino Linotype" pitchFamily="18" charset="0"/>
              </a:rPr>
              <a:t>Дијељење разломка природним бројем</a:t>
            </a:r>
            <a:endParaRPr lang="sr-Latn-BA" sz="4000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pic>
        <p:nvPicPr>
          <p:cNvPr id="6207" name="Picture 63" descr="Image result for razlomci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05090"/>
            <a:ext cx="3447691" cy="258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1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sr-Cyrl-RS" dirty="0" smtClean="0"/>
              <a:t>Дијељење разломка разломком</a:t>
            </a:r>
            <a:endParaRPr lang="sr-Latn-B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602163"/>
              </a:xfrm>
            </p:spPr>
            <p:txBody>
              <a:bodyPr>
                <a:normAutofit/>
              </a:bodyPr>
              <a:lstStyle/>
              <a:p>
                <a:pPr marL="0" lv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:r>
                  <a:rPr lang="sr-Cyrl-RS" sz="2800" dirty="0" smtClean="0">
                    <a:solidFill>
                      <a:prstClr val="black"/>
                    </a:solidFill>
                  </a:rPr>
                  <a:t>Пр. 2. </a:t>
                </a:r>
              </a:p>
              <a:p>
                <a:pPr marL="0" lv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:r>
                  <a:rPr lang="sr-Cyrl-RS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 : </m:t>
                    </m:r>
                    <m:f>
                      <m:fPr>
                        <m:ctrlPr>
                          <a:rPr lang="sr-Latn-BA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sr-Latn-BA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12  : 4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9  : 3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sr-Latn-BA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Times New Roman"/>
                        <a:cs typeface="Times New Roman"/>
                      </a:rPr>
                      <m:t>=1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Times New Roman"/>
                    <a:ea typeface="Times New Roman"/>
                  </a:rPr>
                  <a:t> </a:t>
                </a:r>
                <a:endParaRPr lang="sr-Cyrl-RS" sz="2800" dirty="0" smtClean="0">
                  <a:solidFill>
                    <a:prstClr val="black"/>
                  </a:solidFill>
                  <a:latin typeface="Times New Roman"/>
                  <a:ea typeface="Times New Roman"/>
                </a:endParaRPr>
              </a:p>
              <a:p>
                <a:pPr marL="0" lv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:endParaRPr lang="sr-Cyrl-RS" sz="2800" dirty="0" smtClean="0">
                  <a:solidFill>
                    <a:prstClr val="black"/>
                  </a:solidFill>
                  <a:latin typeface="Times New Roman"/>
                  <a:ea typeface="Times New Roman"/>
                </a:endParaRPr>
              </a:p>
              <a:p>
                <a:pPr mar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:r>
                  <a:rPr lang="sr-Cyrl-RS" sz="2800" dirty="0">
                    <a:solidFill>
                      <a:srgbClr val="FF0000"/>
                    </a:solidFill>
                  </a:rPr>
                  <a:t>Разломке дијелимо тако да подијелимо бројилац са бројиоцем, а именилац са имениоцем, ако су </a:t>
                </a:r>
                <a:r>
                  <a:rPr lang="sr-Cyrl-RS" sz="2800" dirty="0" smtClean="0">
                    <a:solidFill>
                      <a:srgbClr val="FF0000"/>
                    </a:solidFill>
                  </a:rPr>
                  <a:t>дјељиви.</a:t>
                </a:r>
                <a:endParaRPr lang="sr-Latn-BA" sz="2800" dirty="0">
                  <a:solidFill>
                    <a:srgbClr val="FF0000"/>
                  </a:solidFill>
                </a:endParaRPr>
              </a:p>
              <a:p>
                <a:pPr marL="0" lv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:endParaRPr lang="sr-Cyrl-RS" sz="2800" dirty="0" smtClean="0">
                  <a:solidFill>
                    <a:prstClr val="black"/>
                  </a:solidFill>
                </a:endParaRPr>
              </a:p>
              <a:p>
                <a:pPr marL="0" lv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:r>
                  <a:rPr lang="sr-Cyrl-RS" sz="2800" dirty="0" smtClean="0">
                    <a:solidFill>
                      <a:prstClr val="black"/>
                    </a:solidFill>
                  </a:rPr>
                  <a:t>Пр. 3.</a:t>
                </a:r>
              </a:p>
              <a:p>
                <a:pPr marL="0" lvl="0" indent="0">
                  <a:spcBef>
                    <a:spcPts val="250"/>
                  </a:spcBef>
                  <a:buClr>
                    <a:srgbClr val="FE8637"/>
                  </a:buClr>
                  <a:buSzPct val="8000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BA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en-US" sz="2800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: </m:t>
                    </m:r>
                    <m:f>
                      <m:fPr>
                        <m:ctrlPr>
                          <a:rPr lang="sr-Latn-BA" sz="2800" b="1" i="1"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C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𝟓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4F6228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𝟐</m:t>
                        </m:r>
                      </m:den>
                    </m:f>
                    <m:r>
                      <a:rPr lang="en-US" sz="2800" i="1" smtClean="0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sr-Cyrl-RS" sz="2800" dirty="0" smtClean="0">
                    <a:solidFill>
                      <a:prstClr val="black"/>
                    </a:solidFill>
                    <a:latin typeface="Verdana"/>
                  </a:rPr>
                  <a:t>?</a:t>
                </a:r>
                <a:endParaRPr lang="sr-Latn-BA" sz="2800" dirty="0">
                  <a:solidFill>
                    <a:prstClr val="black"/>
                  </a:solidFill>
                  <a:latin typeface="Verdana"/>
                </a:endParaRPr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602163"/>
              </a:xfrm>
              <a:blipFill rotWithShape="1">
                <a:blip r:embed="rId2"/>
                <a:stretch>
                  <a:fillRect l="-1481" t="-132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7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86578" y="3357562"/>
            <a:ext cx="785818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936" y="655314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prstClr val="black"/>
                </a:solidFill>
                <a:latin typeface="Palatino Linotype" pitchFamily="18" charset="0"/>
              </a:rPr>
              <a:t>Разломак</a:t>
            </a:r>
            <a:endParaRPr lang="en-US" b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571480"/>
            <a:ext cx="1686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prstClr val="black"/>
                </a:solidFill>
                <a:latin typeface="Palatino Linotype" pitchFamily="18" charset="0"/>
              </a:rPr>
              <a:t>Реципрочан </a:t>
            </a:r>
          </a:p>
          <a:p>
            <a:r>
              <a:rPr lang="sr-Cyrl-RS" b="1" dirty="0" smtClean="0">
                <a:solidFill>
                  <a:prstClr val="black"/>
                </a:solidFill>
                <a:latin typeface="Palatino Linotype" pitchFamily="18" charset="0"/>
              </a:rPr>
              <a:t>разломак</a:t>
            </a:r>
            <a:endParaRPr lang="en-US" b="1" dirty="0">
              <a:solidFill>
                <a:prstClr val="black"/>
              </a:solidFill>
              <a:latin typeface="Palatino Linotype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29390" y="1213628"/>
            <a:ext cx="4214048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606461" y="3463925"/>
            <a:ext cx="564360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71538" y="1285860"/>
          <a:ext cx="278839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8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285860"/>
                        <a:ext cx="278839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3286116" y="1285860"/>
          <a:ext cx="30467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9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285860"/>
                        <a:ext cx="30467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1055685" y="2214555"/>
          <a:ext cx="304679" cy="78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0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5" y="2214555"/>
                        <a:ext cx="304679" cy="785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357158" y="2143116"/>
            <a:ext cx="42862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3095622" y="2214555"/>
          <a:ext cx="83026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1" name="Equation" r:id="rId9" imgW="380880" imgH="393480" progId="Equation.3">
                  <p:embed/>
                </p:oleObj>
              </mc:Choice>
              <mc:Fallback>
                <p:oleObj name="Equation" r:id="rId9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2" y="2214555"/>
                        <a:ext cx="83026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428596" y="3000372"/>
            <a:ext cx="42148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00100" y="3286124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prstClr val="black"/>
                </a:solidFill>
              </a:rPr>
              <a:t>3</a:t>
            </a:r>
            <a:endParaRPr lang="en-US" sz="2000" dirty="0">
              <a:solidFill>
                <a:prstClr val="black"/>
              </a:solidFill>
            </a:endParaRP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3192463" y="3071813"/>
          <a:ext cx="3032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2" name="Equation" r:id="rId11" imgW="139680" imgH="393480" progId="Equation.3">
                  <p:embed/>
                </p:oleObj>
              </mc:Choice>
              <mc:Fallback>
                <p:oleObj name="Equation" r:id="rId11" imgW="139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071813"/>
                        <a:ext cx="30321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428596" y="3929066"/>
            <a:ext cx="43577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982663" y="4071938"/>
          <a:ext cx="4826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3" name="Equation" r:id="rId13" imgW="241200" imgH="393480" progId="Equation.3">
                  <p:embed/>
                </p:oleObj>
              </mc:Choice>
              <mc:Fallback>
                <p:oleObj name="Equation" r:id="rId13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071938"/>
                        <a:ext cx="4826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428728" y="4071942"/>
          <a:ext cx="7477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4" name="Equation" r:id="rId15" imgW="342720" imgH="393480" progId="Equation.3">
                  <p:embed/>
                </p:oleObj>
              </mc:Choice>
              <mc:Fallback>
                <p:oleObj name="Equation" r:id="rId15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071942"/>
                        <a:ext cx="74771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3060700" y="4000500"/>
          <a:ext cx="4714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5" name="Equation" r:id="rId17" imgW="215640" imgH="393480" progId="Equation.3">
                  <p:embed/>
                </p:oleObj>
              </mc:Choice>
              <mc:Fallback>
                <p:oleObj name="Equation" r:id="rId17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000500"/>
                        <a:ext cx="47148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57158" y="5072074"/>
            <a:ext cx="43577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1214414" y="5072074"/>
          <a:ext cx="3048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6" name="Equation" r:id="rId19" imgW="152280" imgH="393480" progId="Equation.3">
                  <p:embed/>
                </p:oleObj>
              </mc:Choice>
              <mc:Fallback>
                <p:oleObj name="Equation" r:id="rId19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5072074"/>
                        <a:ext cx="3048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3071802" y="5072074"/>
          <a:ext cx="3048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7" name="Equation" r:id="rId21" imgW="152280" imgH="393480" progId="Equation.3">
                  <p:embed/>
                </p:oleObj>
              </mc:Choice>
              <mc:Fallback>
                <p:oleObj name="Equation" r:id="rId21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5072074"/>
                        <a:ext cx="3048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5857884" y="3786190"/>
          <a:ext cx="8636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8" name="Equation" r:id="rId23" imgW="304560" imgH="393480" progId="Equation.3">
                  <p:embed/>
                </p:oleObj>
              </mc:Choice>
              <mc:Fallback>
                <p:oleObj name="Equation" r:id="rId23" imgW="304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3786190"/>
                        <a:ext cx="8636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 rot="10800000" flipV="1">
            <a:off x="6429388" y="3929066"/>
            <a:ext cx="357190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5857884" y="4500570"/>
            <a:ext cx="357190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5965041" y="3964785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6429388" y="4500570"/>
            <a:ext cx="285752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86578" y="47148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43570" y="364331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5008" y="478632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16" y="364331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2478" name="Object 14"/>
          <p:cNvGraphicFramePr>
            <a:graphicFrameLocks noChangeAspect="1"/>
          </p:cNvGraphicFramePr>
          <p:nvPr/>
        </p:nvGraphicFramePr>
        <p:xfrm>
          <a:off x="1454150" y="3071813"/>
          <a:ext cx="5540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39" name="Equation" r:id="rId25" imgW="253800" imgH="393480" progId="Equation.3">
                  <p:embed/>
                </p:oleObj>
              </mc:Choice>
              <mc:Fallback>
                <p:oleObj name="Equation" r:id="rId25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3071813"/>
                        <a:ext cx="5540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6786578" y="4000504"/>
            <a:ext cx="782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solidFill>
                  <a:prstClr val="black"/>
                </a:solidFill>
              </a:rPr>
              <a:t>=1</a:t>
            </a:r>
            <a:endParaRPr lang="en-US" sz="3200" dirty="0">
              <a:solidFill>
                <a:prstClr val="black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287986"/>
              </p:ext>
            </p:extLst>
          </p:nvPr>
        </p:nvGraphicFramePr>
        <p:xfrm>
          <a:off x="5643570" y="1251735"/>
          <a:ext cx="2312987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0" name="Equation" r:id="rId27" imgW="533169" imgH="393529" progId="Equation.3">
                  <p:embed/>
                </p:oleObj>
              </mc:Choice>
              <mc:Fallback>
                <p:oleObj name="Equation" r:id="rId27" imgW="533169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251735"/>
                        <a:ext cx="2312987" cy="17859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20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" grpId="0"/>
      <p:bldP spid="49" grpId="0"/>
      <p:bldP spid="50" grpId="0"/>
      <p:bldP spid="51" grpId="0"/>
      <p:bldP spid="52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spec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361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Aspect</vt:lpstr>
      <vt:lpstr>1_Aspect</vt:lpstr>
      <vt:lpstr>2_Aspect</vt:lpstr>
      <vt:lpstr>3_Aspect</vt:lpstr>
      <vt:lpstr>4_Aspect</vt:lpstr>
      <vt:lpstr>5_Aspect</vt:lpstr>
      <vt:lpstr>Executive</vt:lpstr>
      <vt:lpstr>Equation</vt:lpstr>
      <vt:lpstr>Дијељење разломака</vt:lpstr>
      <vt:lpstr>Множење разломака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Дијељење разломка разломком</vt:lpstr>
      <vt:lpstr>PowerPoint Presentation</vt:lpstr>
      <vt:lpstr>Дијељење разломка разломком</vt:lpstr>
      <vt:lpstr>Двојни разломак</vt:lpstr>
      <vt:lpstr>Двојни разломак</vt:lpstr>
      <vt:lpstr>Задаћа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разломака</dc:title>
  <dc:creator>PC</dc:creator>
  <cp:lastModifiedBy>PC</cp:lastModifiedBy>
  <cp:revision>71</cp:revision>
  <dcterms:created xsi:type="dcterms:W3CDTF">2006-08-16T00:00:00Z</dcterms:created>
  <dcterms:modified xsi:type="dcterms:W3CDTF">2020-03-27T22:24:40Z</dcterms:modified>
</cp:coreProperties>
</file>