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67E6-BC81-47C4-9BFC-23D9181D8E3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67E6-BC81-47C4-9BFC-23D9181D8E3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FBA7B-F11F-41E9-A2F8-0DD038B4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</p:spPr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Његово величанство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sr-Cyrl-BA" sz="5400" dirty="0" smtClean="0">
                <a:solidFill>
                  <a:schemeClr val="bg1"/>
                </a:solidFill>
              </a:rPr>
              <a:t>ВЕЛИКО СЛОВО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C\AppData\Local\Microsoft\Windows\Temporary Internet Files\Content.IE5\HZZ31C6B\Vicomte_crow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4319">
            <a:off x="5642277" y="3405306"/>
            <a:ext cx="238506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61B"/>
                                      </p:to>
                                    </p:animClr>
                                    <p:animClr clrSpc="rgb" dir="cw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161B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38000" r="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838200"/>
          <a:ext cx="2057400" cy="512089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57400"/>
              </a:tblGrid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rgbClr val="C00000"/>
                          </a:solidFill>
                        </a:rPr>
                        <a:t>називи</a:t>
                      </a:r>
                      <a:r>
                        <a:rPr lang="sr-Cyrl-BA" baseline="0" dirty="0" smtClean="0">
                          <a:solidFill>
                            <a:srgbClr val="C00000"/>
                          </a:solidFill>
                        </a:rPr>
                        <a:t> насељених мјеста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3491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rgbClr val="C00000"/>
                          </a:solidFill>
                        </a:rPr>
                        <a:t>имена и презимена људи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610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rgbClr val="C00000"/>
                          </a:solidFill>
                        </a:rPr>
                        <a:t>надимци</a:t>
                      </a:r>
                      <a:r>
                        <a:rPr lang="sr-Cyrl-BA" b="1" baseline="0" dirty="0" smtClean="0">
                          <a:solidFill>
                            <a:srgbClr val="C00000"/>
                          </a:solidFill>
                        </a:rPr>
                        <a:t> људи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3491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34913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rgbClr val="C00000"/>
                          </a:solidFill>
                        </a:rPr>
                        <a:t>властита</a:t>
                      </a:r>
                      <a:r>
                        <a:rPr lang="sr-Cyrl-BA" b="1" baseline="0" dirty="0" smtClean="0">
                          <a:solidFill>
                            <a:srgbClr val="C00000"/>
                          </a:solidFill>
                        </a:rPr>
                        <a:t> имена животиња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3491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553200" y="838201"/>
          <a:ext cx="1981200" cy="518159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81200"/>
              </a:tblGrid>
              <a:tr h="653866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solidFill>
                            <a:srgbClr val="C00000"/>
                          </a:solidFill>
                        </a:rPr>
                        <a:t>имена ријека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38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5386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rgbClr val="C00000"/>
                          </a:solidFill>
                        </a:rPr>
                        <a:t>имена</a:t>
                      </a:r>
                      <a:r>
                        <a:rPr lang="sr-Cyrl-BA" b="1" baseline="0" dirty="0" smtClean="0">
                          <a:solidFill>
                            <a:srgbClr val="C00000"/>
                          </a:solidFill>
                        </a:rPr>
                        <a:t> језера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807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5386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rgbClr val="C00000"/>
                          </a:solidFill>
                        </a:rPr>
                        <a:t>имена</a:t>
                      </a:r>
                      <a:r>
                        <a:rPr lang="sr-Cyrl-BA" b="1" baseline="0" dirty="0" smtClean="0">
                          <a:solidFill>
                            <a:srgbClr val="C00000"/>
                          </a:solidFill>
                        </a:rPr>
                        <a:t> планина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538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5386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 smtClean="0">
                          <a:solidFill>
                            <a:srgbClr val="C00000"/>
                          </a:solidFill>
                        </a:rPr>
                        <a:t>почетак</a:t>
                      </a:r>
                      <a:r>
                        <a:rPr lang="sr-Cyrl-BA" b="1" baseline="0" dirty="0" smtClean="0">
                          <a:solidFill>
                            <a:srgbClr val="C00000"/>
                          </a:solidFill>
                        </a:rPr>
                        <a:t> реченице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7766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71800" y="2514600"/>
            <a:ext cx="3048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B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ВЕЛИКО ПОЧЕТНО СЛОВО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r-Cyrl-BA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Хајде да провјеримо наше знање!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4191"/>
              </p:ext>
            </p:extLst>
          </p:nvPr>
        </p:nvGraphicFramePr>
        <p:xfrm>
          <a:off x="0" y="0"/>
          <a:ext cx="9144000" cy="7413172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06680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sr-Cyrl-RS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Напиши </a:t>
                      </a:r>
                      <a:r>
                        <a:rPr lang="sr-Cyrl-RS" sz="1800" dirty="0">
                          <a:latin typeface="Times New Roman"/>
                          <a:ea typeface="Calibri"/>
                          <a:cs typeface="Times New Roman"/>
                        </a:rPr>
                        <a:t>своје име, презиме и надимак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a</a:t>
                      </a:r>
                      <a:r>
                        <a:rPr lang="sr-Cyrl-RS" sz="1800" dirty="0">
                          <a:latin typeface="Times New Roman"/>
                          <a:ea typeface="Calibri"/>
                          <a:cs typeface="Times New Roman"/>
                        </a:rPr>
                        <a:t>ко га имаш. </a:t>
                      </a:r>
                      <a:endParaRPr lang="sr-Cyrl-RS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339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___________________________________________________________________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858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sr-Cyrl-RS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Заокружи </a:t>
                      </a:r>
                      <a:r>
                        <a:rPr lang="sr-Cyrl-RS" sz="1800" dirty="0">
                          <a:latin typeface="Times New Roman"/>
                          <a:ea typeface="Calibri"/>
                          <a:cs typeface="Times New Roman"/>
                        </a:rPr>
                        <a:t>слово испред тачно написаног имена и презимена.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latin typeface="Times New Roman"/>
                          <a:ea typeface="Calibri"/>
                          <a:cs typeface="Times New Roman"/>
                        </a:rPr>
                        <a:t>а) бранко Ћопић    б)   Бранко Ћопић        в) Бранко ћопић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3. Смисли </a:t>
                      </a:r>
                      <a:r>
                        <a:rPr lang="sr-Cyrl-RS" sz="1800" dirty="0">
                          <a:latin typeface="Times New Roman"/>
                          <a:ea typeface="Calibri"/>
                          <a:cs typeface="Times New Roman"/>
                        </a:rPr>
                        <a:t>и напиши имена</a:t>
                      </a:r>
                      <a:r>
                        <a:rPr lang="sr-Cyrl-RS" sz="1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RS" sz="1800" dirty="0">
                          <a:latin typeface="Times New Roman"/>
                          <a:ea typeface="Calibri"/>
                          <a:cs typeface="Times New Roman"/>
                        </a:rPr>
                        <a:t> кућних љубимаца.</a:t>
                      </a:r>
                      <a:r>
                        <a:rPr lang="sr-Cyrl-RS" sz="18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sr-Cyrl-R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sr-Cyrl-R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sr-Cyrl-R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sr-Cyrl-R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          _____________         ___________      </a:t>
                      </a: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314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sr-Cyrl-RS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Дај </a:t>
                      </a:r>
                      <a:r>
                        <a:rPr lang="sr-Cyrl-RS" sz="1800" dirty="0">
                          <a:latin typeface="Times New Roman"/>
                          <a:ea typeface="Calibri"/>
                          <a:cs typeface="Times New Roman"/>
                        </a:rPr>
                        <a:t>овој </a:t>
                      </a: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дјеци </a:t>
                      </a:r>
                      <a:r>
                        <a:rPr lang="sr-Cyrl-RS" sz="1800" dirty="0">
                          <a:latin typeface="Times New Roman"/>
                          <a:ea typeface="Calibri"/>
                          <a:cs typeface="Times New Roman"/>
                        </a:rPr>
                        <a:t>надимке: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latin typeface="Times New Roman"/>
                          <a:ea typeface="Calibri"/>
                          <a:cs typeface="Times New Roman"/>
                        </a:rPr>
                        <a:t>Катарина _________________                     Сњежана   _________________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>
                          <a:latin typeface="Times New Roman"/>
                          <a:ea typeface="Calibri"/>
                          <a:cs typeface="Times New Roman"/>
                        </a:rPr>
                        <a:t>Милош ___________________                    Александар _______________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95600"/>
            <a:ext cx="447675" cy="668338"/>
          </a:xfrm>
          <a:prstGeom prst="rect">
            <a:avLst/>
          </a:prstGeom>
          <a:noFill/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19400"/>
            <a:ext cx="879475" cy="755650"/>
          </a:xfrm>
          <a:prstGeom prst="rect">
            <a:avLst/>
          </a:prstGeom>
          <a:noFill/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937" y="2892425"/>
            <a:ext cx="1109663" cy="58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2000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286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Cyrl-RS" sz="1600" dirty="0" smtClean="0"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Међу сљедећим ријечима </a:t>
                      </a:r>
                      <a:r>
                        <a:rPr lang="sr-Cyrl-RS" sz="1800" dirty="0">
                          <a:latin typeface="Times New Roman"/>
                          <a:ea typeface="Calibri"/>
                          <a:cs typeface="Times New Roman"/>
                        </a:rPr>
                        <a:t>крију се имена насеља. Откриј их и препиши их правилно.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b="1" dirty="0">
                          <a:latin typeface="Times New Roman"/>
                          <a:ea typeface="Calibri"/>
                          <a:cs typeface="Times New Roman"/>
                        </a:rPr>
                        <a:t>кућа, </a:t>
                      </a:r>
                      <a:r>
                        <a:rPr lang="sr-Latn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приједор, </a:t>
                      </a:r>
                      <a:r>
                        <a:rPr lang="sr-Latn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нови </a:t>
                      </a:r>
                      <a:r>
                        <a:rPr lang="sr-Cyrl-RS" sz="1800" b="1" dirty="0">
                          <a:latin typeface="Times New Roman"/>
                          <a:ea typeface="Calibri"/>
                          <a:cs typeface="Times New Roman"/>
                        </a:rPr>
                        <a:t>град, </a:t>
                      </a:r>
                      <a:r>
                        <a:rPr lang="sr-Latn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sr-Cyrl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пас</a:t>
                      </a:r>
                      <a:r>
                        <a:rPr lang="sr-Cyrl-RS" sz="18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sr-Cyrl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sr-Latn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sr-Cyrl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билећа</a:t>
                      </a:r>
                      <a:r>
                        <a:rPr lang="sr-Cyrl-RS" sz="18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sr-Latn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sr-Cyrl-R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пиле</a:t>
                      </a:r>
                      <a:r>
                        <a:rPr lang="sr-Cyrl-RS" sz="18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sr-Cyrl-RS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      </a:t>
                      </a:r>
                      <a:r>
                        <a:rPr lang="sr-Latn-RS" sz="18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    </a:t>
                      </a:r>
                      <a:r>
                        <a:rPr lang="sr-Latn-RS" sz="18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sr-Cyrl-RS" sz="1800" dirty="0" smtClean="0">
                          <a:latin typeface="Times New Roman"/>
                          <a:ea typeface="Calibri"/>
                          <a:cs typeface="Times New Roman"/>
                        </a:rPr>
                        <a:t>  ______________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sr-Cyrl-RS" sz="1600" dirty="0" smtClean="0"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sr-Cyrl-RS" sz="2000" dirty="0" smtClean="0">
                          <a:latin typeface="Times New Roman"/>
                          <a:ea typeface="Calibri"/>
                          <a:cs typeface="Times New Roman"/>
                        </a:rPr>
                        <a:t>Препиши </a:t>
                      </a:r>
                      <a:r>
                        <a:rPr lang="sr-Cyrl-RS" sz="2000" dirty="0">
                          <a:latin typeface="Times New Roman"/>
                          <a:ea typeface="Calibri"/>
                          <a:cs typeface="Times New Roman"/>
                        </a:rPr>
                        <a:t>правилно </a:t>
                      </a:r>
                      <a:r>
                        <a:rPr lang="sr-Cyrl-RS" sz="2000" dirty="0" smtClean="0">
                          <a:latin typeface="Times New Roman"/>
                          <a:ea typeface="Calibri"/>
                          <a:cs typeface="Times New Roman"/>
                        </a:rPr>
                        <a:t>сљедеће </a:t>
                      </a:r>
                      <a:r>
                        <a:rPr lang="sr-Cyrl-RS" sz="2000" dirty="0">
                          <a:latin typeface="Times New Roman"/>
                          <a:ea typeface="Calibri"/>
                          <a:cs typeface="Times New Roman"/>
                        </a:rPr>
                        <a:t>реченице.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b="1" dirty="0">
                          <a:latin typeface="Times New Roman"/>
                          <a:ea typeface="Calibri"/>
                          <a:cs typeface="Times New Roman"/>
                        </a:rPr>
                        <a:t>тања петровић живи у добоју 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b="1" dirty="0">
                          <a:latin typeface="Times New Roman"/>
                          <a:ea typeface="Calibri"/>
                          <a:cs typeface="Times New Roman"/>
                        </a:rPr>
                        <a:t>__________________________________________________________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sr-Cyrl-RS" sz="2000" b="1" dirty="0">
                          <a:latin typeface="Times New Roman"/>
                          <a:ea typeface="Calibri"/>
                          <a:cs typeface="Times New Roman"/>
                        </a:rPr>
                        <a:t>близини мркоњић града је језеро </a:t>
                      </a:r>
                      <a:r>
                        <a:rPr lang="sr-Cyrl-R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балкан</a:t>
                      </a:r>
                      <a:r>
                        <a:rPr lang="sr-Latn-R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a.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latin typeface="Times New Roman"/>
                          <a:ea typeface="Calibri"/>
                          <a:cs typeface="Times New Roman"/>
                        </a:rPr>
                        <a:t>__________________________________________________________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838200"/>
            <a:ext cx="6400800" cy="1752600"/>
          </a:xfrm>
        </p:spPr>
        <p:txBody>
          <a:bodyPr>
            <a:noAutofit/>
          </a:bodyPr>
          <a:lstStyle/>
          <a:p>
            <a:r>
              <a:rPr lang="sr-Cyrl-BA" sz="44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Домаћа  задаћа </a:t>
            </a:r>
          </a:p>
          <a:p>
            <a:endParaRPr lang="sr-Cyrl-BA" sz="4400" dirty="0" smtClean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sr-Cyrl-BA" sz="44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ОД РИЈЕЧИ ДО РЕЧЕНИЦЕ</a:t>
            </a:r>
          </a:p>
          <a:p>
            <a:r>
              <a:rPr lang="sr-Cyrl-BA" sz="44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38. и 39. страна</a:t>
            </a:r>
            <a:endParaRPr lang="en-US" sz="44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400" dirty="0" smtClean="0"/>
              <a:t>Само један</a:t>
            </a:r>
            <a:endParaRPr lang="en-US" sz="44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066800"/>
            <a:ext cx="31223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249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дуњи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дуња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`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моја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Дуња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вишњи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вишања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моја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Вишња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сања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895600"/>
            <a:ext cx="3962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249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градови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к`о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градови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једн</a:t>
            </a:r>
            <a:r>
              <a:rPr kumimoji="0" lang="sr-Cyrl-B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B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Бања</a:t>
            </a:r>
            <a:r>
              <a:rPr lang="sr-Cyrl-B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ниједно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као</a:t>
            </a:r>
            <a:r>
              <a:rPr lang="sr-Cyrl-BA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B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Јошавка.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876800"/>
            <a:ext cx="29928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249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Свака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ријека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ријека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`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једна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Дрина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к`о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нигде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Јахорина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181600" y="1143000"/>
            <a:ext cx="3352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249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једно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маче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једно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штене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Рики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Симка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sr-Cyrl-B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B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један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иј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пиши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unnamed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066800"/>
            <a:ext cx="1457535" cy="1292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3505200" y="2438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дуња</a:t>
            </a:r>
            <a:endParaRPr lang="en-US" dirty="0"/>
          </a:p>
        </p:txBody>
      </p:sp>
      <p:pic>
        <p:nvPicPr>
          <p:cNvPr id="23" name="Picture 22" descr="unnamed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914400"/>
            <a:ext cx="2209800" cy="1617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3352800" y="243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Дуња</a:t>
            </a:r>
            <a:endParaRPr lang="en-US" dirty="0"/>
          </a:p>
        </p:txBody>
      </p:sp>
      <p:pic>
        <p:nvPicPr>
          <p:cNvPr id="25" name="Picture 24" descr="unnamed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685800"/>
            <a:ext cx="1524000" cy="19975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52800" y="2667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вишње</a:t>
            </a:r>
            <a:endParaRPr lang="en-US" dirty="0"/>
          </a:p>
        </p:txBody>
      </p:sp>
      <p:pic>
        <p:nvPicPr>
          <p:cNvPr id="27" name="Picture 26" descr="fil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685800"/>
            <a:ext cx="1371600" cy="2129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3276600" y="251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Вишња</a:t>
            </a:r>
            <a:endParaRPr lang="en-US" dirty="0"/>
          </a:p>
        </p:txBody>
      </p:sp>
      <p:pic>
        <p:nvPicPr>
          <p:cNvPr id="29" name="Picture 28" descr="1200px-Bosanski_Nov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2971800"/>
            <a:ext cx="2190061" cy="12611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81400" y="4191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град</a:t>
            </a:r>
            <a:endParaRPr lang="en-US" dirty="0"/>
          </a:p>
        </p:txBody>
      </p:sp>
      <p:pic>
        <p:nvPicPr>
          <p:cNvPr id="31" name="Picture 30" descr="banjaluk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2971801"/>
            <a:ext cx="2133600" cy="12868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00400" y="4267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Бања Лука</a:t>
            </a:r>
            <a:endParaRPr lang="en-US" dirty="0"/>
          </a:p>
        </p:txBody>
      </p:sp>
      <p:pic>
        <p:nvPicPr>
          <p:cNvPr id="33" name="Picture 32" descr="download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24200" y="2971800"/>
            <a:ext cx="1843088" cy="122649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76600" y="4191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    село</a:t>
            </a:r>
            <a:endParaRPr lang="en-US" dirty="0"/>
          </a:p>
        </p:txBody>
      </p:sp>
      <p:pic>
        <p:nvPicPr>
          <p:cNvPr id="35" name="Picture 34" descr="Dj2DF29XcAYzhH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0" y="2971800"/>
            <a:ext cx="2272474" cy="12801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52800" y="426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Јошавка</a:t>
            </a:r>
            <a:endParaRPr lang="en-US" dirty="0"/>
          </a:p>
        </p:txBody>
      </p:sp>
      <p:pic>
        <p:nvPicPr>
          <p:cNvPr id="37" name="Picture 36" descr="downloa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24201" y="4724400"/>
            <a:ext cx="2057399" cy="13691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581400" y="609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ријека</a:t>
            </a:r>
            <a:endParaRPr lang="en-US" dirty="0"/>
          </a:p>
        </p:txBody>
      </p:sp>
      <p:pic>
        <p:nvPicPr>
          <p:cNvPr id="39" name="Picture 38" descr="kanjon_drine_izdvojen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24200" y="4724400"/>
            <a:ext cx="2095500" cy="1397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5052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Дрина</a:t>
            </a:r>
            <a:endParaRPr lang="en-US" dirty="0"/>
          </a:p>
        </p:txBody>
      </p:sp>
      <p:pic>
        <p:nvPicPr>
          <p:cNvPr id="41" name="Picture 40" descr="1883941_ori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24200" y="4724400"/>
            <a:ext cx="2625798" cy="140278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886200" y="6096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планина</a:t>
            </a:r>
            <a:endParaRPr lang="en-US" dirty="0"/>
          </a:p>
        </p:txBody>
      </p:sp>
      <p:pic>
        <p:nvPicPr>
          <p:cNvPr id="43" name="Picture 42" descr="mountains-2098408_960_782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24200" y="4800600"/>
            <a:ext cx="2514600" cy="144449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7338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Јахорина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6" grpId="0"/>
      <p:bldP spid="26" grpId="1"/>
      <p:bldP spid="28" grpId="0"/>
      <p:bldP spid="28" grpId="1"/>
      <p:bldP spid="30" grpId="0" build="allAtOnce"/>
      <p:bldP spid="32" grpId="0"/>
      <p:bldP spid="32" grpId="1"/>
      <p:bldP spid="34" grpId="0"/>
      <p:bldP spid="34" grpId="1"/>
      <p:bldP spid="36" grpId="0"/>
      <p:bldP spid="36" grpId="1"/>
      <p:bldP spid="38" grpId="0"/>
      <p:bldP spid="38" grpId="1"/>
      <p:bldP spid="40" grpId="0"/>
      <p:bldP spid="40" grpId="1"/>
      <p:bldP spid="42" grpId="0"/>
      <p:bldP spid="42" grpId="1"/>
      <p:bldP spid="44" grpId="0"/>
      <p:bldP spid="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7620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sr-Cyrl-BA" sz="3600" b="1" dirty="0" smtClean="0">
                <a:solidFill>
                  <a:schemeClr val="bg1"/>
                </a:solidFill>
              </a:rPr>
              <a:t>Данас ћемо утврдити знања о употреби великог слова.</a:t>
            </a:r>
          </a:p>
          <a:p>
            <a:pPr algn="l"/>
            <a:r>
              <a:rPr lang="sr-Cyrl-BA" sz="3600" b="1" dirty="0" smtClean="0">
                <a:solidFill>
                  <a:schemeClr val="bg1"/>
                </a:solidFill>
              </a:rPr>
              <a:t>Радићемо полако како би сви ученици то научили.</a:t>
            </a:r>
          </a:p>
          <a:p>
            <a:pPr algn="l"/>
            <a:endParaRPr lang="sr-Cyrl-BA" sz="3600" b="1" dirty="0" smtClean="0">
              <a:solidFill>
                <a:schemeClr val="bg1"/>
              </a:solidFill>
            </a:endParaRPr>
          </a:p>
          <a:p>
            <a:pPr algn="l"/>
            <a:r>
              <a:rPr lang="sr-Cyrl-BA" sz="3600" b="1" dirty="0" smtClean="0">
                <a:solidFill>
                  <a:schemeClr val="bg1"/>
                </a:solidFill>
              </a:rPr>
              <a:t>Желим вам успјешан рад!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sr-Cyrl-BA" sz="3200" dirty="0" smtClean="0"/>
              <a:t> </a:t>
            </a:r>
            <a:r>
              <a:rPr lang="sr-Cyrl-BA" sz="3200" dirty="0">
                <a:solidFill>
                  <a:srgbClr val="FF0000"/>
                </a:solidFill>
              </a:rPr>
              <a:t>Л</a:t>
            </a:r>
            <a:r>
              <a:rPr lang="sr-Cyrl-BA" sz="3200" dirty="0" smtClean="0">
                <a:solidFill>
                  <a:schemeClr val="tx1"/>
                </a:solidFill>
              </a:rPr>
              <a:t>абуд и жаба</a:t>
            </a:r>
            <a:br>
              <a:rPr lang="sr-Cyrl-BA" sz="3200" dirty="0" smtClean="0">
                <a:solidFill>
                  <a:schemeClr val="tx1"/>
                </a:solidFill>
              </a:rPr>
            </a:br>
            <a:r>
              <a:rPr lang="sr-Cyrl-BA" sz="3200" dirty="0" smtClean="0">
                <a:solidFill>
                  <a:schemeClr val="tx1"/>
                </a:solidFill>
              </a:rPr>
              <a:t>      </a:t>
            </a:r>
            <a:r>
              <a:rPr lang="sr-Cyrl-BA" sz="3200" dirty="0" smtClean="0">
                <a:solidFill>
                  <a:srgbClr val="FF0000"/>
                </a:solidFill>
              </a:rPr>
              <a:t>Н</a:t>
            </a:r>
            <a:r>
              <a:rPr lang="sr-Cyrl-BA" sz="3200" dirty="0" smtClean="0">
                <a:solidFill>
                  <a:schemeClr val="tx1"/>
                </a:solidFill>
              </a:rPr>
              <a:t>а обали баре сунчала се велика жаба. </a:t>
            </a:r>
            <a:r>
              <a:rPr lang="sr-Cyrl-BA" sz="3200" dirty="0">
                <a:solidFill>
                  <a:srgbClr val="FF0000"/>
                </a:solidFill>
              </a:rPr>
              <a:t>М</a:t>
            </a:r>
            <a:r>
              <a:rPr lang="sr-Cyrl-BA" sz="3200" dirty="0" smtClean="0">
                <a:solidFill>
                  <a:schemeClr val="tx1"/>
                </a:solidFill>
              </a:rPr>
              <a:t>ислила је: “</a:t>
            </a:r>
            <a:r>
              <a:rPr lang="sr-Cyrl-BA" sz="3200" dirty="0" smtClean="0">
                <a:solidFill>
                  <a:srgbClr val="FF0000"/>
                </a:solidFill>
              </a:rPr>
              <a:t>Б</a:t>
            </a:r>
            <a:r>
              <a:rPr lang="sr-Cyrl-BA" sz="3200" dirty="0" smtClean="0">
                <a:solidFill>
                  <a:schemeClr val="tx1"/>
                </a:solidFill>
              </a:rPr>
              <a:t>аш је лијеп овај свијет”. </a:t>
            </a:r>
            <a:r>
              <a:rPr lang="sr-Cyrl-BA" sz="3200" dirty="0">
                <a:solidFill>
                  <a:srgbClr val="FF0000"/>
                </a:solidFill>
              </a:rPr>
              <a:t>Ј</a:t>
            </a:r>
            <a:r>
              <a:rPr lang="sr-Cyrl-BA" sz="3200" dirty="0" smtClean="0">
                <a:solidFill>
                  <a:schemeClr val="tx1"/>
                </a:solidFill>
              </a:rPr>
              <a:t>едино јој је било жао што нико не обраћа пажњу на њу. </a:t>
            </a:r>
            <a:r>
              <a:rPr lang="sr-Cyrl-BA" sz="3200" dirty="0" smtClean="0">
                <a:solidFill>
                  <a:srgbClr val="FF0000"/>
                </a:solidFill>
              </a:rPr>
              <a:t>С</a:t>
            </a:r>
            <a:r>
              <a:rPr lang="sr-Cyrl-BA" sz="3200" dirty="0" smtClean="0">
                <a:solidFill>
                  <a:schemeClr val="tx1"/>
                </a:solidFill>
              </a:rPr>
              <a:t>ве су животиње сматрале жабу за ружну животињу и нико јој није долазио у посјету.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8001000" cy="1752600"/>
          </a:xfrm>
        </p:spPr>
        <p:txBody>
          <a:bodyPr>
            <a:noAutofit/>
          </a:bodyPr>
          <a:lstStyle/>
          <a:p>
            <a:r>
              <a:rPr lang="sr-Cyrl-BA" sz="2800" dirty="0" smtClean="0">
                <a:solidFill>
                  <a:schemeClr val="tx1"/>
                </a:solidFill>
              </a:rPr>
              <a:t>Лабуд и жаба</a:t>
            </a:r>
          </a:p>
          <a:p>
            <a:pPr algn="l"/>
            <a:r>
              <a:rPr lang="sr-Cyrl-BA" sz="2800" dirty="0">
                <a:solidFill>
                  <a:schemeClr val="tx1"/>
                </a:solidFill>
              </a:rPr>
              <a:t> </a:t>
            </a:r>
            <a:r>
              <a:rPr lang="sr-Cyrl-BA" sz="2800" dirty="0" smtClean="0">
                <a:solidFill>
                  <a:schemeClr val="tx1"/>
                </a:solidFill>
              </a:rPr>
              <a:t>     На обали баре сунчала се велика жаба. Мислила је: “Баш је лијеп овај свијет”. Једино јој је било жао што нико не обраћа пажњу на њу. Све су животиње сматрале жабу за ружну животињу и нико јој није долазио у посјету.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81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 smtClean="0"/>
              <a:t>ПРАВИЛО: </a:t>
            </a:r>
            <a:r>
              <a:rPr lang="sr-Cyrl-BA" sz="3600" dirty="0" smtClean="0">
                <a:solidFill>
                  <a:srgbClr val="FF0000"/>
                </a:solidFill>
              </a:rPr>
              <a:t>На почетку сваке реченице пишемо велико слово.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Пажљиво ћемо прочитати сљедећи текст:</a:t>
            </a:r>
            <a:endParaRPr lang="en-US" sz="2400" dirty="0"/>
          </a:p>
        </p:txBody>
      </p:sp>
      <p:pic>
        <p:nvPicPr>
          <p:cNvPr id="15363" name="Picture 3" descr="C:\Users\PC\AppData\Local\Microsoft\Windows\Temporary Internet Files\Content.IE5\M23633X1\frog-310357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284625" cy="1977628"/>
          </a:xfrm>
          <a:prstGeom prst="rect">
            <a:avLst/>
          </a:prstGeom>
          <a:noFill/>
        </p:spPr>
      </p:pic>
      <p:pic>
        <p:nvPicPr>
          <p:cNvPr id="15364" name="Picture 4" descr="C:\Users\PC\AppData\Local\Microsoft\Windows\Temporary Internet Files\Content.IE5\0VP59M4Q\swan_PNG3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267200"/>
            <a:ext cx="2410284" cy="1614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-11000" r="16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562600" y="304800"/>
            <a:ext cx="3581400" cy="2438400"/>
          </a:xfrm>
          <a:prstGeom prst="wedgeEllipseCallout">
            <a:avLst>
              <a:gd name="adj1" fmla="val -57363"/>
              <a:gd name="adj2" fmla="val 325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b="1" dirty="0" smtClean="0">
                <a:solidFill>
                  <a:schemeClr val="accent5">
                    <a:lumMod val="50000"/>
                  </a:schemeClr>
                </a:solidFill>
              </a:rPr>
              <a:t>Ја се зовем Ана Сарић. Моја најбоља другарица је Марија Јанковић, а најбољи друг Никола Божић.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03893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ПРАВИЛО: </a:t>
            </a:r>
            <a:r>
              <a:rPr lang="sr-Cyrl-BA" sz="2800" dirty="0" smtClean="0">
                <a:solidFill>
                  <a:srgbClr val="FF0000"/>
                </a:solidFill>
              </a:rPr>
              <a:t>Имена и презимена људи пишу се </a:t>
            </a:r>
          </a:p>
          <a:p>
            <a:r>
              <a:rPr lang="sr-Cyrl-BA" sz="2800" dirty="0">
                <a:solidFill>
                  <a:srgbClr val="FF0000"/>
                </a:solidFill>
              </a:rPr>
              <a:t> </a:t>
            </a:r>
            <a:r>
              <a:rPr lang="sr-Cyrl-BA" sz="2800" dirty="0" smtClean="0">
                <a:solidFill>
                  <a:srgbClr val="FF0000"/>
                </a:solidFill>
              </a:rPr>
              <a:t>                   великим словом.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38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Знаш ли да многе познате људе понекад ословљавамо њиховим надимцима?</a:t>
            </a:r>
          </a:p>
          <a:p>
            <a:r>
              <a:rPr lang="sr-Cyrl-BA" sz="2400" dirty="0" smtClean="0"/>
              <a:t>На примјер дјечији пјесник </a:t>
            </a:r>
            <a:r>
              <a:rPr lang="sr-Cyrl-BA" sz="2400" dirty="0" smtClean="0">
                <a:solidFill>
                  <a:srgbClr val="FF0000"/>
                </a:solidFill>
              </a:rPr>
              <a:t>З</a:t>
            </a:r>
            <a:r>
              <a:rPr lang="sr-Cyrl-BA" sz="2400" dirty="0" smtClean="0"/>
              <a:t>мај, чије је име Јован Јовановић, или </a:t>
            </a:r>
            <a:r>
              <a:rPr lang="sr-Cyrl-BA" sz="2400" dirty="0" smtClean="0">
                <a:solidFill>
                  <a:srgbClr val="FF0000"/>
                </a:solidFill>
              </a:rPr>
              <a:t>К</a:t>
            </a:r>
            <a:r>
              <a:rPr lang="sr-Cyrl-BA" sz="2400" dirty="0" smtClean="0"/>
              <a:t>арађорђе, чије је име било Ђорђе Петровић.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038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ПРАВИЛО: </a:t>
            </a:r>
          </a:p>
          <a:p>
            <a:r>
              <a:rPr lang="sr-Cyrl-BA" sz="2800" dirty="0" smtClean="0">
                <a:solidFill>
                  <a:srgbClr val="FF0000"/>
                </a:solidFill>
              </a:rPr>
              <a:t>Великим словом пишемо  надимке људи.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971800" y="228600"/>
            <a:ext cx="3581400" cy="2743200"/>
          </a:xfrm>
          <a:prstGeom prst="wedgeEllipseCallout">
            <a:avLst>
              <a:gd name="adj1" fmla="val 51049"/>
              <a:gd name="adj2" fmla="val 6301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r>
              <a:rPr lang="sr-Cyrl-B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се зовем Мики. </a:t>
            </a:r>
          </a:p>
          <a:p>
            <a:pPr algn="ctr"/>
            <a:r>
              <a:rPr lang="sr-Cyrl-B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Поред мене мој газда још има и коња Цвитка и козу Белку.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270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ПРАВИЛО: </a:t>
            </a:r>
          </a:p>
          <a:p>
            <a:r>
              <a:rPr lang="sr-Cyrl-BA" sz="2400" dirty="0" smtClean="0">
                <a:solidFill>
                  <a:srgbClr val="FF0000"/>
                </a:solidFill>
              </a:rPr>
              <a:t>Властита имена животиња пису се великим почетним словом.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Пажљиво ћемо прочитати сљедећи текст: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chemeClr val="tx2">
                    <a:lumMod val="50000"/>
                  </a:schemeClr>
                </a:solidFill>
              </a:rPr>
              <a:t>Сања </a:t>
            </a:r>
            <a:r>
              <a:rPr lang="sr-Cyrl-BA" sz="3200" dirty="0" smtClean="0">
                <a:solidFill>
                  <a:schemeClr val="tx2">
                    <a:lumMod val="50000"/>
                  </a:schemeClr>
                </a:solidFill>
              </a:rPr>
              <a:t>Марић</a:t>
            </a:r>
            <a:r>
              <a:rPr lang="sr-Cyrl-BA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r-Cyrl-BA" sz="3200" dirty="0" smtClean="0">
                <a:solidFill>
                  <a:schemeClr val="tx2">
                    <a:lumMod val="50000"/>
                  </a:schemeClr>
                </a:solidFill>
              </a:rPr>
              <a:t>је рођена у Бањалуци. </a:t>
            </a:r>
          </a:p>
          <a:p>
            <a:r>
              <a:rPr lang="sr-Cyrl-BA" sz="3200" dirty="0" smtClean="0">
                <a:solidFill>
                  <a:schemeClr val="tx2">
                    <a:lumMod val="50000"/>
                  </a:schemeClr>
                </a:solidFill>
              </a:rPr>
              <a:t>Њен отац је рођен у селу Пискавица, а мајка у Новом Граду. </a:t>
            </a:r>
          </a:p>
          <a:p>
            <a:r>
              <a:rPr lang="sr-Cyrl-BA" sz="3200" dirty="0" smtClean="0">
                <a:solidFill>
                  <a:schemeClr val="tx2">
                    <a:lumMod val="50000"/>
                  </a:schemeClr>
                </a:solidFill>
              </a:rPr>
              <a:t>Сваке године Сања посјећује другарицу Милицу у Прњавору.</a:t>
            </a:r>
          </a:p>
          <a:p>
            <a:r>
              <a:rPr lang="sr-Cyrl-BA" sz="3200" dirty="0" smtClean="0">
                <a:solidFill>
                  <a:schemeClr val="tx2">
                    <a:lumMod val="50000"/>
                  </a:schemeClr>
                </a:solidFill>
              </a:rPr>
              <a:t>Сањина бака живи у Котор Варошу.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ПРАВИЛО: </a:t>
            </a:r>
            <a:r>
              <a:rPr lang="sr-Cyrl-BA" sz="2800" dirty="0" smtClean="0">
                <a:solidFill>
                  <a:srgbClr val="C00000"/>
                </a:solidFill>
              </a:rPr>
              <a:t>Називи насељених мјеста пишу се великим почетним словом. Уколико у називу насељеног мјеста има више ријечи свака се пише великим словом.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048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/>
              <a:t>ПРАВИЛО: </a:t>
            </a:r>
            <a:r>
              <a:rPr lang="sr-Cyrl-BA" sz="2400" dirty="0" smtClean="0">
                <a:solidFill>
                  <a:srgbClr val="C00000"/>
                </a:solidFill>
              </a:rPr>
              <a:t>Великим почетним словом пише се прва ријеч у називу ријека, језера и планина.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 descr="get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23950" y="2914650"/>
            <a:ext cx="5067300" cy="2819400"/>
          </a:xfrm>
          <a:prstGeom prst="rect">
            <a:avLst/>
          </a:prstGeom>
        </p:spPr>
      </p:pic>
      <p:pic>
        <p:nvPicPr>
          <p:cNvPr id="6" name="Picture 5" descr="Trnovacko_jez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887737" y="2684264"/>
            <a:ext cx="5105401" cy="3242072"/>
          </a:xfrm>
          <a:prstGeom prst="rect">
            <a:avLst/>
          </a:prstGeom>
        </p:spPr>
      </p:pic>
      <p:pic>
        <p:nvPicPr>
          <p:cNvPr id="8" name="Picture 7" descr="mTdk9lMaHR0cDovL29jZG4uZXUvaW1hZ2VzL3B1bHNjbXMvT0RRN01EQV8vOGUzYzU3N2UwNmRjMDM5OWQxMjY0N2Q4ZDM0NjkyMDIuanBlZ5GTAs0CngCBA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1" y="1752600"/>
            <a:ext cx="3124200" cy="510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2133600"/>
            <a:ext cx="220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 smtClean="0"/>
              <a:t>Врбас</a:t>
            </a:r>
          </a:p>
          <a:p>
            <a:r>
              <a:rPr lang="sr-Cyrl-BA" sz="4400" dirty="0" smtClean="0"/>
              <a:t>Босна</a:t>
            </a:r>
          </a:p>
          <a:p>
            <a:r>
              <a:rPr lang="sr-Cyrl-BA" sz="4400" dirty="0" smtClean="0"/>
              <a:t>Уна</a:t>
            </a:r>
          </a:p>
          <a:p>
            <a:r>
              <a:rPr lang="sr-Cyrl-BA" sz="4400" dirty="0" smtClean="0"/>
              <a:t>Сава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2209800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 smtClean="0"/>
              <a:t>Бочац</a:t>
            </a:r>
          </a:p>
          <a:p>
            <a:r>
              <a:rPr lang="sr-Cyrl-BA" sz="4400" dirty="0" smtClean="0"/>
              <a:t>Балкана</a:t>
            </a:r>
          </a:p>
          <a:p>
            <a:r>
              <a:rPr lang="sr-Cyrl-BA" sz="4400" dirty="0" smtClean="0"/>
              <a:t>Билећко</a:t>
            </a:r>
            <a:r>
              <a:rPr lang="sr-Latn-RS" sz="4400" dirty="0" smtClean="0"/>
              <a:t>je</a:t>
            </a:r>
            <a:r>
              <a:rPr lang="sr-Cyrl-RS" sz="4400" dirty="0" smtClean="0"/>
              <a:t>зеро</a:t>
            </a:r>
            <a:endParaRPr lang="sr-Cyrl-BA" sz="4400" dirty="0" smtClean="0"/>
          </a:p>
          <a:p>
            <a:r>
              <a:rPr lang="sr-Cyrl-BA" sz="4400" dirty="0" smtClean="0"/>
              <a:t>Бардача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2286000"/>
            <a:ext cx="266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 smtClean="0"/>
              <a:t>Јахорина</a:t>
            </a:r>
          </a:p>
          <a:p>
            <a:r>
              <a:rPr lang="sr-Cyrl-BA" sz="4400" dirty="0" smtClean="0"/>
              <a:t>Козара</a:t>
            </a:r>
          </a:p>
          <a:p>
            <a:r>
              <a:rPr lang="sr-Cyrl-BA" sz="4400" dirty="0" smtClean="0"/>
              <a:t>Борја</a:t>
            </a:r>
          </a:p>
          <a:p>
            <a:r>
              <a:rPr lang="sr-Cyrl-BA" sz="4400" dirty="0" smtClean="0"/>
              <a:t>Љубић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00"/>
                            </p:stCondLst>
                            <p:childTnLst>
                              <p:par>
                                <p:cTn id="8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600"/>
                            </p:stCondLst>
                            <p:childTnLst>
                              <p:par>
                                <p:cTn id="9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584</Words>
  <Application>Microsoft Office PowerPoint</Application>
  <PresentationFormat>On-screen Show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Његово величанство</vt:lpstr>
      <vt:lpstr>PowerPoint Presentation</vt:lpstr>
      <vt:lpstr>PowerPoint Presentation</vt:lpstr>
      <vt:lpstr> Лабуд и жаба       На обали баре сунчала се велика жаба. Мислила је: “Баш је лијеп овај свијет”. Једино јој је било жао што нико не обраћа пажњу на њу. Све су животиње сматрале жабу за ружну животињу и нико јој није долазио у посјету.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Његово величанство</dc:title>
  <dc:creator>PC</dc:creator>
  <cp:lastModifiedBy>WINDOWS 10</cp:lastModifiedBy>
  <cp:revision>8</cp:revision>
  <dcterms:created xsi:type="dcterms:W3CDTF">2020-03-17T10:38:42Z</dcterms:created>
  <dcterms:modified xsi:type="dcterms:W3CDTF">2020-03-17T21:07:22Z</dcterms:modified>
</cp:coreProperties>
</file>