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172200"/>
    <a:srgbClr val="4D74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8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D641A-C031-4425-B5AF-B9AFD814D87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BFC7-CC4E-44E9-8D1D-31845E01E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1000" r="-4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6719" y="16002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sz="4400" b="1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СРПСКИ ЈЕЗИК</a:t>
            </a:r>
            <a:endParaRPr lang="en-US" sz="4400" b="1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8000" t="1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66319" y="228600"/>
            <a:ext cx="4950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Непознате ријечи и изрази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7119" y="1828800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нададну се у дреку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0919" y="1828800"/>
            <a:ext cx="3582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- почеле су викати,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7119" y="4572000"/>
            <a:ext cx="3878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болан здрава носи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0919" y="4572000"/>
            <a:ext cx="457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- болестан носи здравог,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6919" y="5257800"/>
            <a:ext cx="1459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збори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0919" y="5257800"/>
            <a:ext cx="1744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- говори.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8719" y="2590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 обрамница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7119" y="25908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- Дрвена мотка која    има куке на крајевима и служи за пренос терета,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5119" y="457200"/>
            <a:ext cx="3864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РАЗГОВОР О ПРИЧИ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319" y="1524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Ко се све спомиње у овој причи?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919" y="2514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2. Како је лија преварила сељака и шта је од њега узела?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519" y="3581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3. Кад је вук тражио рибу од лисице шта му је она рекла?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8119" y="990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itchFamily="34" charset="0"/>
                <a:cs typeface="Arial" pitchFamily="34" charset="0"/>
              </a:rPr>
              <a:t>5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. Шта мислите, да ли су сељанке спасиле вука?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519" y="4648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4. Коју особину је показала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лисица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а коју вук дајући му овај савјет?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8119" y="198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6. Шта се лисици десило док је крала палачинке?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8119" y="3124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7. Да ли је вук повјеровао лисици да јој је разбијена глава, којим његовим поступком то закључујеш?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8119" y="49530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8. Какав савјет би ти дао вуку, како да се понаша према лисици?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919" y="3810000"/>
            <a:ext cx="3247314" cy="2644914"/>
          </a:xfrm>
          <a:prstGeom prst="rect">
            <a:avLst/>
          </a:prstGeom>
        </p:spPr>
      </p:pic>
      <p:pic>
        <p:nvPicPr>
          <p:cNvPr id="6" name="Picture 5" descr="vu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2919" y="3810000"/>
            <a:ext cx="3352800" cy="25538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94719" y="0"/>
            <a:ext cx="6692108" cy="650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</a:t>
            </a:r>
            <a:r>
              <a:rPr kumimoji="0" lang="sr-Cyrl-RS" sz="4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sr-Cyrl-RS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ликовима</a:t>
            </a:r>
            <a:r>
              <a:rPr kumimoji="0" lang="sr-Cyrl-RS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...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66119" y="838200"/>
            <a:ext cx="5029202" cy="231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мудра,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сналажљива,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лукава,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вјешта,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окретна,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спретна.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8138319" y="914400"/>
            <a:ext cx="3124200" cy="19938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наиван,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брзоплет,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храбар,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одлучан 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заштитник.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8319" y="533400"/>
            <a:ext cx="624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smtClean="0">
                <a:latin typeface="Arial" pitchFamily="34" charset="0"/>
                <a:cs typeface="Arial" pitchFamily="34" charset="0"/>
              </a:rPr>
              <a:t>ЗАДАТАК </a:t>
            </a:r>
            <a:r>
              <a:rPr lang="sr-Cyrl-BA" sz="4000" b="1" dirty="0" smtClean="0">
                <a:latin typeface="Arial" pitchFamily="34" charset="0"/>
                <a:cs typeface="Arial" pitchFamily="34" charset="0"/>
              </a:rPr>
              <a:t>ЗА САМОСТАЛАН РАД</a:t>
            </a:r>
          </a:p>
          <a:p>
            <a:pPr algn="ctr"/>
            <a:endParaRPr lang="sr-Cyrl-BA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4000" b="1" dirty="0" smtClean="0">
                <a:latin typeface="Arial" pitchFamily="34" charset="0"/>
                <a:cs typeface="Arial" pitchFamily="34" charset="0"/>
              </a:rPr>
              <a:t>Научите изражајно да читате причу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ox-clipart-fre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519" y="4114800"/>
            <a:ext cx="1650324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32919" y="3352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Српска народна прича</a:t>
            </a:r>
            <a:endParaRPr lang="en-US" sz="2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9919" y="18288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BA" sz="3200" b="1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Лисичица сестрица и вук</a:t>
            </a:r>
          </a:p>
          <a:p>
            <a:endParaRPr lang="sr-Cyrl-BA" sz="3200" b="1" dirty="0" smtClean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ox-clipart-fre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04919" y="3276600"/>
            <a:ext cx="3276600" cy="2420634"/>
          </a:xfrm>
          <a:prstGeom prst="rect">
            <a:avLst/>
          </a:prstGeom>
        </p:spPr>
      </p:pic>
      <p:pic>
        <p:nvPicPr>
          <p:cNvPr id="6" name="Picture 5" descr="vu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04919" y="1143000"/>
            <a:ext cx="273851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07791">
            <a:off x="1200183" y="2907737"/>
            <a:ext cx="5628110" cy="2752725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0" y="3886200"/>
            <a:ext cx="3581400" cy="2971800"/>
          </a:xfrm>
          <a:prstGeom prst="cloud">
            <a:avLst/>
          </a:prstGeom>
          <a:solidFill>
            <a:srgbClr val="4D74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Њима припадају бајке, басне, приповијетке и разне друге врсте прича.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r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804319" y="228600"/>
            <a:ext cx="3505200" cy="1978521"/>
          </a:xfrm>
          <a:prstGeom prst="rect">
            <a:avLst/>
          </a:prstGeom>
        </p:spPr>
      </p:pic>
      <p:pic>
        <p:nvPicPr>
          <p:cNvPr id="15" name="Picture 14" descr="gr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6141">
            <a:off x="1013807" y="1104331"/>
            <a:ext cx="5888182" cy="2752725"/>
          </a:xfrm>
          <a:prstGeom prst="rect">
            <a:avLst/>
          </a:prstGeom>
        </p:spPr>
      </p:pic>
      <p:pic>
        <p:nvPicPr>
          <p:cNvPr id="16" name="Picture 15" descr="gr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699919" y="3048000"/>
            <a:ext cx="4876800" cy="2752725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8519319" y="1981200"/>
            <a:ext cx="3642519" cy="2971800"/>
          </a:xfrm>
          <a:prstGeom prst="cloud">
            <a:avLst/>
          </a:prstGeom>
          <a:solidFill>
            <a:srgbClr val="4D74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Васпитавала су се дјеца, учила су шта смију радити, а шта не.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213519" y="0"/>
            <a:ext cx="4191000" cy="3276600"/>
          </a:xfrm>
          <a:prstGeom prst="cloud">
            <a:avLst/>
          </a:prstGeom>
          <a:solidFill>
            <a:srgbClr val="4D74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Већину народих прича и пјесама, које данас читамо сакупљао је Вук Стефановић Караџић.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Čuvar mesta za sadržaj 6" descr="vuč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2320" y="-77284"/>
            <a:ext cx="3276600" cy="2668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Cloud 20"/>
          <p:cNvSpPr/>
          <p:nvPr/>
        </p:nvSpPr>
        <p:spPr>
          <a:xfrm>
            <a:off x="4633119" y="2895600"/>
            <a:ext cx="2514600" cy="2286000"/>
          </a:xfrm>
          <a:prstGeom prst="cloud">
            <a:avLst/>
          </a:prstGeom>
          <a:solidFill>
            <a:srgbClr val="172200"/>
          </a:solidFill>
          <a:ln>
            <a:solidFill>
              <a:srgbClr val="172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Народне приче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"/>
            <a:ext cx="12161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Трчи лија, кад – путем сељак тјера товар рибе. Пријело се лији рибице, затрчи се напријед и легне колико је дуга насред пута, као мртва. Приђе јој сељак, додирне је бичем, а она ни да мрдне.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Што ће бити жени оковратник за бунду! – рекне сељак, узме лисицу, метне је у санке, а он пође испред њих.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А лија прогризе врећу с рибом и почне једну по једну, рибицу по рибицу, да избацује из санки. Избаци сву рибу – па се изгуби. Послије покупи рибице на гомилу и почне да их једе.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elj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9519" y="4191000"/>
            <a:ext cx="1905000" cy="211003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8" name="Picture 7" descr="lisic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1817">
            <a:off x="7165039" y="5231261"/>
            <a:ext cx="1641748" cy="820874"/>
          </a:xfrm>
          <a:prstGeom prst="rect">
            <a:avLst/>
          </a:prstGeom>
        </p:spPr>
      </p:pic>
      <p:pic>
        <p:nvPicPr>
          <p:cNvPr id="9" name="Picture 8" descr="sanke.pn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 flipH="1">
            <a:off x="1280319" y="5562600"/>
            <a:ext cx="1838142" cy="870054"/>
          </a:xfrm>
          <a:prstGeom prst="rect">
            <a:avLst/>
          </a:prstGeom>
        </p:spPr>
      </p:pic>
      <p:pic>
        <p:nvPicPr>
          <p:cNvPr id="10" name="Picture 9" descr="vrec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7519" y="5029200"/>
            <a:ext cx="838200" cy="1104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8919" y="4953000"/>
            <a:ext cx="2138289" cy="1628775"/>
          </a:xfrm>
          <a:prstGeom prst="rect">
            <a:avLst/>
          </a:prstGeom>
        </p:spPr>
      </p:pic>
      <p:pic>
        <p:nvPicPr>
          <p:cNvPr id="5" name="Picture 4" descr="fox-clipart-free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175919" y="5105400"/>
            <a:ext cx="2041465" cy="15081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4719" y="228600"/>
            <a:ext cx="5410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Приђе јој потом вук.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Здраво, лијо!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Здраво, вујо!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Рибице ми дај!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Сам је нахватај!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Не умијем то ја.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Научићу те онда.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Научи лијо!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9919" y="3352800"/>
            <a:ext cx="6461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- Добро, вујо. Иди ти на ријеку, спусти реп у просјек на леду, сједи и понављај: Хватај се, рибице, велика и мала; хватај се, рибице, велика и мала! Послије извади из просјека реп – па ћеш видјети колико се риба нахватало.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5719" y="0"/>
            <a:ext cx="678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Сиђе вук на ријеку, спусти реп у просјек и стане чекати. А лисица поједе сву рибицу, па и она дође на ријеку.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А мраз све јаче и јаче стеже. Вучји реп се тако заледи.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Лија викне: - Вуци!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Вук повуче, али ништа не вриједи.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Погледа вук наоколо, хтједе лисицу у помоћ да зове, а од ње ни трага ни гласа. Побјегла.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v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2291">
            <a:off x="680296" y="3850243"/>
            <a:ext cx="2138289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12161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>
                <a:latin typeface="Arial" pitchFamily="34" charset="0"/>
                <a:cs typeface="Arial" pitchFamily="34" charset="0"/>
              </a:rPr>
              <a:t>- Толико се рибе нахватало – помисли вук – не да ми се извадити!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sr-Cyrl-BA" sz="2400" b="1" dirty="0">
                <a:latin typeface="Arial" pitchFamily="34" charset="0"/>
                <a:cs typeface="Arial" pitchFamily="34" charset="0"/>
              </a:rPr>
              <a:t>Читаву ноћ је провео покушавајући да извуче реп.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sr-Cyrl-BA" sz="2400" b="1" dirty="0">
                <a:latin typeface="Arial" pitchFamily="34" charset="0"/>
                <a:cs typeface="Arial" pitchFamily="34" charset="0"/>
              </a:rPr>
              <a:t>	Сване и зора. Дођу жене на просјек на воду, опазе вука, па нададну дреку: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sr-Cyrl-BA" sz="2400" b="1" dirty="0">
                <a:latin typeface="Arial" pitchFamily="34" charset="0"/>
                <a:cs typeface="Arial" pitchFamily="34" charset="0"/>
              </a:rPr>
              <a:t>	- Вук! Вук! Удрите га, удрите!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sr-Cyrl-BA" sz="2400" b="1" dirty="0">
                <a:latin typeface="Arial" pitchFamily="34" charset="0"/>
                <a:cs typeface="Arial" pitchFamily="34" charset="0"/>
              </a:rPr>
              <a:t>	Дотрче и почну га млатити: ко обрамницом, ко ведром, ко чиме стигне.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sr-Cyrl-BA" sz="2400" b="1" dirty="0">
                <a:latin typeface="Arial" pitchFamily="34" charset="0"/>
                <a:cs typeface="Arial" pitchFamily="34" charset="0"/>
              </a:rPr>
              <a:t>	Вук се трзао, трзао, откине себи реп, побјеже главом без обзира.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sr-Cyrl-BA" sz="2400" b="1" dirty="0">
                <a:latin typeface="Arial" pitchFamily="34" charset="0"/>
                <a:cs typeface="Arial" pitchFamily="34" charset="0"/>
              </a:rPr>
              <a:t>	- Добро, лијо – помисли – вратићу ти мило за драго!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sr-Cyrl-BA" sz="2400" b="1" dirty="0">
                <a:latin typeface="Arial" pitchFamily="34" charset="0"/>
                <a:cs typeface="Arial" pitchFamily="34" charset="0"/>
              </a:rPr>
              <a:t>	А лија утом поново огладни, па стане гледати шта би још украла.</a:t>
            </a:r>
            <a:endParaRPr lang="en-US" sz="2400" dirty="0"/>
          </a:p>
        </p:txBody>
      </p:sp>
      <p:pic>
        <p:nvPicPr>
          <p:cNvPr id="5" name="Picture 4" descr="vu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2719" y="5029200"/>
            <a:ext cx="1524000" cy="100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3519" y="228600"/>
            <a:ext cx="6080125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Увуче се у кућу гдје је сељанка палачинке правила, па упадне у лонац с тијестом, сва се умаже, па бјежʼ! А вук пред њу.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Зар се онако учи? Свег су ме испребијали. Реп откинули.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Е, мој вујо – на то ће лија – теби су реп откинули, а мени главу разбили. Теби крв тече, мени мозак цури, једва се мичем...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И то је истина – вели вук – гдје чеш сирота таква, него узјаши ме, па ћу те ја однијети.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kuca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4719" y="1114425"/>
            <a:ext cx="6477000" cy="5743575"/>
          </a:xfrm>
          <a:prstGeom prst="rect">
            <a:avLst/>
          </a:prstGeom>
        </p:spPr>
      </p:pic>
      <p:pic>
        <p:nvPicPr>
          <p:cNvPr id="4" name="Picture 3" descr="fox-clipart-fre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1119" y="5225479"/>
            <a:ext cx="2209800" cy="1632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919" y="1447800"/>
            <a:ext cx="9121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Лисица му се попне на леђа, а вук је понесе. Јаше тако лија вују и тихо одбројава: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Болан здрава носи, болан здрава носи!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Шта то збориш, лијице? – упитаће вук.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Ја, вујо, велим: болан болна носи.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- Тако је, лијице, тако.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	Донесе вук лију пред њену јазбину. Скочи она, сакрије се у јаму, па се онда стане вуку смијати и подсмијавати.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fox-clipart-fre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519" y="4587839"/>
            <a:ext cx="3072917" cy="227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417</Words>
  <Application>Microsoft Office PowerPoint</Application>
  <PresentationFormat>Custom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8</cp:revision>
  <dcterms:created xsi:type="dcterms:W3CDTF">2020-04-06T07:31:15Z</dcterms:created>
  <dcterms:modified xsi:type="dcterms:W3CDTF">2020-04-07T15:52:22Z</dcterms:modified>
</cp:coreProperties>
</file>