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61" r:id="rId4"/>
    <p:sldId id="271" r:id="rId5"/>
    <p:sldId id="263" r:id="rId6"/>
    <p:sldId id="265" r:id="rId7"/>
    <p:sldId id="268" r:id="rId8"/>
    <p:sldId id="278" r:id="rId9"/>
    <p:sldId id="279" r:id="rId10"/>
    <p:sldId id="276" r:id="rId11"/>
    <p:sldId id="269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jesta podatak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jesta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2" name="Čuvar mjesta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4" name="Čuvar mjesta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jesta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402B07-0D0E-43FE-A020-34E1D774DB1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4714908"/>
          </a:xfrm>
        </p:spPr>
        <p:txBody>
          <a:bodyPr/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СВЕТИ ПРОРОК МИХЕЈ</a:t>
            </a:r>
            <a:endParaRPr lang="en-US" dirty="0"/>
          </a:p>
        </p:txBody>
      </p:sp>
      <p:sp>
        <p:nvSpPr>
          <p:cNvPr id="6146" name="AutoShape 2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D:\0 vjeronauka snimanje rtrs\7 razred . prorok mihej\foto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826" y="381000"/>
            <a:ext cx="4535774" cy="3018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" y="381000"/>
            <a:ext cx="8077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Иако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живио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несрећном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безнадежном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времену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наговјештавао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невоље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заврштити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свјетским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тј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доласком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Месије</a:t>
            </a:r>
            <a:r>
              <a:rPr lang="sr-Cyrl-R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5.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књиге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говори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Витлејему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граду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доћи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Месија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Спаситељ</a:t>
            </a:r>
            <a:r>
              <a:rPr lang="sr-Cyrl-R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Помиње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мајку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која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Месију</a:t>
            </a:r>
            <a:r>
              <a:rPr lang="sr-Cyrl-R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Месија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доћи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лозе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цара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Давида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Јахвеов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представник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Циљ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доласка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r-Cyrl-RS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есије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успостављање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свопштег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мира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Његовим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доласком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царство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благостања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Оружје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претворено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оруђе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Месија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владати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„с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висине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“,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народом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бринуће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њега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„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“. 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израбљивати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земаљски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владари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него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ће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радити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корист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народа</a:t>
            </a:r>
            <a:r>
              <a:rPr kumimoji="0" lang="sr-Cyrl-R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Cyrl-R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R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Христос цитира ријечи пророка Михеја (Мих 7,6 - Мт 10,36).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0 vjeronauka snimanje rtrs\7 razred . prorok mihej\foto\416645_sveti-prorok-mihej_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3962400" cy="2957995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838200"/>
            <a:ext cx="8229600" cy="1295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Д</a:t>
            </a:r>
            <a:r>
              <a:rPr kumimoji="0" lang="sr-Cyrl-RS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атум када Црква прославља</a:t>
            </a:r>
            <a:r>
              <a:rPr lang="sr-Cyrl-RS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sr-Cyrl-RS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Светог пророка Михеја је</a:t>
            </a:r>
            <a:r>
              <a:rPr lang="sr-Cyrl-RS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sr-Cyrl-RS" sz="36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27. август.</a:t>
            </a:r>
            <a:endParaRPr kumimoji="0" lang="en-US" sz="36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solidFill>
                  <a:schemeClr val="tx1">
                    <a:lumMod val="95000"/>
                  </a:schemeClr>
                </a:solidFill>
              </a:rPr>
              <a:t>Одговори на питања у уџбенику на страни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70</a:t>
            </a:r>
            <a:r>
              <a:rPr lang="sr-Cyrl-RS" sz="2800" b="1" dirty="0" smtClean="0">
                <a:solidFill>
                  <a:schemeClr val="tx1">
                    <a:lumMod val="95000"/>
                  </a:schemeClr>
                </a:solidFill>
              </a:rPr>
              <a:t>!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743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solidFill>
                  <a:schemeClr val="tx1">
                    <a:lumMod val="95000"/>
                  </a:schemeClr>
                </a:solidFill>
              </a:rPr>
              <a:t>У Библијском атласу пронаћи гдје је пророковао                                Свети пророк </a:t>
            </a:r>
            <a:r>
              <a:rPr lang="sr-Cyrl-RS" sz="2800" b="1" dirty="0" smtClean="0">
                <a:solidFill>
                  <a:schemeClr val="tx1">
                    <a:lumMod val="95000"/>
                  </a:schemeClr>
                </a:solidFill>
              </a:rPr>
              <a:t>Михеј!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3400" y="304800"/>
            <a:ext cx="4038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RS" dirty="0" smtClean="0"/>
              <a:t>Родио се у Моресету</a:t>
            </a:r>
            <a:r>
              <a:rPr lang="en-US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Пророковао у Јерусалиму</a:t>
            </a:r>
            <a:r>
              <a:rPr lang="en-US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Пророковао у оба царства</a:t>
            </a:r>
            <a:r>
              <a:rPr lang="en-US" dirty="0" smtClean="0"/>
              <a:t>,</a:t>
            </a:r>
            <a:r>
              <a:rPr lang="sr-Cyrl-RS" dirty="0" smtClean="0"/>
              <a:t> Сјеверном и Јужном</a:t>
            </a:r>
            <a:r>
              <a:rPr lang="en-US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Био ратар, а из проповиједи се види да се бавио и сточарством</a:t>
            </a:r>
            <a:r>
              <a:rPr lang="en-US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На његов рад су утицале историјске околоности у којима је живио.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Асирци су заузели велики број градова, то је изазвало велики талас избјеглица.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Пророк Михеј је због тога жалостан, али је још жалоснији јер су његови сународници искоришћавали тај исти биједни народ умјесто да му помогну.</a:t>
            </a:r>
          </a:p>
        </p:txBody>
      </p:sp>
      <p:pic>
        <p:nvPicPr>
          <p:cNvPr id="3" name="Picture 2" descr="D:\0 vjeronauka snimanje rtrs\7 razred . prorok mihej\foto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7200"/>
            <a:ext cx="441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472518" cy="41148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Залаже се за напаћени јеврејски народ.</a:t>
            </a:r>
          </a:p>
          <a:p>
            <a:pPr lvl="0"/>
            <a:r>
              <a:rPr lang="sr-Cyrl-RS" dirty="0" smtClean="0"/>
              <a:t>Жестоко критикује силнике који имају моћ у рукама, али то не користе на добро, већ на зло.</a:t>
            </a:r>
          </a:p>
          <a:p>
            <a:pPr lvl="0"/>
            <a:r>
              <a:rPr lang="sr-Cyrl-RS" dirty="0" smtClean="0"/>
              <a:t>Назива их људождерима који „деру кожу“ народу.</a:t>
            </a:r>
          </a:p>
          <a:p>
            <a:r>
              <a:rPr lang="sr-Cyrl-RS" dirty="0" smtClean="0"/>
              <a:t>Зле намјере смишљају ноћу, а изводе дању.</a:t>
            </a:r>
            <a:endParaRPr lang="en-US" dirty="0" smtClean="0"/>
          </a:p>
          <a:p>
            <a:r>
              <a:rPr lang="sr-Cyrl-RS" dirty="0" smtClean="0"/>
              <a:t>Крше 10. заповијест: “Не пожели ништа што је туђе.”</a:t>
            </a:r>
            <a:endParaRPr lang="en-US" dirty="0" smtClean="0"/>
          </a:p>
          <a:p>
            <a:r>
              <a:rPr lang="sr-Cyrl-RS" dirty="0" smtClean="0"/>
              <a:t>Предмет критике су народне вође и кнежеви као и судије, </a:t>
            </a:r>
            <a:r>
              <a:rPr lang="sr-Cyrl-RS" dirty="0" smtClean="0"/>
              <a:t>који </a:t>
            </a:r>
            <a:r>
              <a:rPr lang="sr-Cyrl-RS" dirty="0" smtClean="0"/>
              <a:t>не </a:t>
            </a:r>
            <a:r>
              <a:rPr lang="sr-Cyrl-RS" dirty="0" smtClean="0"/>
              <a:t>суде по правди већ су подмитљиви.</a:t>
            </a:r>
            <a:endParaRPr lang="en-US" dirty="0" smtClean="0"/>
          </a:p>
          <a:p>
            <a:pPr lvl="0"/>
            <a:r>
              <a:rPr lang="sr-Cyrl-RS" dirty="0" smtClean="0"/>
              <a:t>Предмет критике су и лажни пророци који заводе свој народ.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228600"/>
            <a:ext cx="3123603" cy="2345000"/>
          </a:xfrm>
          <a:prstGeom prst="rect">
            <a:avLst/>
          </a:prstGeom>
          <a:noFill/>
        </p:spPr>
      </p:pic>
      <p:pic>
        <p:nvPicPr>
          <p:cNvPr id="1026" name="Picture 2" descr="D:\0 vjeronauka snimanje rtrs\7 razred . prorok mihej\foto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1781175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52400"/>
          </a:xfrm>
        </p:spPr>
        <p:txBody>
          <a:bodyPr>
            <a:normAutofit fontScale="90000"/>
          </a:bodyPr>
          <a:lstStyle/>
          <a:p>
            <a:pPr lvl="0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		       </a:t>
            </a:r>
            <a:r>
              <a:rPr lang="sr-Cyrl-RS" sz="5300" b="1" dirty="0" smtClean="0"/>
              <a:t>ПРАВДА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ru-RU" dirty="0" smtClean="0"/>
              <a:t>- централна тема пророкових говора </a:t>
            </a:r>
            <a:br>
              <a:rPr lang="ru-RU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4098" name="Picture 2" descr="D:\0 vjeronauka snimanje rtrs\7 razred . prorok mihej\foto\download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1"/>
            <a:ext cx="4495800" cy="2761009"/>
          </a:xfrm>
          <a:prstGeom prst="rect">
            <a:avLst/>
          </a:prstGeom>
          <a:noFill/>
        </p:spPr>
      </p:pic>
      <p:pic>
        <p:nvPicPr>
          <p:cNvPr id="4099" name="Picture 3" descr="D:\0 vjeronauka snimanje rtrs\7 razred . prorok mihej\foto\images (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81200"/>
            <a:ext cx="4038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Објављује да ће „Јерусалим постати гомила.“</a:t>
            </a:r>
            <a:endParaRPr lang="en-US" sz="3200" dirty="0"/>
          </a:p>
        </p:txBody>
      </p:sp>
      <p:pic>
        <p:nvPicPr>
          <p:cNvPr id="4098" name="Picture 2" descr="D:\0 vjeronauka snimanje rtrs\7 razred . prorok mihej\foto\Ercole_de_Roberti_Destruction_of_Jerusalem_Fighting_Fleeing_Marching_Slaying_Burning_Chemical_reaction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219200"/>
            <a:ext cx="8134379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>
            <a:normAutofit fontScale="90000"/>
          </a:bodyPr>
          <a:lstStyle/>
          <a:p>
            <a:pPr lvl="0" algn="ctr"/>
            <a:r>
              <a:rPr dirty="0" smtClean="0"/>
              <a:t>		</a:t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>	   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Виђење свјетског мира!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82967" cy="52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0 vjeronauka snimanje rtrs\7 razred . prorok mihej\foto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57200"/>
            <a:ext cx="3886200" cy="583991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2057400"/>
            <a:ext cx="190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dirty="0" smtClean="0"/>
              <a:t>Пророк Михеј је пророк мира.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2133600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dirty="0" smtClean="0"/>
              <a:t>Цијела књига говори о миру.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4400" dirty="0" smtClean="0">
                <a:solidFill>
                  <a:srgbClr val="FFC000"/>
                </a:solidFill>
              </a:rPr>
              <a:t>„А ти, </a:t>
            </a:r>
            <a:r>
              <a:rPr lang="sr-Cyrl-RS" sz="4400" dirty="0" smtClean="0">
                <a:solidFill>
                  <a:srgbClr val="FFFF00"/>
                </a:solidFill>
              </a:rPr>
              <a:t>Витлејеме</a:t>
            </a:r>
            <a:r>
              <a:rPr lang="sr-Cyrl-RS" sz="4400" dirty="0" smtClean="0">
                <a:solidFill>
                  <a:srgbClr val="FFC000"/>
                </a:solidFill>
              </a:rPr>
              <a:t> Ефрато, ако и јеси </a:t>
            </a:r>
            <a:r>
              <a:rPr lang="sr-Cyrl-RS" sz="4400" dirty="0" smtClean="0">
                <a:solidFill>
                  <a:srgbClr val="FFFF00"/>
                </a:solidFill>
              </a:rPr>
              <a:t>најмањи</a:t>
            </a:r>
            <a:r>
              <a:rPr lang="sr-Cyrl-RS" sz="4400" dirty="0" smtClean="0">
                <a:solidFill>
                  <a:srgbClr val="FFC000"/>
                </a:solidFill>
              </a:rPr>
              <a:t> међу хиљадама Јудиним, </a:t>
            </a:r>
            <a:r>
              <a:rPr lang="sr-Cyrl-RS" sz="4400" dirty="0" smtClean="0">
                <a:solidFill>
                  <a:srgbClr val="FFFF00"/>
                </a:solidFill>
              </a:rPr>
              <a:t>из тебе ће ми изаћи </a:t>
            </a:r>
            <a:r>
              <a:rPr lang="sr-Cyrl-RS" sz="4400" dirty="0" smtClean="0">
                <a:solidFill>
                  <a:srgbClr val="FFC000"/>
                </a:solidFill>
              </a:rPr>
              <a:t>који ће бити </a:t>
            </a:r>
            <a:r>
              <a:rPr lang="sr-Cyrl-RS" sz="4400" dirty="0" smtClean="0">
                <a:solidFill>
                  <a:srgbClr val="FFFF00"/>
                </a:solidFill>
              </a:rPr>
              <a:t>господар</a:t>
            </a:r>
            <a:r>
              <a:rPr lang="sr-Cyrl-RS" sz="4400" dirty="0" smtClean="0">
                <a:solidFill>
                  <a:srgbClr val="FFC000"/>
                </a:solidFill>
              </a:rPr>
              <a:t> у </a:t>
            </a:r>
            <a:r>
              <a:rPr lang="sr-Cyrl-RS" sz="4400" dirty="0" smtClean="0">
                <a:solidFill>
                  <a:srgbClr val="FFFF00"/>
                </a:solidFill>
              </a:rPr>
              <a:t>Израиљу</a:t>
            </a:r>
            <a:r>
              <a:rPr lang="sr-Cyrl-RS" sz="4400" dirty="0" smtClean="0">
                <a:solidFill>
                  <a:srgbClr val="FFC000"/>
                </a:solidFill>
              </a:rPr>
              <a:t>, којему су изласци од почетка, </a:t>
            </a:r>
            <a:r>
              <a:rPr lang="sr-Cyrl-RS" sz="4400" dirty="0" smtClean="0">
                <a:solidFill>
                  <a:srgbClr val="FFFF00"/>
                </a:solidFill>
              </a:rPr>
              <a:t>од вјечних времена </a:t>
            </a:r>
            <a:r>
              <a:rPr lang="sr-Cyrl-RS" sz="4400" dirty="0" smtClean="0">
                <a:solidFill>
                  <a:srgbClr val="FFC000"/>
                </a:solidFill>
              </a:rPr>
              <a:t>им је сила у руци.“ </a:t>
            </a:r>
            <a:r>
              <a:rPr lang="sr-Cyrl-RS" sz="4400" dirty="0" smtClean="0">
                <a:solidFill>
                  <a:srgbClr val="FFC000"/>
                </a:solidFill>
              </a:rPr>
              <a:t>Мих 5,2</a:t>
            </a:r>
            <a:endParaRPr lang="en-US" sz="4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8" y="404813"/>
            <a:ext cx="9104312" cy="607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333</TotalTime>
  <Words>430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Papir</vt:lpstr>
      <vt:lpstr>   СВЕТИ ПРОРОК МИХЕЈ</vt:lpstr>
      <vt:lpstr>Slide 2</vt:lpstr>
      <vt:lpstr>Slide 3</vt:lpstr>
      <vt:lpstr>                ПРАВДА - централна тема пророкових говора   </vt:lpstr>
      <vt:lpstr>Slide 5</vt:lpstr>
      <vt:lpstr>           Виђење свјетског мира!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 о милостивом оцу</dc:title>
  <dc:creator>rakic</dc:creator>
  <cp:lastModifiedBy>Slavoljub Lukic</cp:lastModifiedBy>
  <cp:revision>63</cp:revision>
  <dcterms:created xsi:type="dcterms:W3CDTF">2019-12-11T17:23:26Z</dcterms:created>
  <dcterms:modified xsi:type="dcterms:W3CDTF">2020-04-27T10:39:03Z</dcterms:modified>
</cp:coreProperties>
</file>