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534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571750"/>
            <a:ext cx="6858000" cy="1219200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Површине геометријских Фигура са окомитим дијагоналама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6159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</a:rPr>
              <a:t>Израда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137160" indent="0">
                  <a:buNone/>
                </a:pPr>
                <a:r>
                  <a:rPr lang="sr-Cyrl-BA" dirty="0" smtClean="0"/>
                  <a:t>	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d1= 12cm</a:t>
                </a:r>
              </a:p>
              <a:p>
                <a:pPr marL="137160" indent="0">
                  <a:buNone/>
                </a:pPr>
                <a:r>
                  <a:rPr lang="sr-Latn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d2= 8cm</a:t>
                </a:r>
              </a:p>
              <a:p>
                <a:pPr marL="137160" indent="0">
                  <a:buNone/>
                </a:pPr>
                <a:r>
                  <a:rPr lang="sr-Cyrl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</a:t>
                </a:r>
                <a:r>
                  <a:rPr lang="sr-Latn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 2"/>
                  </a:rPr>
                  <a:t></a:t>
                </a:r>
                <a:r>
                  <a:rPr lang="sr-Latn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𝑑</m:t>
                        </m:r>
                        <m: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1·</m:t>
                        </m:r>
                        <m: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𝑑</m:t>
                        </m:r>
                        <m: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sr-Latn-BA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37160" indent="0">
                  <a:buNone/>
                </a:pPr>
                <a:r>
                  <a:rPr lang="sr-Latn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</a:t>
                </a: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</a:t>
                </a:r>
                <a:r>
                  <a:rPr lang="sr-Latn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12·8</m:t>
                        </m:r>
                      </m:num>
                      <m:den>
                        <m: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sr-Latn-BA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  =  48</m:t>
                    </m:r>
                  </m:oMath>
                </a14:m>
                <a:r>
                  <a:rPr lang="sr-Latn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t="-1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0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191000" y="1200150"/>
                <a:ext cx="3886200" cy="3200401"/>
              </a:xfrm>
            </p:spPr>
            <p:txBody>
              <a:bodyPr>
                <a:normAutofit/>
              </a:bodyPr>
              <a:lstStyle/>
              <a:p>
                <a:pPr marL="137160" indent="0">
                  <a:buNone/>
                </a:pP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"/>
                  </a:rPr>
                  <a:t>= 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sym typeface="Wingdings"/>
                          </a:rPr>
                        </m:ctrlPr>
                      </m:sSupPr>
                      <m:e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sym typeface="Wingdings"/>
                          </a:rPr>
                          <m:t>𝑚</m:t>
                        </m:r>
                      </m:e>
                      <m:sup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sym typeface="Wingdings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60 000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sr-Latn-BA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37160" indent="0">
                  <a:buNone/>
                </a:pP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</a:t>
                </a:r>
                <a:r>
                  <a:rPr lang="sr-Latn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"/>
                  </a:rPr>
                  <a:t> 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: P</a:t>
                </a:r>
                <a:r>
                  <a:rPr lang="sr-Latn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 2"/>
                  </a:rPr>
                  <a:t> 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60 000 : 48</a:t>
                </a: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1250 </a:t>
                </a: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плочица</a:t>
                </a:r>
                <a:endParaRPr lang="sr-Latn-BA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Content Placehold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191000" y="1200150"/>
                <a:ext cx="3886200" cy="3200401"/>
              </a:xfrm>
              <a:blipFill rotWithShape="1">
                <a:blip r:embed="rId3"/>
                <a:stretch>
                  <a:fillRect t="-2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11763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971550"/>
            <a:ext cx="4191000" cy="1219200"/>
          </a:xfrm>
        </p:spPr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ЗАдаћа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343150"/>
            <a:ext cx="5181600" cy="1828800"/>
          </a:xfrm>
        </p:spPr>
        <p:txBody>
          <a:bodyPr>
            <a:noAutofit/>
          </a:bodyPr>
          <a:lstStyle/>
          <a:p>
            <a:r>
              <a:rPr lang="sr-Cyrl-B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Збирка задатака</a:t>
            </a:r>
          </a:p>
          <a:p>
            <a:r>
              <a:rPr lang="sr-Cyrl-B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Стр.91</a:t>
            </a:r>
          </a:p>
          <a:p>
            <a:r>
              <a:rPr lang="sr-Cyrl-B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Задатак 844,845</a:t>
            </a:r>
          </a:p>
          <a:p>
            <a:r>
              <a:rPr lang="sr-Cyrl-B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Стр.97</a:t>
            </a:r>
          </a:p>
          <a:p>
            <a:r>
              <a:rPr lang="sr-Cyrl-B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Задатак 905:в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06489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361950"/>
            <a:ext cx="6705600" cy="1143000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solidFill>
                  <a:schemeClr val="tx1"/>
                </a:solidFill>
              </a:rPr>
              <a:t>Фигуре са окомитим(нормалним) дијагоналама су: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0" y="1581150"/>
            <a:ext cx="5486400" cy="1524000"/>
          </a:xfrm>
        </p:spPr>
        <p:txBody>
          <a:bodyPr>
            <a:normAutofit lnSpcReduction="10000"/>
          </a:bodyPr>
          <a:lstStyle/>
          <a:p>
            <a:pPr lvl="8">
              <a:buFont typeface="Wingdings" panose="05000000000000000000" pitchFamily="2" charset="2"/>
              <a:buChar char="Ø"/>
            </a:pPr>
            <a:r>
              <a:rPr lang="sr-Cyrl-BA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Квадрат</a:t>
            </a:r>
          </a:p>
          <a:p>
            <a:pPr lvl="8">
              <a:buFont typeface="Wingdings" panose="05000000000000000000" pitchFamily="2" charset="2"/>
              <a:buChar char="Ø"/>
            </a:pPr>
            <a:r>
              <a:rPr lang="sr-Cyrl-BA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Ромб</a:t>
            </a:r>
          </a:p>
          <a:p>
            <a:pPr lvl="8">
              <a:buFont typeface="Wingdings" panose="05000000000000000000" pitchFamily="2" charset="2"/>
              <a:buChar char="Ø"/>
            </a:pPr>
            <a:r>
              <a:rPr lang="sr-Cyrl-BA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Делтоид</a:t>
            </a:r>
          </a:p>
          <a:p>
            <a:endParaRPr lang="sr-Cyrl-B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980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1912" lvl="5" indent="0">
              <a:buNone/>
            </a:pPr>
            <a:r>
              <a:rPr lang="sr-Cyrl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Посматрајмо слику четв</a:t>
            </a:r>
            <a:r>
              <a:rPr lang="sr-Latn-B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sr-Cyrl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роугла </a:t>
            </a:r>
            <a:r>
              <a:rPr lang="sr-Latn-B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ABCD</a:t>
            </a:r>
            <a:endParaRPr lang="sr-Cyrl-B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>
              <a:buNone/>
            </a:pPr>
            <a:endParaRPr lang="sr-Cyrl-BA" dirty="0"/>
          </a:p>
          <a:p>
            <a:pPr marL="137160" indent="0">
              <a:buNone/>
            </a:pPr>
            <a:endParaRPr lang="sr-Cyrl-BA" dirty="0" smtClean="0"/>
          </a:p>
          <a:p>
            <a:pPr marL="137160" indent="0">
              <a:buNone/>
            </a:pPr>
            <a:endParaRPr lang="sr-Cyrl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657350"/>
            <a:ext cx="4572000" cy="269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739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8150"/>
            <a:ext cx="7315200" cy="838200"/>
          </a:xfrm>
        </p:spPr>
        <p:txBody>
          <a:bodyPr>
            <a:noAutofit/>
          </a:bodyPr>
          <a:lstStyle/>
          <a:p>
            <a:r>
              <a:rPr lang="sr-Cyrl-BA" sz="2000" dirty="0" smtClean="0">
                <a:solidFill>
                  <a:schemeClr val="tx1"/>
                </a:solidFill>
              </a:rPr>
              <a:t/>
            </a:r>
            <a:br>
              <a:rPr lang="sr-Cyrl-BA" sz="2000" dirty="0" smtClean="0">
                <a:solidFill>
                  <a:schemeClr val="tx1"/>
                </a:solidFill>
              </a:rPr>
            </a:br>
            <a:r>
              <a:rPr lang="sr-Cyrl-BA" sz="1800" dirty="0" smtClean="0">
                <a:solidFill>
                  <a:schemeClr val="tx1"/>
                </a:solidFill>
              </a:rPr>
              <a:t>Површина четвороугла </a:t>
            </a:r>
            <a:r>
              <a:rPr lang="en-US" sz="1800" dirty="0">
                <a:solidFill>
                  <a:schemeClr val="tx1"/>
                </a:solidFill>
              </a:rPr>
              <a:t>ABCD</a:t>
            </a:r>
            <a:r>
              <a:rPr lang="sr-Cyrl-BA" sz="1800" dirty="0">
                <a:solidFill>
                  <a:schemeClr val="tx1"/>
                </a:solidFill>
              </a:rPr>
              <a:t> чије су дијагонале нормалне једнака је </a:t>
            </a:r>
            <a:r>
              <a:rPr lang="sr-Cyrl-BA" sz="1800" dirty="0" smtClean="0">
                <a:solidFill>
                  <a:schemeClr val="tx1"/>
                </a:solidFill>
              </a:rPr>
              <a:t>збиру </a:t>
            </a:r>
            <a:r>
              <a:rPr lang="sr-Cyrl-BA" sz="1800" dirty="0">
                <a:solidFill>
                  <a:schemeClr val="tx1"/>
                </a:solidFill>
              </a:rPr>
              <a:t>површина троуглова </a:t>
            </a:r>
            <a:r>
              <a:rPr lang="en-US" sz="1800" dirty="0" smtClean="0">
                <a:solidFill>
                  <a:schemeClr val="tx1"/>
                </a:solidFill>
              </a:rPr>
              <a:t>A</a:t>
            </a:r>
            <a:r>
              <a:rPr lang="sr-Latn-BA" sz="1800" dirty="0" smtClean="0">
                <a:solidFill>
                  <a:schemeClr val="tx1"/>
                </a:solidFill>
              </a:rPr>
              <a:t>CB </a:t>
            </a:r>
            <a:r>
              <a:rPr lang="sr-Cyrl-BA" sz="1800" dirty="0" smtClean="0">
                <a:solidFill>
                  <a:schemeClr val="tx1"/>
                </a:solidFill>
              </a:rPr>
              <a:t>и </a:t>
            </a:r>
            <a:r>
              <a:rPr lang="sr-Latn-BA" sz="1800" dirty="0">
                <a:solidFill>
                  <a:schemeClr val="tx1"/>
                </a:solidFill>
              </a:rPr>
              <a:t>ACD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76350"/>
                <a:ext cx="8001000" cy="2971800"/>
              </a:xfrm>
            </p:spPr>
            <p:txBody>
              <a:bodyPr/>
              <a:lstStyle/>
              <a:p>
                <a:pPr marL="137160" indent="0">
                  <a:buNone/>
                </a:pPr>
                <a:r>
                  <a:rPr lang="sr-Cyrl-BA" dirty="0" smtClean="0"/>
                  <a:t> 		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 3"/>
                  </a:rPr>
                  <a:t></a:t>
                </a:r>
                <a:r>
                  <a:rPr lang="sr-Latn-BA" sz="2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 3"/>
                  </a:rPr>
                  <a:t>ACB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 3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sym typeface="Wingdings 3"/>
                          </a:rPr>
                        </m:ctrlPr>
                      </m:fPr>
                      <m:num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sym typeface="Wingdings 3"/>
                          </a:rPr>
                          <m:t>𝑑</m:t>
                        </m:r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sym typeface="Wingdings 3"/>
                          </a:rPr>
                          <m:t>1· |</m:t>
                        </m:r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sym typeface="Wingdings 3"/>
                          </a:rPr>
                          <m:t>𝐵𝑂</m:t>
                        </m:r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sym typeface="Wingdings 3"/>
                          </a:rPr>
                          <m:t>|  </m:t>
                        </m:r>
                      </m:num>
                      <m:den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sym typeface="Wingdings 3"/>
                          </a:rPr>
                          <m:t>2</m:t>
                        </m:r>
                      </m:den>
                    </m:f>
                  </m:oMath>
                </a14:m>
                <a:endParaRPr lang="sr-Latn-BA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37160" indent="0">
                  <a:buNone/>
                </a:pPr>
                <a:r>
                  <a:rPr lang="sr-Latn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sr-Cyrl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      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P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 3"/>
                  </a:rPr>
                  <a:t></a:t>
                </a:r>
                <a:r>
                  <a:rPr lang="sr-Latn-BA" sz="2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 3"/>
                  </a:rPr>
                  <a:t>ACD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 3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sym typeface="Wingdings 3"/>
                          </a:rPr>
                        </m:ctrlPr>
                      </m:fPr>
                      <m:num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sym typeface="Wingdings 3"/>
                          </a:rPr>
                          <m:t>𝑑</m:t>
                        </m:r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sym typeface="Wingdings 3"/>
                          </a:rPr>
                          <m:t>1 ·|</m:t>
                        </m:r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sym typeface="Wingdings 3"/>
                          </a:rPr>
                          <m:t>𝐷𝑂</m:t>
                        </m:r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sym typeface="Wingdings 3"/>
                          </a:rPr>
                          <m:t>|</m:t>
                        </m:r>
                      </m:num>
                      <m:den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sym typeface="Wingdings 3"/>
                          </a:rPr>
                          <m:t>2</m:t>
                        </m:r>
                      </m:den>
                    </m:f>
                  </m:oMath>
                </a14:m>
                <a:endParaRPr lang="sr-Latn-BA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37160" indent="0">
                  <a:buNone/>
                </a:pPr>
                <a:r>
                  <a:rPr lang="sr-Cyrl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P</a:t>
                </a:r>
                <a:r>
                  <a:rPr lang="sr-Latn-BA" sz="2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ACB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+ P</a:t>
                </a:r>
                <a:r>
                  <a:rPr lang="sr-Latn-BA" sz="2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ACD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𝑑</m:t>
                        </m:r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· (|BO|+|DO|)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𝑑</m:t>
                        </m:r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𝑑</m:t>
                        </m:r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sr-Latn-B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76350"/>
                <a:ext cx="8001000" cy="29718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2130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49"/>
            <a:ext cx="8229600" cy="838201"/>
          </a:xfrm>
        </p:spPr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</a:rPr>
              <a:t>Примјер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76350"/>
            <a:ext cx="5562600" cy="2209800"/>
          </a:xfrm>
        </p:spPr>
        <p:txBody>
          <a:bodyPr>
            <a:normAutofit lnSpcReduction="10000"/>
          </a:bodyPr>
          <a:lstStyle/>
          <a:p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Ако су дужине дијагонала  неког четвороугла</a:t>
            </a: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d1= 16,6cm  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d2= 12cm</a:t>
            </a:r>
            <a:r>
              <a:rPr lang="sr-Cyrl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нормалне су једна на другу,  израчунај површину датог четвороугла.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16578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</a:rPr>
              <a:t>Израда</a:t>
            </a:r>
            <a:r>
              <a:rPr lang="sr-Cyrl-BA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sr-Cyrl-BA" dirty="0" smtClean="0"/>
              <a:t>	</a:t>
            </a: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d1= 16,6cm</a:t>
            </a:r>
          </a:p>
          <a:p>
            <a:pPr marL="137160" indent="0">
              <a:buNone/>
            </a:pPr>
            <a:r>
              <a:rPr lang="sr-Latn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d2= 12cm</a:t>
            </a:r>
          </a:p>
          <a:p>
            <a:pPr marL="137160" indent="0">
              <a:buNone/>
            </a:pP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	  </a:t>
            </a: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P= ?      </a:t>
            </a:r>
            <a:endParaRPr lang="sr-Cyrl-B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>
              <a:buNone/>
            </a:pPr>
            <a:r>
              <a:rPr lang="sr-Latn-BA" dirty="0" smtClean="0"/>
              <a:t>                      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200151"/>
                <a:ext cx="3276600" cy="3047999"/>
              </a:xfrm>
            </p:spPr>
            <p:txBody>
              <a:bodyPr/>
              <a:lstStyle/>
              <a:p>
                <a:pPr marL="137160" indent="0">
                  <a:buNone/>
                </a:pP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𝑑</m:t>
                        </m:r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 ·</m:t>
                        </m:r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𝑑</m:t>
                        </m:r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2 </m:t>
                        </m:r>
                      </m:num>
                      <m:den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sr-Cyrl-BA" b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37160" indent="0">
                  <a:buNone/>
                </a:pP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16,6 ·12 </m:t>
                        </m:r>
                      </m:num>
                      <m:den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sr-Latn-BA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37160" indent="0">
                  <a:buNone/>
                </a:pP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P= 16,6 · 6</a:t>
                </a:r>
              </a:p>
              <a:p>
                <a:pPr marL="137160" indent="0">
                  <a:buNone/>
                </a:pPr>
                <a:r>
                  <a:rPr lang="sr-Latn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P= </a:t>
                </a:r>
                <a:r>
                  <a:rPr lang="sr-Latn-BA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99,6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i="1" u="sng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sr-Latn-BA" b="0" i="1" u="sng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sr-Latn-BA" b="0" i="1" u="sng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u="sng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200151"/>
                <a:ext cx="3276600" cy="304799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6458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49"/>
            <a:ext cx="8229600" cy="914401"/>
          </a:xfrm>
        </p:spPr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</a:rPr>
              <a:t>Примјер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1200150"/>
            <a:ext cx="6553200" cy="2514600"/>
          </a:xfrm>
        </p:spPr>
        <p:txBody>
          <a:bodyPr/>
          <a:lstStyle/>
          <a:p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Дијагонале ромба су 2,4 </a:t>
            </a: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 i 1,8 dm. 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Колике су странице и обим ромба ако је висина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7,2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2107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</a:rPr>
              <a:t>Израда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9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123950"/>
                <a:ext cx="4038600" cy="3733800"/>
              </a:xfrm>
            </p:spPr>
            <p:txBody>
              <a:bodyPr>
                <a:normAutofit fontScale="92500" lnSpcReduction="20000"/>
              </a:bodyPr>
              <a:lstStyle/>
              <a:p>
                <a:pPr marL="137160" indent="0">
                  <a:buNone/>
                </a:pPr>
                <a:r>
                  <a:rPr lang="sr-Cyrl-BA" dirty="0" smtClean="0"/>
                  <a:t>	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d1= 24cm</a:t>
                </a:r>
                <a:endParaRPr lang="sr-Cyrl-BA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37160" indent="0">
                  <a:buNone/>
                </a:pPr>
                <a:r>
                  <a:rPr lang="sr-Cyrl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d2</a:t>
                </a:r>
                <a:r>
                  <a:rPr lang="sr-Latn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18cm</a:t>
                </a: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</a:p>
              <a:p>
                <a:pPr marL="137160" indent="0">
                  <a:buNone/>
                </a:pPr>
                <a:r>
                  <a:rPr lang="sr-Cyrl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h= 7,2cm</a:t>
                </a:r>
                <a:endParaRPr lang="sr-Latn-BA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sr-Latn-BA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37160" indent="0">
                  <a:buNone/>
                </a:pP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𝑑</m:t>
                        </m:r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1 ·</m:t>
                        </m:r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𝑑</m:t>
                        </m:r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2 </m:t>
                        </m:r>
                      </m:num>
                      <m:den>
                        <m:r>
                          <a:rPr lang="sr-Latn-BA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  <a:p>
                <a:pPr marL="137160" indent="0">
                  <a:buNone/>
                </a:pPr>
                <a:r>
                  <a:rPr lang="sr-Latn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P</a:t>
                </a:r>
                <a:r>
                  <a:rPr lang="sr-Latn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24·18</m:t>
                        </m:r>
                      </m:num>
                      <m:den>
                        <m: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sr-Latn-BA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37160" indent="0">
                  <a:buNone/>
                </a:pP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</a:t>
                </a: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P= 12 </a:t>
                </a:r>
                <a14:m>
                  <m:oMath xmlns:m="http://schemas.openxmlformats.org/officeDocument/2006/math">
                    <m:r>
                      <a:rPr lang="sr-Latn-BA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·</m:t>
                    </m:r>
                  </m:oMath>
                </a14:m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18</a:t>
                </a:r>
                <a:endParaRPr lang="sr-Latn-BA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37160" indent="0">
                  <a:buNone/>
                </a:pP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</a:t>
                </a: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P= </a:t>
                </a:r>
                <a:r>
                  <a:rPr lang="sr-Latn-BA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216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i="1" u="sng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sr-Latn-BA" b="0" i="1" u="sng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sr-Latn-BA" b="0" i="1" u="sng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sr-Latn-BA" u="sng" dirty="0" smtClean="0"/>
              </a:p>
              <a:p>
                <a:pPr marL="137160" indent="0">
                  <a:buNone/>
                </a:pPr>
                <a:r>
                  <a:rPr lang="sr-Latn-BA" dirty="0" smtClean="0"/>
                  <a:t>     </a:t>
                </a:r>
                <a:endParaRPr lang="en-US" dirty="0"/>
              </a:p>
            </p:txBody>
          </p:sp>
        </mc:Choice>
        <mc:Fallback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123950"/>
                <a:ext cx="4038600" cy="3733800"/>
              </a:xfrm>
              <a:blipFill rotWithShape="1">
                <a:blip r:embed="rId2"/>
                <a:stretch>
                  <a:fillRect t="-29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0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191000" y="1047750"/>
                <a:ext cx="3581400" cy="3546873"/>
              </a:xfrm>
            </p:spPr>
            <p:txBody>
              <a:bodyPr>
                <a:normAutofit fontScale="92500" lnSpcReduction="20000"/>
              </a:bodyPr>
              <a:lstStyle/>
              <a:p>
                <a:pPr marL="137160" indent="0">
                  <a:buNone/>
                </a:pPr>
                <a:r>
                  <a:rPr lang="sr-Cyrl-BA" dirty="0" smtClean="0"/>
                  <a:t>   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P= ah       P=216</a:t>
                </a:r>
                <a:r>
                  <a:rPr lang="sr-Latn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sr-Latn-BA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sr-Latn-BA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137160" indent="0">
                  <a:buNone/>
                </a:pPr>
                <a:r>
                  <a:rPr lang="sr-Latn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ah = 216</a:t>
                </a:r>
              </a:p>
              <a:p>
                <a:pPr marL="137160" indent="0">
                  <a:buNone/>
                </a:pPr>
                <a:r>
                  <a:rPr lang="sr-Latn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a </a:t>
                </a:r>
                <a14:m>
                  <m:oMath xmlns:m="http://schemas.openxmlformats.org/officeDocument/2006/math">
                    <m:r>
                      <a:rPr lang="sr-Latn-BA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·</m:t>
                    </m:r>
                  </m:oMath>
                </a14:m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7,2 = 216</a:t>
                </a:r>
              </a:p>
              <a:p>
                <a:pPr marL="137160" indent="0">
                  <a:buNone/>
                </a:pP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a= 30cm = </a:t>
                </a:r>
                <a:r>
                  <a:rPr lang="sr-Latn-BA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3dm</a:t>
                </a:r>
              </a:p>
              <a:p>
                <a:pPr marL="137160" indent="0">
                  <a:buNone/>
                </a:pPr>
                <a:r>
                  <a:rPr lang="sr-Cyrl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O= 4</a:t>
                </a:r>
                <a:r>
                  <a:rPr lang="sr-Latn-BA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sr-Latn-BA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·</m:t>
                    </m:r>
                  </m:oMath>
                </a14:m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</a:t>
                </a:r>
              </a:p>
              <a:p>
                <a:pPr marL="137160" indent="0">
                  <a:buNone/>
                </a:pP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sr-Cyrl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sr-Latn-BA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O= 120cm = </a:t>
                </a:r>
                <a:r>
                  <a:rPr lang="sr-Latn-BA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12dm</a:t>
                </a:r>
                <a:endParaRPr lang="sr-Latn-BA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Content Placehold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191000" y="1047750"/>
                <a:ext cx="3581400" cy="3546873"/>
              </a:xfrm>
              <a:blipFill rotWithShape="1">
                <a:blip r:embed="rId3"/>
                <a:stretch>
                  <a:fillRect t="-32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33128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914399"/>
          </a:xfrm>
        </p:spPr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</a:rPr>
              <a:t>Примјер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95400" y="1200150"/>
            <a:ext cx="6477000" cy="3124200"/>
          </a:xfrm>
        </p:spPr>
        <p:txBody>
          <a:bodyPr/>
          <a:lstStyle/>
          <a:p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Керамичке плочице имају облик ромба чија су</a:t>
            </a: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растојања наспрамних тјемена 12</a:t>
            </a: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8</a:t>
            </a: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sr-Cyrl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Колико је потребно плочица да се покрије под купатила димензије 2</a:t>
            </a:r>
            <a:r>
              <a:rPr lang="sr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x 3m?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33451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</TotalTime>
  <Words>225</Words>
  <Application>Microsoft Office PowerPoint</Application>
  <PresentationFormat>On-screen Show (16:9)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Површине геометријских Фигура са окомитим дијагоналама</vt:lpstr>
      <vt:lpstr>Фигуре са окомитим(нормалним) дијагоналама су:</vt:lpstr>
      <vt:lpstr>PowerPoint Presentation</vt:lpstr>
      <vt:lpstr> Површина четвороугла ABCD чије су дијагонале нормалне једнака је збиру површина троуглова ACB и ACD </vt:lpstr>
      <vt:lpstr>Примјер 1</vt:lpstr>
      <vt:lpstr>Израда </vt:lpstr>
      <vt:lpstr>Примјер 2</vt:lpstr>
      <vt:lpstr>Израда</vt:lpstr>
      <vt:lpstr>Примјер 3</vt:lpstr>
      <vt:lpstr>Израда</vt:lpstr>
      <vt:lpstr>ЗАдаћа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Површине геоментријих слика са окомитим дијагоналма</dc:title>
  <dc:creator>FUJITSU</dc:creator>
  <cp:lastModifiedBy>FUJITSU</cp:lastModifiedBy>
  <cp:revision>19</cp:revision>
  <dcterms:created xsi:type="dcterms:W3CDTF">2006-08-16T00:00:00Z</dcterms:created>
  <dcterms:modified xsi:type="dcterms:W3CDTF">2020-04-29T08:35:38Z</dcterms:modified>
</cp:coreProperties>
</file>