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A8EE-A799-4CEC-992A-6C552CD2965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EA8EE-A799-4CEC-992A-6C552CD2965F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B6522-A399-47C8-8BBF-D98B7AB2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sz="4400" b="1" dirty="0" smtClean="0">
                <a:solidFill>
                  <a:schemeClr val="tx1"/>
                </a:solidFill>
              </a:rPr>
              <a:t>VI</a:t>
            </a:r>
            <a:r>
              <a:rPr lang="sr-Cyrl-RS" sz="4400" b="1" dirty="0" smtClean="0">
                <a:solidFill>
                  <a:schemeClr val="tx1"/>
                </a:solidFill>
              </a:rPr>
              <a:t> </a:t>
            </a:r>
            <a:r>
              <a:rPr lang="sr-Cyrl-CS" sz="4400" b="1" dirty="0" smtClean="0">
                <a:solidFill>
                  <a:schemeClr val="tx1"/>
                </a:solidFill>
              </a:rPr>
              <a:t>р</a:t>
            </a:r>
            <a:r>
              <a:rPr lang="sr-Cyrl-RS" sz="4400" b="1" dirty="0" smtClean="0">
                <a:solidFill>
                  <a:schemeClr val="tx1"/>
                </a:solidFill>
              </a:rPr>
              <a:t>азред - Историја</a:t>
            </a:r>
          </a:p>
          <a:p>
            <a:endParaRPr lang="en-US" dirty="0"/>
          </a:p>
        </p:txBody>
      </p:sp>
      <p:pic>
        <p:nvPicPr>
          <p:cNvPr id="4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857232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Римска култура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600200"/>
            <a:ext cx="7972452" cy="4525963"/>
          </a:xfrm>
        </p:spPr>
        <p:txBody>
          <a:bodyPr/>
          <a:lstStyle/>
          <a:p>
            <a:pPr>
              <a:buNone/>
            </a:pPr>
            <a:r>
              <a:rPr lang="sr-Cyrl-RS" sz="3600" dirty="0" smtClean="0"/>
              <a:t>Уџбеник 93-98 стране</a:t>
            </a:r>
          </a:p>
          <a:p>
            <a:pPr>
              <a:buFont typeface="Wingdings" pitchFamily="2" charset="2"/>
              <a:buChar char="v"/>
            </a:pPr>
            <a:r>
              <a:rPr lang="sr-Cyrl-RS" sz="2800" dirty="0" smtClean="0"/>
              <a:t>Књижевност</a:t>
            </a:r>
          </a:p>
          <a:p>
            <a:pPr>
              <a:buFont typeface="Wingdings" pitchFamily="2" charset="2"/>
              <a:buChar char="v"/>
            </a:pPr>
            <a:r>
              <a:rPr lang="sr-Cyrl-RS" sz="2800" dirty="0" smtClean="0"/>
              <a:t>Наука</a:t>
            </a:r>
          </a:p>
          <a:p>
            <a:pPr>
              <a:buFont typeface="Wingdings" pitchFamily="2" charset="2"/>
              <a:buChar char="v"/>
            </a:pPr>
            <a:r>
              <a:rPr lang="sr-Cyrl-RS" sz="2800" dirty="0" smtClean="0"/>
              <a:t>Архитектура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Римска култура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Књижевност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Утицај грчке књижевности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Епска поезија</a:t>
            </a:r>
          </a:p>
          <a:p>
            <a:pPr>
              <a:buNone/>
            </a:pPr>
            <a:r>
              <a:rPr lang="sr-Cyrl-RS" sz="2400" dirty="0" smtClean="0"/>
              <a:t>			- Вергилије</a:t>
            </a:r>
          </a:p>
          <a:p>
            <a:pPr>
              <a:buNone/>
            </a:pPr>
            <a:r>
              <a:rPr lang="sr-Cyrl-RS" sz="2400" dirty="0" smtClean="0"/>
              <a:t>			- Хорације</a:t>
            </a:r>
          </a:p>
          <a:p>
            <a:pPr>
              <a:buNone/>
            </a:pPr>
            <a:r>
              <a:rPr lang="sr-Cyrl-RS" sz="2400" dirty="0" smtClean="0"/>
              <a:t>			- Овидије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29058" y="3071810"/>
            <a:ext cx="2568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8800" dirty="0" smtClean="0">
                <a:latin typeface="Andalus" pitchFamily="18" charset="-78"/>
                <a:cs typeface="Andalus" pitchFamily="18" charset="-78"/>
              </a:rPr>
              <a:t>}</a:t>
            </a:r>
            <a:endParaRPr lang="en-US" sz="8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2" y="3571876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-најзначајнији пјесници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Римска култура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Наука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Право </a:t>
            </a:r>
          </a:p>
          <a:p>
            <a:pPr lvl="2">
              <a:buFont typeface="Wingdings" pitchFamily="2" charset="2"/>
              <a:buChar char="v"/>
            </a:pPr>
            <a:r>
              <a:rPr lang="sr-Cyrl-RS" sz="1800" dirty="0" smtClean="0"/>
              <a:t>Јавно</a:t>
            </a:r>
          </a:p>
          <a:p>
            <a:pPr lvl="2">
              <a:buFont typeface="Wingdings" pitchFamily="2" charset="2"/>
              <a:buChar char="v"/>
            </a:pPr>
            <a:r>
              <a:rPr lang="sr-Cyrl-RS" sz="1800" dirty="0" smtClean="0"/>
              <a:t>Приватно 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Основа модерне правне науке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Историја</a:t>
            </a:r>
          </a:p>
          <a:p>
            <a:pPr lvl="2">
              <a:buFont typeface="Wingdings" pitchFamily="2" charset="2"/>
              <a:buChar char="v"/>
            </a:pPr>
            <a:r>
              <a:rPr lang="sr-Cyrl-RS" sz="1800" dirty="0" smtClean="0"/>
              <a:t>Тит Ливије</a:t>
            </a:r>
          </a:p>
          <a:p>
            <a:pPr lvl="2">
              <a:buFont typeface="Wingdings" pitchFamily="2" charset="2"/>
              <a:buChar char="v"/>
            </a:pPr>
            <a:r>
              <a:rPr lang="sr-Cyrl-RS" sz="1800" dirty="0" smtClean="0"/>
              <a:t>Тацит 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Бесједиштво</a:t>
            </a:r>
          </a:p>
          <a:p>
            <a:pPr lvl="2">
              <a:buFont typeface="Wingdings" pitchFamily="2" charset="2"/>
              <a:buChar char="v"/>
            </a:pPr>
            <a:r>
              <a:rPr lang="sr-Cyrl-RS" sz="1800" dirty="0" smtClean="0"/>
              <a:t>Цицерон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Римска култура</a:t>
            </a:r>
            <a:endParaRPr lang="en-US" dirty="0"/>
          </a:p>
        </p:txBody>
      </p:sp>
      <p:pic>
        <p:nvPicPr>
          <p:cNvPr id="4" name="Content Placeholder 3" descr="o-prirodi-bogova-cicer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1214422"/>
            <a:ext cx="3908079" cy="3571900"/>
          </a:xfrm>
        </p:spPr>
      </p:pic>
      <p:sp>
        <p:nvSpPr>
          <p:cNvPr id="5" name="TextBox 4"/>
          <p:cNvSpPr txBox="1"/>
          <p:nvPr/>
        </p:nvSpPr>
        <p:spPr>
          <a:xfrm>
            <a:off x="642910" y="5072074"/>
            <a:ext cx="8052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“Није довољно стећи знање, треба га знати и употријебити”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43636" y="5572140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-Цицерон-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Римска култура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Архитектура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Римљани: вјешти, одлични и практични градитељи</a:t>
            </a:r>
          </a:p>
          <a:p>
            <a:pPr>
              <a:buFont typeface="Wingdings" pitchFamily="2" charset="2"/>
              <a:buChar char="v"/>
            </a:pPr>
            <a:r>
              <a:rPr lang="sr-Cyrl-RS" sz="2400" dirty="0" smtClean="0"/>
              <a:t>Градили су:</a:t>
            </a:r>
          </a:p>
          <a:p>
            <a:pPr lvl="3">
              <a:buFont typeface="Wingdings" pitchFamily="2" charset="2"/>
              <a:buChar char="v"/>
            </a:pPr>
            <a:r>
              <a:rPr lang="sr-Cyrl-RS" sz="1800" dirty="0" smtClean="0"/>
              <a:t>Мостове</a:t>
            </a:r>
          </a:p>
          <a:p>
            <a:pPr lvl="3">
              <a:buFont typeface="Wingdings" pitchFamily="2" charset="2"/>
              <a:buChar char="v"/>
            </a:pPr>
            <a:r>
              <a:rPr lang="sr-Cyrl-RS" sz="1800" dirty="0" smtClean="0"/>
              <a:t>Аквадукте</a:t>
            </a:r>
          </a:p>
          <a:p>
            <a:pPr lvl="3">
              <a:buFont typeface="Wingdings" pitchFamily="2" charset="2"/>
              <a:buChar char="v"/>
            </a:pPr>
            <a:r>
              <a:rPr lang="sr-Cyrl-RS" sz="1800" dirty="0" smtClean="0"/>
              <a:t>Путеве</a:t>
            </a:r>
          </a:p>
          <a:p>
            <a:pPr lvl="3">
              <a:buFont typeface="Wingdings" pitchFamily="2" charset="2"/>
              <a:buChar char="v"/>
            </a:pPr>
            <a:r>
              <a:rPr lang="sr-Cyrl-RS" sz="1800" dirty="0" smtClean="0"/>
              <a:t>Арене</a:t>
            </a:r>
          </a:p>
          <a:p>
            <a:pPr lvl="3">
              <a:buFont typeface="Wingdings" pitchFamily="2" charset="2"/>
              <a:buChar char="v"/>
            </a:pPr>
            <a:r>
              <a:rPr lang="sr-Cyrl-RS" sz="1800" dirty="0" smtClean="0"/>
              <a:t>Купатила</a:t>
            </a:r>
          </a:p>
          <a:p>
            <a:pPr lvl="3">
              <a:buFont typeface="Wingdings" pitchFamily="2" charset="2"/>
              <a:buChar char="v"/>
            </a:pPr>
            <a:r>
              <a:rPr lang="sr-Cyrl-RS" sz="1800" dirty="0" smtClean="0"/>
              <a:t>Бање</a:t>
            </a:r>
          </a:p>
          <a:p>
            <a:pPr lvl="3">
              <a:buFont typeface="Wingdings" pitchFamily="2" charset="2"/>
              <a:buChar char="v"/>
            </a:pPr>
            <a:r>
              <a:rPr lang="sr-Cyrl-RS" sz="1800" dirty="0" smtClean="0"/>
              <a:t>Тријумфалне капије</a:t>
            </a:r>
          </a:p>
          <a:p>
            <a:pPr lvl="4">
              <a:buFont typeface="Wingdings" pitchFamily="2" charset="2"/>
              <a:buChar char="v"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Римска култура</a:t>
            </a:r>
            <a:endParaRPr lang="en-US" dirty="0"/>
          </a:p>
        </p:txBody>
      </p:sp>
      <p:pic>
        <p:nvPicPr>
          <p:cNvPr id="4" name="Content Placeholder 3" descr="1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428736"/>
            <a:ext cx="2946420" cy="2071702"/>
          </a:xfrm>
        </p:spPr>
      </p:pic>
      <p:pic>
        <p:nvPicPr>
          <p:cNvPr id="5" name="Picture 4" descr="597811_viminacijum01-emil-vas_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3643314"/>
            <a:ext cx="3110664" cy="2071702"/>
          </a:xfrm>
          <a:prstGeom prst="rect">
            <a:avLst/>
          </a:prstGeom>
        </p:spPr>
      </p:pic>
      <p:pic>
        <p:nvPicPr>
          <p:cNvPr id="7" name="Picture 6" descr="Gamzigrad.850px.jp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1395248"/>
            <a:ext cx="2928958" cy="21051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4480" y="3571876"/>
            <a:ext cx="107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Аквадукт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29058" y="5715016"/>
            <a:ext cx="1512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Виминацијум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29388" y="3571876"/>
            <a:ext cx="1197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Гамзиград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преузимањ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714488"/>
            <a:ext cx="3412538" cy="1928826"/>
          </a:xfrm>
        </p:spPr>
      </p:pic>
      <p:pic>
        <p:nvPicPr>
          <p:cNvPr id="5" name="Picture 4" descr="61645792_ville_split_-_palais_diocletien_001_reconstitution_par_ernest_hebrard-1024x63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3000372"/>
            <a:ext cx="3876247" cy="23880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14480" y="3786190"/>
            <a:ext cx="1482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Арена у Пули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2066" y="5500702"/>
            <a:ext cx="2513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Диоклецијанова палата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Римска култура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i="1" dirty="0" smtClean="0"/>
              <a:t>Задаци:</a:t>
            </a:r>
          </a:p>
          <a:p>
            <a:pPr lvl="4">
              <a:buFont typeface="Wingdings" pitchFamily="2" charset="2"/>
              <a:buChar char="v"/>
            </a:pPr>
            <a:r>
              <a:rPr lang="sr-Cyrl-RS" i="1" dirty="0" smtClean="0"/>
              <a:t>Напиши </a:t>
            </a:r>
            <a:r>
              <a:rPr lang="sr-Cyrl-RS" i="1" dirty="0" smtClean="0"/>
              <a:t>тезе за сваки поднаслов</a:t>
            </a:r>
          </a:p>
          <a:p>
            <a:pPr lvl="4">
              <a:buFont typeface="Wingdings" pitchFamily="2" charset="2"/>
              <a:buChar char="v"/>
            </a:pPr>
            <a:r>
              <a:rPr lang="sr-Cyrl-RS" i="1" smtClean="0"/>
              <a:t>Прочитај </a:t>
            </a:r>
            <a:r>
              <a:rPr lang="sr-Cyrl-RS" i="1" dirty="0" smtClean="0"/>
              <a:t>историјске текстове из уџбеника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zadin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Pozadina</Template>
  <TotalTime>80</TotalTime>
  <Words>103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Pozadina</vt:lpstr>
      <vt:lpstr> </vt:lpstr>
      <vt:lpstr>Римска култура</vt:lpstr>
      <vt:lpstr>Римска култура</vt:lpstr>
      <vt:lpstr>Римска култура</vt:lpstr>
      <vt:lpstr>Римска култура</vt:lpstr>
      <vt:lpstr>Римска култура</vt:lpstr>
      <vt:lpstr>Римска култура</vt:lpstr>
      <vt:lpstr>Slide 8</vt:lpstr>
      <vt:lpstr>Римска култура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Sukalo</dc:creator>
  <cp:lastModifiedBy>Milija Marjanovic</cp:lastModifiedBy>
  <cp:revision>10</cp:revision>
  <dcterms:created xsi:type="dcterms:W3CDTF">2020-04-26T20:54:38Z</dcterms:created>
  <dcterms:modified xsi:type="dcterms:W3CDTF">2020-05-08T06:14:53Z</dcterms:modified>
</cp:coreProperties>
</file>