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6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31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30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7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9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DE0726-9891-4AC9-8816-4E13445652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242CE-12C0-450A-A126-D94DEB4B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6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ooks-aj.svg_aj_ashton_01b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forlearning.com/2018/09/05/finding-your-voice-on-social-medi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etter-a-capital-letter-alphabet-145995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letter-e-capital-letter-alphabet-145999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teran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600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ymaru.deviantart.com/art/Mother-and-Child-26858063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6250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ranca-lagiostradellavita.blogspot.com/2011/10/crostata-alle-mele-cotogne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A4D2-10EA-4B1A-88C6-EEF291B27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4000" dirty="0"/>
              <a:t>ГЛАСОВНЕ ПРОМЈЕНЕ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D8F60-2769-423E-BBE8-22ACB1083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2800" dirty="0"/>
              <a:t>( обнављање)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5BED1-C1BE-4217-9651-652195C8C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4041" y="179402"/>
            <a:ext cx="3406572" cy="3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4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02A7-A0D4-4814-8DA6-D1C43A5F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200" dirty="0"/>
              <a:t>Гласови и гласовне промјене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AF3F4-84CC-4DE9-8402-501E65C3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/>
              <a:t>Глас </a:t>
            </a:r>
            <a:r>
              <a:rPr lang="sr-Cyrl-BA" dirty="0"/>
              <a:t>је најмања јединица говора.</a:t>
            </a:r>
          </a:p>
          <a:p>
            <a:r>
              <a:rPr lang="sr-Cyrl-BA" dirty="0"/>
              <a:t>Дио </a:t>
            </a:r>
            <a:r>
              <a:rPr lang="sr-Cyrl-BA" b="1" i="1" dirty="0"/>
              <a:t>лингвистике</a:t>
            </a:r>
            <a:r>
              <a:rPr lang="sr-Cyrl-BA" dirty="0"/>
              <a:t> ( науке о језику) који се бави проучавањем гласова и гласовних промјена назива се </a:t>
            </a:r>
            <a:r>
              <a:rPr lang="sr-Cyrl-BA" b="1" i="1" dirty="0"/>
              <a:t>фонетика</a:t>
            </a:r>
            <a:r>
              <a:rPr lang="sr-Cyrl-BA" dirty="0"/>
              <a:t>, тј. </a:t>
            </a:r>
            <a:r>
              <a:rPr lang="sr-Cyrl-BA" b="1" i="1" dirty="0"/>
              <a:t>фонологија.</a:t>
            </a:r>
          </a:p>
          <a:p>
            <a:r>
              <a:rPr lang="sr-Cyrl-BA" dirty="0"/>
              <a:t>У српском језику је </a:t>
            </a:r>
            <a:r>
              <a:rPr lang="sr-Cyrl-BA" b="1" dirty="0"/>
              <a:t>30 гласова </a:t>
            </a:r>
            <a:r>
              <a:rPr lang="sr-Cyrl-BA" dirty="0"/>
              <a:t>(фонема).</a:t>
            </a:r>
          </a:p>
          <a:p>
            <a:r>
              <a:rPr lang="sr-Cyrl-BA" dirty="0"/>
              <a:t>Сви гласови се у нашем језику дијеле на самогласнике (вокале) и сугласнике (консонанте) .</a:t>
            </a:r>
          </a:p>
          <a:p>
            <a:r>
              <a:rPr lang="sr-Cyrl-BA" b="1" dirty="0"/>
              <a:t>Самогласници (вокали)</a:t>
            </a:r>
            <a:r>
              <a:rPr lang="sr-Cyrl-BA" dirty="0"/>
              <a:t> су: </a:t>
            </a:r>
            <a:r>
              <a:rPr lang="sr-Cyrl-BA" b="1" dirty="0"/>
              <a:t>А, Е, И, О,</a:t>
            </a:r>
            <a:r>
              <a:rPr lang="sr-Cyrl-BA" dirty="0"/>
              <a:t> </a:t>
            </a:r>
            <a:r>
              <a:rPr lang="sr-Cyrl-BA" b="1" dirty="0"/>
              <a:t>У</a:t>
            </a:r>
            <a:r>
              <a:rPr lang="sr-Cyrl-BA" dirty="0"/>
              <a:t>.</a:t>
            </a:r>
          </a:p>
          <a:p>
            <a:r>
              <a:rPr lang="sr-Cyrl-BA" b="1" dirty="0"/>
              <a:t>Сугласници ( консонанти) </a:t>
            </a:r>
            <a:r>
              <a:rPr lang="sr-Cyrl-BA" dirty="0"/>
              <a:t>су </a:t>
            </a:r>
            <a:r>
              <a:rPr lang="sr-Cyrl-BA" b="1" dirty="0"/>
              <a:t>сви остали </a:t>
            </a:r>
            <a:r>
              <a:rPr lang="sr-Cyrl-BA" dirty="0"/>
              <a:t>гласови.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7584A-3DC6-4D55-A404-D75C8BAFE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5851" y="3923530"/>
            <a:ext cx="2524539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057BC-33BA-4883-B8A6-FC4DEAE1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/>
              <a:t>Подјела гласова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6A51-60F7-4087-88A4-0BC5EDD5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/>
              <a:t>Самогласници</a:t>
            </a:r>
            <a:r>
              <a:rPr lang="sr-Cyrl-BA" dirty="0"/>
              <a:t> су звучни гласови, носиоци акцента и слога у ријечима.</a:t>
            </a:r>
          </a:p>
          <a:p>
            <a:r>
              <a:rPr lang="sr-Cyrl-BA" dirty="0"/>
              <a:t>И глас </a:t>
            </a:r>
            <a:r>
              <a:rPr lang="sr-Cyrl-BA" b="1" i="1" dirty="0"/>
              <a:t>Р</a:t>
            </a:r>
            <a:r>
              <a:rPr lang="sr-Cyrl-BA" dirty="0"/>
              <a:t> може да буде носилац акцента и слога у ријечима </a:t>
            </a:r>
          </a:p>
          <a:p>
            <a:pPr marL="0" indent="0">
              <a:buNone/>
            </a:pPr>
            <a:r>
              <a:rPr lang="sr-Cyrl-BA" dirty="0"/>
              <a:t>   ( </a:t>
            </a:r>
            <a:r>
              <a:rPr lang="sr-Cyrl-BA" b="1" i="1" dirty="0"/>
              <a:t>слоготворно р</a:t>
            </a:r>
            <a:r>
              <a:rPr lang="sr-Cyrl-BA" dirty="0"/>
              <a:t>) : п</a:t>
            </a:r>
            <a:r>
              <a:rPr lang="sr-Cyrl-BA" b="1" dirty="0"/>
              <a:t>р</a:t>
            </a:r>
            <a:r>
              <a:rPr lang="sr-Cyrl-BA" dirty="0"/>
              <a:t> – сти, б</a:t>
            </a:r>
            <a:r>
              <a:rPr lang="sr-Cyrl-BA" b="1" dirty="0"/>
              <a:t>р</a:t>
            </a:r>
            <a:r>
              <a:rPr lang="sr-Cyrl-BA" dirty="0"/>
              <a:t> – до, ко- т</a:t>
            </a:r>
            <a:r>
              <a:rPr lang="sr-Cyrl-BA" b="1" dirty="0"/>
              <a:t>р</a:t>
            </a:r>
            <a:r>
              <a:rPr lang="sr-Cyrl-BA" dirty="0"/>
              <a:t>-ља-ти. </a:t>
            </a:r>
          </a:p>
          <a:p>
            <a:r>
              <a:rPr lang="sr-Cyrl-BA" dirty="0"/>
              <a:t>Гласови </a:t>
            </a:r>
            <a:r>
              <a:rPr lang="sr-Cyrl-BA" b="1" i="1" dirty="0"/>
              <a:t>Л</a:t>
            </a:r>
            <a:r>
              <a:rPr lang="sr-Cyrl-BA" dirty="0"/>
              <a:t> и </a:t>
            </a:r>
            <a:r>
              <a:rPr lang="sr-Cyrl-BA" b="1" i="1" dirty="0"/>
              <a:t>Н</a:t>
            </a:r>
            <a:r>
              <a:rPr lang="sr-Cyrl-BA" dirty="0"/>
              <a:t>, такође могу бити слоготворни у ријечима страног поријекла ( В</a:t>
            </a:r>
            <a:r>
              <a:rPr lang="sr-Cyrl-BA" b="1" dirty="0"/>
              <a:t>л</a:t>
            </a:r>
            <a:r>
              <a:rPr lang="sr-Cyrl-BA" dirty="0"/>
              <a:t> – та – ва; Њу – т</a:t>
            </a:r>
            <a:r>
              <a:rPr lang="sr-Cyrl-BA" b="1" dirty="0"/>
              <a:t>н</a:t>
            </a:r>
            <a:r>
              <a:rPr lang="sr-Cyrl-BA" dirty="0"/>
              <a:t>).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6D819-C9EC-4634-A053-CC9BB4F8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08688">
            <a:off x="9713844" y="4335813"/>
            <a:ext cx="1852818" cy="1912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9D874-955F-4B09-9B25-71E001190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310447">
            <a:off x="269167" y="199670"/>
            <a:ext cx="1082555" cy="15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23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C419-419D-4D1F-8C76-3B4FD9AD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/>
              <a:t>Подјела сугласника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F534-7085-45BB-A96E-7D4A934D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Према звучности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r>
              <a:rPr lang="sr-Cyrl-BA" dirty="0"/>
              <a:t>Сугласници: </a:t>
            </a:r>
            <a:r>
              <a:rPr lang="sr-Cyrl-BA" b="1" dirty="0"/>
              <a:t>М, Љ, Р, В, Ј, Л, Н, Њ </a:t>
            </a:r>
            <a:r>
              <a:rPr lang="sr-Cyrl-BA" dirty="0"/>
              <a:t>су неутрални по звучности и зову се </a:t>
            </a:r>
            <a:r>
              <a:rPr lang="sr-Cyrl-BA" b="1" dirty="0"/>
              <a:t>сонанти или гласници</a:t>
            </a:r>
            <a:r>
              <a:rPr lang="sr-Cyrl-BA" dirty="0"/>
              <a:t>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965B7-7B93-4A62-B1AC-FD2748682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4870" y="4441483"/>
            <a:ext cx="3697356" cy="2006586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25480E-3C3A-49AF-AABE-9660DF4D9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20887"/>
              </p:ext>
            </p:extLst>
          </p:nvPr>
        </p:nvGraphicFramePr>
        <p:xfrm>
          <a:off x="1232452" y="2687320"/>
          <a:ext cx="8408125" cy="7416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2452">
                  <a:extLst>
                    <a:ext uri="{9D8B030D-6E8A-4147-A177-3AD203B41FA5}">
                      <a16:colId xmlns:a16="http://schemas.microsoft.com/office/drawing/2014/main" val="1972022060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2336600332"/>
                    </a:ext>
                  </a:extLst>
                </a:gridCol>
                <a:gridCol w="570342">
                  <a:extLst>
                    <a:ext uri="{9D8B030D-6E8A-4147-A177-3AD203B41FA5}">
                      <a16:colId xmlns:a16="http://schemas.microsoft.com/office/drawing/2014/main" val="755495108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2770254776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3217897390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2166703020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1471039026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626267831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19254732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3320022961"/>
                    </a:ext>
                  </a:extLst>
                </a:gridCol>
                <a:gridCol w="764375">
                  <a:extLst>
                    <a:ext uri="{9D8B030D-6E8A-4147-A177-3AD203B41FA5}">
                      <a16:colId xmlns:a16="http://schemas.microsoft.com/office/drawing/2014/main" val="3846828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звучни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71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/>
                        <a:t>безвучни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/>
                        <a:t>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77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7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7588-F711-46FD-B47E-85F0A2EE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/>
              <a:t>Подјела сугласника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38BB-85D4-46FB-A7DE-125709815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b="1" dirty="0"/>
              <a:t>Према мјесту изговора (творбе)</a:t>
            </a:r>
          </a:p>
          <a:p>
            <a:pPr marL="0" indent="0">
              <a:buNone/>
            </a:pPr>
            <a:r>
              <a:rPr lang="sr-Cyrl-BA" dirty="0"/>
              <a:t>а) задњонепчани: К,Г,Х,</a:t>
            </a:r>
          </a:p>
          <a:p>
            <a:pPr marL="0" indent="0">
              <a:buNone/>
            </a:pPr>
            <a:r>
              <a:rPr lang="sr-Cyrl-BA" dirty="0"/>
              <a:t>б) предњонепчани:    </a:t>
            </a:r>
          </a:p>
          <a:p>
            <a:pPr marL="0" indent="0">
              <a:buNone/>
            </a:pPr>
            <a:r>
              <a:rPr lang="sr-Cyrl-BA" dirty="0"/>
              <a:t>     Ј, Љ,Њ,Ш,Ч,Ћ,Ђ, Ж, Џ,</a:t>
            </a:r>
          </a:p>
          <a:p>
            <a:pPr marL="0" indent="0">
              <a:buNone/>
            </a:pPr>
            <a:r>
              <a:rPr lang="sr-Cyrl-BA" dirty="0"/>
              <a:t>в) уснени: П, Б, М, В, Ф,</a:t>
            </a:r>
          </a:p>
          <a:p>
            <a:pPr marL="0" indent="0">
              <a:buNone/>
            </a:pPr>
            <a:r>
              <a:rPr lang="sr-Cyrl-BA" dirty="0"/>
              <a:t>г) зубни: Д, Т, Ц, З, С. </a:t>
            </a:r>
          </a:p>
          <a:p>
            <a:pPr marL="0" indent="0">
              <a:buNone/>
            </a:pPr>
            <a:r>
              <a:rPr lang="sr-Cyrl-BA" dirty="0"/>
              <a:t>д) надзубни: Р, Л, Н.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D05AB-F13F-4220-8B92-8D09602256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BA" b="1" dirty="0"/>
              <a:t>Према начину изговора </a:t>
            </a:r>
          </a:p>
          <a:p>
            <a:pPr marL="0" indent="0">
              <a:buNone/>
            </a:pPr>
            <a:r>
              <a:rPr lang="sr-Cyrl-BA" b="1" dirty="0"/>
              <a:t>  (творбе)</a:t>
            </a:r>
          </a:p>
          <a:p>
            <a:pPr marL="0" indent="0">
              <a:buNone/>
            </a:pPr>
            <a:r>
              <a:rPr lang="sr-Cyrl-BA" dirty="0"/>
              <a:t>а) струјни (фрикативни):</a:t>
            </a:r>
          </a:p>
          <a:p>
            <a:pPr marL="0" indent="0">
              <a:buNone/>
            </a:pPr>
            <a:r>
              <a:rPr lang="sr-Cyrl-BA" dirty="0"/>
              <a:t>     Ф, С, З, Ш, Ж, Х,</a:t>
            </a:r>
          </a:p>
          <a:p>
            <a:pPr marL="0" indent="0">
              <a:buNone/>
            </a:pPr>
            <a:r>
              <a:rPr lang="sr-Cyrl-BA" dirty="0"/>
              <a:t>б) праскави (експлозивни):</a:t>
            </a:r>
          </a:p>
          <a:p>
            <a:pPr marL="0" indent="0">
              <a:buNone/>
            </a:pPr>
            <a:r>
              <a:rPr lang="sr-Cyrl-BA" dirty="0"/>
              <a:t>     П, Б, Т, Д, К, Г,</a:t>
            </a:r>
          </a:p>
          <a:p>
            <a:pPr marL="0" indent="0">
              <a:buNone/>
            </a:pPr>
            <a:r>
              <a:rPr lang="sr-Cyrl-BA" dirty="0"/>
              <a:t>в) сливени (африкате): </a:t>
            </a:r>
          </a:p>
          <a:p>
            <a:pPr marL="0" indent="0">
              <a:buNone/>
            </a:pPr>
            <a:r>
              <a:rPr lang="sr-Cyrl-BA" dirty="0"/>
              <a:t>     Ц, Ч, Џ, Ђ, Ћ.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AD25B-31E5-4E41-806E-C9F8C852A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78957" y="3198361"/>
            <a:ext cx="3087757" cy="3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3D75-463A-4F17-AE76-25F73676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/>
              <a:t>Гласовне промјене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9997-7372-4103-A7CF-C5EAE1A0C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Гласовне промјене се дешавају када се одређени гласови нађу један до другог у различитим облицима једне ријечи или при грађењу нових. </a:t>
            </a:r>
          </a:p>
          <a:p>
            <a:pPr marL="0" indent="0">
              <a:buNone/>
            </a:pPr>
            <a:r>
              <a:rPr lang="sr-Cyrl-BA" dirty="0"/>
              <a:t>   нпр. мај</a:t>
            </a:r>
            <a:r>
              <a:rPr lang="sr-Cyrl-BA" b="1" dirty="0"/>
              <a:t>к</a:t>
            </a:r>
            <a:r>
              <a:rPr lang="sr-Cyrl-BA" dirty="0"/>
              <a:t>а &gt; мај</a:t>
            </a:r>
            <a:r>
              <a:rPr lang="sr-Cyrl-BA" b="1" dirty="0"/>
              <a:t>ц</a:t>
            </a:r>
            <a:r>
              <a:rPr lang="sr-Cyrl-BA" dirty="0"/>
              <a:t>и, то</a:t>
            </a:r>
            <a:r>
              <a:rPr lang="sr-Cyrl-BA" b="1" dirty="0"/>
              <a:t>п </a:t>
            </a:r>
            <a:r>
              <a:rPr lang="sr-Cyrl-BA" dirty="0"/>
              <a:t>&gt; то</a:t>
            </a:r>
            <a:r>
              <a:rPr lang="sr-Cyrl-BA" b="1" dirty="0"/>
              <a:t>б</a:t>
            </a:r>
            <a:r>
              <a:rPr lang="sr-Cyrl-BA" dirty="0"/>
              <a:t>џија, пру</a:t>
            </a:r>
            <a:r>
              <a:rPr lang="sr-Cyrl-BA" b="1" dirty="0"/>
              <a:t>т</a:t>
            </a:r>
            <a:r>
              <a:rPr lang="sr-Cyrl-BA" dirty="0"/>
              <a:t> &gt; пру</a:t>
            </a:r>
            <a:r>
              <a:rPr lang="sr-Cyrl-BA" b="1" dirty="0"/>
              <a:t>ћ</a:t>
            </a:r>
            <a:r>
              <a:rPr lang="sr-Cyrl-BA" dirty="0"/>
              <a:t>е.</a:t>
            </a:r>
          </a:p>
          <a:p>
            <a:r>
              <a:rPr lang="sr-Cyrl-BA" dirty="0"/>
              <a:t>До ових промјена најчешће долази због лакшег изговора ријечи.</a:t>
            </a:r>
          </a:p>
          <a:p>
            <a:r>
              <a:rPr lang="sr-Cyrl-BA" dirty="0"/>
              <a:t>Неке гласовне промјене су се извршиле давно у нашем језику, а неке се врше и данас.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B309B-5AA8-4C82-97A4-352F2F918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0937" y="4589108"/>
            <a:ext cx="2108916" cy="221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79CD-F996-4A72-BD68-1E7F0C2D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b="1" dirty="0"/>
              <a:t>Гласовне промјене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1EFFB-A593-454C-B672-C8D68F2BE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7739"/>
            <a:ext cx="5181600" cy="4719224"/>
          </a:xfrm>
        </p:spPr>
        <p:txBody>
          <a:bodyPr>
            <a:normAutofit/>
          </a:bodyPr>
          <a:lstStyle/>
          <a:p>
            <a:r>
              <a:rPr lang="sr-Cyrl-BA" b="1" dirty="0"/>
              <a:t>Једначење сугласника по звучности</a:t>
            </a:r>
          </a:p>
          <a:p>
            <a:pPr marL="0" indent="0">
              <a:buNone/>
            </a:pPr>
            <a:r>
              <a:rPr lang="sr-Cyrl-BA" dirty="0"/>
              <a:t>    по</a:t>
            </a:r>
            <a:r>
              <a:rPr lang="sr-Cyrl-BA" b="1" dirty="0"/>
              <a:t>д</a:t>
            </a:r>
            <a:r>
              <a:rPr lang="sr-Cyrl-BA" dirty="0"/>
              <a:t>ковица &gt; по</a:t>
            </a:r>
            <a:r>
              <a:rPr lang="sr-Cyrl-BA" b="1" dirty="0"/>
              <a:t>т</a:t>
            </a:r>
            <a:r>
              <a:rPr lang="sr-Cyrl-BA" dirty="0"/>
              <a:t>ковица</a:t>
            </a:r>
          </a:p>
          <a:p>
            <a:r>
              <a:rPr lang="sr-Cyrl-BA" b="1" dirty="0"/>
              <a:t>Једначење сугласника по мјесту творбе (изговора)</a:t>
            </a:r>
          </a:p>
          <a:p>
            <a:pPr marL="0" indent="0">
              <a:buNone/>
            </a:pPr>
            <a:r>
              <a:rPr lang="sr-Cyrl-BA" dirty="0"/>
              <a:t>   пазити: па</a:t>
            </a:r>
            <a:r>
              <a:rPr lang="sr-Cyrl-BA" b="1" dirty="0"/>
              <a:t>з</a:t>
            </a:r>
            <a:r>
              <a:rPr lang="sr-Cyrl-BA" dirty="0"/>
              <a:t>на &gt; па</a:t>
            </a:r>
            <a:r>
              <a:rPr lang="sr-Cyrl-BA" b="1" dirty="0"/>
              <a:t>ж</a:t>
            </a:r>
            <a:r>
              <a:rPr lang="sr-Cyrl-BA" dirty="0"/>
              <a:t>ња</a:t>
            </a:r>
          </a:p>
          <a:p>
            <a:r>
              <a:rPr lang="sr-Cyrl-BA" b="1" dirty="0"/>
              <a:t>Палаталазација</a:t>
            </a:r>
          </a:p>
          <a:p>
            <a:pPr marL="0" indent="0">
              <a:buNone/>
            </a:pPr>
            <a:r>
              <a:rPr lang="sr-Cyrl-BA" dirty="0"/>
              <a:t>   вук: ву</a:t>
            </a:r>
            <a:r>
              <a:rPr lang="sr-Cyrl-BA" b="1" dirty="0"/>
              <a:t>к</a:t>
            </a:r>
            <a:r>
              <a:rPr lang="sr-Cyrl-BA" dirty="0"/>
              <a:t>-е &gt; ву</a:t>
            </a:r>
            <a:r>
              <a:rPr lang="sr-Cyrl-BA" b="1" dirty="0"/>
              <a:t>ч</a:t>
            </a:r>
            <a:r>
              <a:rPr lang="sr-Cyrl-BA" dirty="0"/>
              <a:t>е</a:t>
            </a:r>
          </a:p>
          <a:p>
            <a:r>
              <a:rPr lang="sr-Cyrl-BA" b="1" dirty="0"/>
              <a:t>Сибиларизација</a:t>
            </a:r>
          </a:p>
          <a:p>
            <a:pPr marL="0" indent="0">
              <a:buNone/>
            </a:pPr>
            <a:r>
              <a:rPr lang="sr-Cyrl-BA" dirty="0"/>
              <a:t>    нога: но</a:t>
            </a:r>
            <a:r>
              <a:rPr lang="sr-Cyrl-BA" b="1" dirty="0"/>
              <a:t>г</a:t>
            </a:r>
            <a:r>
              <a:rPr lang="sr-Cyrl-BA" dirty="0"/>
              <a:t>-и &gt; но</a:t>
            </a:r>
            <a:r>
              <a:rPr lang="sr-Cyrl-BA" b="1" dirty="0"/>
              <a:t>з</a:t>
            </a:r>
            <a:r>
              <a:rPr lang="sr-Cyrl-BA" dirty="0"/>
              <a:t>и</a:t>
            </a:r>
          </a:p>
          <a:p>
            <a:r>
              <a:rPr lang="sr-Cyrl-BA" b="1" dirty="0"/>
              <a:t>Јотовање</a:t>
            </a:r>
          </a:p>
          <a:p>
            <a:pPr marL="0" indent="0">
              <a:buNone/>
            </a:pPr>
            <a:r>
              <a:rPr lang="sr-Cyrl-BA" dirty="0"/>
              <a:t>    млад: мла</a:t>
            </a:r>
            <a:r>
              <a:rPr lang="sr-Cyrl-BA" b="1" dirty="0"/>
              <a:t>дј</a:t>
            </a:r>
            <a:r>
              <a:rPr lang="sr-Cyrl-BA" dirty="0"/>
              <a:t>и &gt; мла</a:t>
            </a:r>
            <a:r>
              <a:rPr lang="sr-Cyrl-BA" b="1" dirty="0"/>
              <a:t>ђ</a:t>
            </a:r>
            <a:r>
              <a:rPr lang="sr-Cyrl-BA" dirty="0"/>
              <a:t>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C4892-0DE8-490A-9D6F-75CB9DF06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 </a:t>
            </a:r>
            <a:r>
              <a:rPr lang="sr-Cyrl-BA" b="1" dirty="0"/>
              <a:t>Непостојано а</a:t>
            </a:r>
            <a:r>
              <a:rPr lang="sr-Cyrl-BA" dirty="0"/>
              <a:t> </a:t>
            </a:r>
          </a:p>
          <a:p>
            <a:pPr marL="0" indent="0">
              <a:buNone/>
            </a:pPr>
            <a:r>
              <a:rPr lang="sr-Cyrl-BA" dirty="0"/>
              <a:t>    доб</a:t>
            </a:r>
            <a:r>
              <a:rPr lang="sr-Cyrl-BA" b="1" dirty="0"/>
              <a:t>а</a:t>
            </a:r>
            <a:r>
              <a:rPr lang="sr-Cyrl-BA" dirty="0"/>
              <a:t>р, али је  добра и добро</a:t>
            </a:r>
          </a:p>
          <a:p>
            <a:r>
              <a:rPr lang="sr-Cyrl-BA" b="1" dirty="0"/>
              <a:t>Промјена </a:t>
            </a:r>
            <a:r>
              <a:rPr lang="sr-Cyrl-BA" b="1" i="1" dirty="0"/>
              <a:t>л</a:t>
            </a:r>
            <a:r>
              <a:rPr lang="sr-Cyrl-BA" b="1" dirty="0"/>
              <a:t> у </a:t>
            </a:r>
            <a:r>
              <a:rPr lang="sr-Cyrl-BA" b="1" i="1" dirty="0"/>
              <a:t>о </a:t>
            </a:r>
          </a:p>
          <a:p>
            <a:pPr marL="0" indent="0">
              <a:buNone/>
            </a:pPr>
            <a:r>
              <a:rPr lang="sr-Cyrl-BA" i="1" dirty="0"/>
              <a:t>    </a:t>
            </a:r>
            <a:r>
              <a:rPr lang="sr-Cyrl-BA" dirty="0"/>
              <a:t>се</a:t>
            </a:r>
            <a:r>
              <a:rPr lang="sr-Cyrl-BA" b="1" dirty="0"/>
              <a:t>л</a:t>
            </a:r>
            <a:r>
              <a:rPr lang="sr-Cyrl-BA" dirty="0"/>
              <a:t> – ба &gt; се</a:t>
            </a:r>
            <a:r>
              <a:rPr lang="sr-Cyrl-BA" b="1" dirty="0"/>
              <a:t>о</a:t>
            </a:r>
            <a:r>
              <a:rPr lang="sr-Cyrl-BA" dirty="0"/>
              <a:t>ба</a:t>
            </a:r>
            <a:endParaRPr lang="sr-Cyrl-BA" i="1" dirty="0"/>
          </a:p>
          <a:p>
            <a:r>
              <a:rPr lang="sr-Cyrl-BA" b="1" dirty="0"/>
              <a:t>Губљење сугласника</a:t>
            </a:r>
          </a:p>
          <a:p>
            <a:pPr marL="0" indent="0">
              <a:buNone/>
            </a:pPr>
            <a:r>
              <a:rPr lang="sr-Cyrl-BA" dirty="0"/>
              <a:t>    задатак: зада</a:t>
            </a:r>
            <a:r>
              <a:rPr lang="sr-Cyrl-BA" b="1" dirty="0"/>
              <a:t>т</a:t>
            </a:r>
            <a:r>
              <a:rPr lang="sr-Cyrl-BA" dirty="0"/>
              <a:t>ци &gt; задаци</a:t>
            </a:r>
          </a:p>
          <a:p>
            <a:r>
              <a:rPr lang="sr-Cyrl-BA" b="1" dirty="0"/>
              <a:t>Асимилација самогласника и</a:t>
            </a:r>
          </a:p>
          <a:p>
            <a:pPr marL="0" indent="0">
              <a:buNone/>
            </a:pPr>
            <a:r>
              <a:rPr lang="sr-Cyrl-BA" b="1" dirty="0"/>
              <a:t>  сажимања самогласника </a:t>
            </a:r>
            <a:r>
              <a:rPr lang="sr-Cyrl-BA" dirty="0"/>
              <a:t>– једна</a:t>
            </a:r>
          </a:p>
          <a:p>
            <a:pPr marL="0" indent="0">
              <a:buNone/>
            </a:pPr>
            <a:r>
              <a:rPr lang="sr-Cyrl-BA" dirty="0"/>
              <a:t>   претходе другој</a:t>
            </a:r>
          </a:p>
          <a:p>
            <a:pPr marL="0" indent="0">
              <a:buNone/>
            </a:pPr>
            <a:r>
              <a:rPr lang="sr-Cyrl-BA" dirty="0"/>
              <a:t>   којега &gt; коега &gt; коога &gt; кога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437A-67B4-4257-B196-5C8DD46E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/>
              <a:t>Домаћа задаћа:</a:t>
            </a:r>
            <a:br>
              <a:rPr lang="sr-Cyrl-BA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E15BF-84A9-4AFC-B872-82FE515E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Задатак:</a:t>
            </a:r>
          </a:p>
          <a:p>
            <a:pPr marL="514350" indent="-514350">
              <a:buAutoNum type="arabicPeriod"/>
            </a:pPr>
            <a:r>
              <a:rPr lang="sr-Cyrl-BA" dirty="0"/>
              <a:t>ЧОВЈЕК НЕ ЖАЛИ ТОЛИКО НА НЕПРИЈАТЕЉА, КОЛИКО НА ПРИЈАТЕЉА.</a:t>
            </a:r>
          </a:p>
          <a:p>
            <a:pPr marL="0" indent="0">
              <a:buNone/>
            </a:pPr>
            <a:r>
              <a:rPr lang="sr-Cyrl-BA" dirty="0"/>
              <a:t>Разврстај гласове из ове Вукове пословице на:</a:t>
            </a:r>
          </a:p>
          <a:p>
            <a:pPr marL="0" indent="0">
              <a:buNone/>
            </a:pPr>
            <a:r>
              <a:rPr lang="sr-Cyrl-BA" dirty="0"/>
              <a:t>а) звучне</a:t>
            </a:r>
          </a:p>
          <a:p>
            <a:pPr marL="0" indent="0">
              <a:buNone/>
            </a:pPr>
            <a:r>
              <a:rPr lang="sr-Cyrl-BA" dirty="0"/>
              <a:t>б) безвучне</a:t>
            </a:r>
          </a:p>
          <a:p>
            <a:pPr marL="0" indent="0">
              <a:buNone/>
            </a:pPr>
            <a:r>
              <a:rPr lang="sr-Cyrl-BA" dirty="0"/>
              <a:t>в) задњонепчане</a:t>
            </a:r>
          </a:p>
          <a:p>
            <a:pPr marL="0" indent="0">
              <a:buNone/>
            </a:pPr>
            <a:r>
              <a:rPr lang="sr-Cyrl-BA" dirty="0"/>
              <a:t>г) сонанте</a:t>
            </a:r>
          </a:p>
          <a:p>
            <a:pPr marL="0" indent="0">
              <a:buNone/>
            </a:pPr>
            <a:r>
              <a:rPr lang="sr-Cyrl-BA" dirty="0"/>
              <a:t>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BDF10-6041-4241-9C1C-18A5FDB9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0706" y="2981738"/>
            <a:ext cx="1945960" cy="32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6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4EBC-2EA1-48B7-A93A-01DD3AE6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024" y="311040"/>
            <a:ext cx="9404723" cy="1400530"/>
          </a:xfrm>
        </p:spPr>
        <p:txBody>
          <a:bodyPr/>
          <a:lstStyle/>
          <a:p>
            <a:r>
              <a:rPr lang="sr-Cyrl-BA" dirty="0"/>
              <a:t>ХВАЛА!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A7658-D625-4EC7-AC31-B28EEA66F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1695" y="1853248"/>
            <a:ext cx="4450246" cy="32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9">
      <a:dk1>
        <a:sysClr val="windowText" lastClr="000000"/>
      </a:dk1>
      <a:lt1>
        <a:srgbClr val="FFFF00"/>
      </a:lt1>
      <a:dk2>
        <a:srgbClr val="17406D"/>
      </a:dk2>
      <a:lt2>
        <a:srgbClr val="FFFF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549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ГЛАСОВНЕ ПРОМЈЕНЕ</vt:lpstr>
      <vt:lpstr>Гласови и гласовне промјене</vt:lpstr>
      <vt:lpstr>Подјела гласова</vt:lpstr>
      <vt:lpstr>Подјела сугласника</vt:lpstr>
      <vt:lpstr>Подјела сугласника</vt:lpstr>
      <vt:lpstr>Гласовне промјене</vt:lpstr>
      <vt:lpstr>Гласовне промјене</vt:lpstr>
      <vt:lpstr>Домаћа задаћа: </vt:lpstr>
      <vt:lpstr>ХВАЛА!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ГЛАСОВНЕ ПРОМЈЕНЕ</dc:title>
  <dc:creator>Nastavnik</dc:creator>
  <cp:lastModifiedBy>Nastavnik</cp:lastModifiedBy>
  <cp:revision>27</cp:revision>
  <dcterms:created xsi:type="dcterms:W3CDTF">2020-11-06T16:04:34Z</dcterms:created>
  <dcterms:modified xsi:type="dcterms:W3CDTF">2020-11-07T21:16:49Z</dcterms:modified>
</cp:coreProperties>
</file>