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56" r:id="rId9"/>
    <p:sldId id="25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-41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B42B4-33D6-4D53-B2A6-078EF06D9BBF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F8C68-888A-4AE5-B398-9123DEF84A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94852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B42B4-33D6-4D53-B2A6-078EF06D9BBF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F8C68-888A-4AE5-B398-9123DEF84A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183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B42B4-33D6-4D53-B2A6-078EF06D9BBF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F8C68-888A-4AE5-B398-9123DEF84A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0606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B42B4-33D6-4D53-B2A6-078EF06D9BBF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F8C68-888A-4AE5-B398-9123DEF84A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9905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B42B4-33D6-4D53-B2A6-078EF06D9BBF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F8C68-888A-4AE5-B398-9123DEF84A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3434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B42B4-33D6-4D53-B2A6-078EF06D9BBF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F8C68-888A-4AE5-B398-9123DEF84A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4381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B42B4-33D6-4D53-B2A6-078EF06D9BBF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F8C68-888A-4AE5-B398-9123DEF84A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8059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B42B4-33D6-4D53-B2A6-078EF06D9BBF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F8C68-888A-4AE5-B398-9123DEF84A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9717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B42B4-33D6-4D53-B2A6-078EF06D9BBF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F8C68-888A-4AE5-B398-9123DEF84A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4019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B42B4-33D6-4D53-B2A6-078EF06D9BBF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F8C68-888A-4AE5-B398-9123DEF84A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6005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B42B4-33D6-4D53-B2A6-078EF06D9BBF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F8C68-888A-4AE5-B398-9123DEF84A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8468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B42B4-33D6-4D53-B2A6-078EF06D9BBF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F8C68-888A-4AE5-B398-9123DEF84A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2168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1"/>
          <p:cNvSpPr txBox="1">
            <a:spLocks noChangeArrowheads="1"/>
          </p:cNvSpPr>
          <p:nvPr/>
        </p:nvSpPr>
        <p:spPr bwMode="auto">
          <a:xfrm>
            <a:off x="3648076" y="2349501"/>
            <a:ext cx="50403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Cyrl-RS" sz="4000">
                <a:latin typeface="Times New Roman" panose="02020603050405020304" pitchFamily="18" charset="0"/>
                <a:cs typeface="Times New Roman" panose="02020603050405020304" pitchFamily="18" charset="0"/>
              </a:rPr>
              <a:t>ЛИСИЦА И ГАВРАН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1" name="TextBox 2"/>
          <p:cNvSpPr txBox="1">
            <a:spLocks noChangeArrowheads="1"/>
          </p:cNvSpPr>
          <p:nvPr/>
        </p:nvSpPr>
        <p:spPr bwMode="auto">
          <a:xfrm>
            <a:off x="7751764" y="3213100"/>
            <a:ext cx="1577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Cyrl-RS">
                <a:latin typeface="Times New Roman" panose="02020603050405020304" pitchFamily="18" charset="0"/>
                <a:cs typeface="Times New Roman" panose="02020603050405020304" pitchFamily="18" charset="0"/>
              </a:rPr>
              <a:t>БАСНА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63975" y="3284538"/>
            <a:ext cx="3240088" cy="243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8291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3514" y="554389"/>
            <a:ext cx="46264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Наведи ликове у басни.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76380" y="1069563"/>
            <a:ext cx="50204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Ликови у басни су </a:t>
            </a:r>
            <a:r>
              <a:rPr lang="sr-Cyrl-R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гавран</a:t>
            </a:r>
            <a:r>
              <a:rPr lang="sr-Cyrl-R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sr-Cyrl-R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лисица</a:t>
            </a:r>
            <a:r>
              <a:rPr lang="sr-Cyrl-R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3514" y="1676007"/>
            <a:ext cx="6052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2. Шта је гавран урадио на почетку басне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40971" y="2156543"/>
            <a:ext cx="41817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Гавран је уграбио комад сира.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3514" y="2632892"/>
            <a:ext cx="4286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Шта значи ријеч „уграбио“’?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40971" y="3123925"/>
            <a:ext cx="4646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Ријеч уграбио значи брзо ухватио</a:t>
            </a:r>
            <a:r>
              <a:rPr lang="sr-Cyrl-RS" dirty="0" smtClean="0"/>
              <a:t>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3514" y="3585590"/>
            <a:ext cx="3397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 је опазио 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гаврана?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76380" y="4047255"/>
            <a:ext cx="29995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sr-Cyrl-R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пазила </a:t>
            </a:r>
            <a:r>
              <a:rPr lang="sr-Cyrl-R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 је лисица.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3514" y="4552972"/>
            <a:ext cx="9078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. Како се лисица осјећала у тренутку када је угледала гаврана?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76380" y="5014637"/>
            <a:ext cx="100359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Када је лисица угледала гаврана, осјетила је љубомору зато што је гавран имао сир.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633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53116" y="760751"/>
            <a:ext cx="6596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ли сте и ви били љубоморни?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5301" y="1273131"/>
            <a:ext cx="6988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Јесам зато што је мој друг одличан ученик</a:t>
            </a:r>
            <a:r>
              <a:rPr lang="sr-Cyrl-RS" sz="2400" dirty="0" smtClean="0">
                <a:solidFill>
                  <a:srgbClr val="FF0000"/>
                </a:solidFill>
              </a:rPr>
              <a:t>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5301" y="1687268"/>
            <a:ext cx="7038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Љубоморан сам због тога што тата више воли брата.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15301" y="2212313"/>
            <a:ext cx="55724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ПРВА ЦЈЕЛИНА - ЉУБОМОРНА ЛИЈА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5815" y="2712029"/>
            <a:ext cx="72675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који начин је лисица покушала да дође до сира?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20690" y="3126166"/>
            <a:ext cx="47840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Лисица је почела да хвали гаврана.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53116" y="3651211"/>
            <a:ext cx="45528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ли је лисица била искрена?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15301" y="4138585"/>
            <a:ext cx="36744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Лисица није била </a:t>
            </a:r>
            <a:r>
              <a:rPr lang="sr-Cyrl-R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искрена.</a:t>
            </a:r>
            <a:endParaRPr lang="en-US" sz="2400" dirty="0"/>
          </a:p>
        </p:txBody>
      </p:sp>
      <p:sp>
        <p:nvSpPr>
          <p:cNvPr id="18" name="Rectangle 17"/>
          <p:cNvSpPr/>
          <p:nvPr/>
        </p:nvSpPr>
        <p:spPr>
          <a:xfrm>
            <a:off x="553116" y="4625959"/>
            <a:ext cx="50515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Окарактеришите лисицу из текста.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73366" y="5102574"/>
            <a:ext cx="6692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Лисица је љубоморна, лукава, дволична, ласкава</a:t>
            </a:r>
            <a:r>
              <a:rPr lang="sr-Cyrl-R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9786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8200" y="1740678"/>
            <a:ext cx="56291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11. </a:t>
            </a:r>
            <a:r>
              <a:rPr lang="sr-Cyrl-RS" sz="2400" dirty="0">
                <a:latin typeface="Times New Roman" pitchFamily="18" charset="0"/>
                <a:cs typeface="Times New Roman" pitchFamily="18" charset="0"/>
              </a:rPr>
              <a:t>Објасните значење ријечи „доликује“.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57217" y="2202343"/>
            <a:ext cx="44910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Ријеч доликује значи „одговара“.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200" y="453240"/>
            <a:ext cx="73036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Прочитајте реченицу у којој лисица хвали гаврана</a:t>
            </a:r>
            <a:r>
              <a:rPr lang="sr-Cyrl-RS" dirty="0" smtClean="0"/>
              <a:t>.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081017" y="912293"/>
            <a:ext cx="105001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„Највише му доликује да буде краљ птица, а то би без сумње и могао бити кад</a:t>
            </a:r>
          </a:p>
          <a:p>
            <a:r>
              <a:rPr lang="sr-Cyrl-R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би имао још и глас“.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108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3889" y="649995"/>
            <a:ext cx="5653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ДРУГА ЦЈЕЛИНА – ЛУКАВА ЛИСИЦА.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1233887" y="1344058"/>
            <a:ext cx="7689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12. Шта је навело гаврана да повјерује лијином ласкању?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63547" y="1807288"/>
            <a:ext cx="7546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sr-Cyrl-R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ијина слаткорјечивост</a:t>
            </a:r>
            <a:r>
              <a:rPr lang="sr-Cyrl-R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0412" y="2268953"/>
            <a:ext cx="4181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13. Наведите особине гаврана.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1663547" y="2730618"/>
            <a:ext cx="7721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Гавран је наиван, лакомислен, непромишљен, брзоплет.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0412" y="3192283"/>
            <a:ext cx="3575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14. Шта је гавран урадио?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63547" y="3746281"/>
            <a:ext cx="2820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Гавран је заграктао.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50412" y="4300279"/>
            <a:ext cx="5703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15. Објасни значење ријечи </a:t>
            </a:r>
            <a:r>
              <a:rPr lang="sr-Cyrl-R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„заграктао“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25671" y="4761944"/>
            <a:ext cx="5228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Ријеч заграктао значи гласно запјевао.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246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4770" y="664029"/>
            <a:ext cx="5323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16. Наведи даљи ток догађаја.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1618254" y="1064139"/>
            <a:ext cx="78028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Гавран је испустио сир, лисица је притрчала и </a:t>
            </a:r>
            <a:r>
              <a:rPr lang="sr-Cyrl-RS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дограбила сир. 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4770" y="1864358"/>
            <a:ext cx="6714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/>
              <a:t>1</a:t>
            </a:r>
            <a:r>
              <a:rPr lang="sr-Cyrl-RS" sz="2400" dirty="0" smtClean="0"/>
              <a:t>7. 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Какве ријечи му је упутила лисица</a:t>
            </a:r>
            <a:r>
              <a:rPr lang="sr-Cyrl-RS" sz="2400" dirty="0" smtClean="0"/>
              <a:t>?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568820" y="2295246"/>
            <a:ext cx="52902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Лисица му је рекла да „</a:t>
            </a:r>
            <a:r>
              <a:rPr lang="sr-Cyrl-R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стекне памет</a:t>
            </a:r>
            <a:r>
              <a:rPr lang="sr-Cyrl-R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sr-Cyrl-R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4770" y="2760480"/>
            <a:ext cx="5090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Објасните значење ријечи стекла.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8254" y="3222145"/>
            <a:ext cx="3712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Ријеч стећи значи имати.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64770" y="3789386"/>
            <a:ext cx="7403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19. Прочитајте реченицу у којој се лија обраћа гаврану</a:t>
            </a:r>
            <a:r>
              <a:rPr lang="sr-Cyrl-RS" dirty="0" smtClean="0"/>
              <a:t>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19384" y="4315425"/>
            <a:ext cx="7901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„Мој гавране, све имаш, само још памет да стекнеш“</a:t>
            </a:r>
            <a:r>
              <a:rPr lang="sr-Cyrl-R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565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1684" y="653534"/>
            <a:ext cx="60755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ТРЕЋА ЦЈЕЛИНА -  ПРЕВАРЕНИ ГАВРАН</a:t>
            </a:r>
            <a:r>
              <a:rPr lang="sr-Cyrl-RS" dirty="0" smtClean="0"/>
              <a:t>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55171" y="1110343"/>
            <a:ext cx="77890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20. Шта је требало гавран да уради, да не буде преварен?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2371" y="1499882"/>
            <a:ext cx="66766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схвати да му лисица ласка да би га преварила</a:t>
            </a:r>
            <a:r>
              <a:rPr lang="sr-Cyrl-R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2371" y="1951444"/>
            <a:ext cx="26561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ПОУКА БАСНЕ: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12371" y="2340983"/>
            <a:ext cx="5683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Коме се мачка умиљава,  онога и огребе.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0581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0987" y="341108"/>
            <a:ext cx="11370025" cy="617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272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2424113" y="765175"/>
            <a:ext cx="14398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pic>
        <p:nvPicPr>
          <p:cNvPr id="14339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8689" y="1968500"/>
            <a:ext cx="5254625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9879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401</Words>
  <Application>Microsoft Office PowerPoint</Application>
  <PresentationFormat>Custom</PresentationFormat>
  <Paragraphs>49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mm</dc:creator>
  <cp:lastModifiedBy>Laptop 002</cp:lastModifiedBy>
  <cp:revision>24</cp:revision>
  <dcterms:created xsi:type="dcterms:W3CDTF">2020-11-09T18:52:28Z</dcterms:created>
  <dcterms:modified xsi:type="dcterms:W3CDTF">2020-11-10T08:09:26Z</dcterms:modified>
</cp:coreProperties>
</file>