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A800"/>
    <a:srgbClr val="00B400"/>
    <a:srgbClr val="00CC00"/>
    <a:srgbClr val="00A452"/>
    <a:srgbClr val="00CC66"/>
    <a:srgbClr val="4E0E10"/>
    <a:srgbClr val="600060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72" autoAdjust="0"/>
  </p:normalViewPr>
  <p:slideViewPr>
    <p:cSldViewPr snapToGrid="0">
      <p:cViewPr varScale="1">
        <p:scale>
          <a:sx n="63" d="100"/>
          <a:sy n="63" d="100"/>
        </p:scale>
        <p:origin x="-99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49842-663F-4942-8CFC-9B2CB926BC5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AAA90-26BE-4A99-BCDD-ABFFB3CF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AAA90-26BE-4A99-BCDD-ABFFB3CF1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AAA90-26BE-4A99-BCDD-ABFFB3CF13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11961-4463-4F2D-BC40-7F4CA294C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39D94B-6B59-4229-892A-BC5D92DD1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073255-81A6-4F0D-B0BC-2F9E7C81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920653-1820-4ACD-981A-C9EC733E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CCDD7B-A386-44D5-A6B7-0F538A02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4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3BF1B-2CBD-4767-A1DD-80E73B7D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8AA6CE-7EAD-4028-B778-58BC0BC67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FD882-D72A-475C-95A1-60279AB4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F4BF5-455C-4296-9886-9EE781FE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3FF3AB-3758-45F5-8560-82CD0423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1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456DDE-75CF-4100-8E74-5BA62F9B9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ED2810-AB61-4233-985B-66BFBE5F3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9C862C-8382-4024-83A7-1892FF9B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A1670F-A0D8-4FF9-9D6D-C4A112A3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F5DC8-C61F-4D71-A8B7-2452096A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8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06744-92C7-469A-BC41-655AC70B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D47D58-A7F3-4192-B020-CFBCE9F45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5CB93A-2FBE-4DA7-8198-96F48C31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9D1B18-005E-47C8-A832-4C6E6803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5FBA7A-DAAF-468D-9F4C-F0405AAB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8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36FEF-DDA5-4DBF-9868-87D3177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BDF09D-052B-4489-B66C-DDCAF426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359D06-7896-44A6-94B9-2C88DA6E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F0DEF7-754D-49B5-A44F-8D1F1197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73F81-3E09-4477-B030-EFAF0D3B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EC94E-1BA7-410F-8B39-7E3AB431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AF2B6-59CD-4752-B99F-6E47D8406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983855-E31D-4219-B909-7CD96D4B3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FB6211-51F3-4689-A2F3-3D288E8F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D55A62-24DB-40BB-B009-92B4B1F2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D7D5A1-EDA5-4419-98BA-981B2C18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DADF-C0F9-4705-B9A0-1C616B41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72C612-932F-4548-B13E-A47AC60DC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6F4AE3-87BC-4C5B-A9F6-A6D3B133B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E8B534-5422-42FF-AA1C-D39E4852D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73F17F-346D-4F26-B966-861495C2C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08DB68-68C9-4DB2-AF3B-E69E2422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FF4706-97FA-4D5E-911C-CD06BA0D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E01275-3D16-4081-B074-56E60BE2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4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D13F7-B91F-49CC-8954-31156570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875DF9-F747-4929-B0BA-C6E8C126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2AAF5-3A0F-4DA8-BE98-D639A635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D7659E-EB6D-4957-BF1A-328E9046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6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D7B823-7444-458E-9DBB-8AABB2D0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754A54-3862-4A87-8BE5-47AE3981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B010AC-984E-497D-977A-5FAE85FE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5D7B9-7A40-4BAC-A122-4B954D1D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83CF40-1E92-4FB5-8D58-0C87747B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D08FCA-AEBA-45EB-86D3-66C64866E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33F8C2-DD8C-4723-9018-210A4A44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A3D782-B4E1-482E-8771-B20F9521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DFC1F9-CDDD-43F5-BCBD-A5FB838D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9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A1B9F-E19B-4563-A5C1-976F0133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563D4-9FC5-4558-AA0F-3356A7A04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797E28-68FF-4161-9B7F-9FA21BC81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11C169-81E5-4BB5-AF20-3D645930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AF374F-B284-410B-A730-68AEFB2F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32AC6D-C3CF-4BE4-B566-92C9D834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6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6FB3734-4A98-4E17-84A8-D0330A85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72DA91-77A1-448B-BE61-77B06D24D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0A12B2-E3DC-49BF-ADEC-D8D684D5D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D75D-7124-426D-85B0-06619257731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A22AF2-8A62-4CEC-BD84-4540CE8C2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5E7BAB-3173-4444-841E-75C7FC1FB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BE48-BD0B-4F5A-841E-E2DE9381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grass-vector-clipart.png.php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s://pixabay.com/en/car-automobile-vehicle-red-30644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1219" TargetMode="External"/><Relationship Id="rId7" Type="http://schemas.openxmlformats.org/officeDocument/2006/relationships/hyperlink" Target="https://commons.wikimedia.org/wiki/File:PoliceCar.sv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pixabay.com/en/ambulance-hospital-medical-health-2411793/" TargetMode="Externa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elicopter-chopper-cartoon-fly-40675/" TargetMode="External"/><Relationship Id="rId3" Type="http://schemas.openxmlformats.org/officeDocument/2006/relationships/hyperlink" Target="https://pixabay.com/vectors/graphic-bus-school-school-bus-3345449/" TargetMode="External"/><Relationship Id="rId7" Type="http://schemas.microsoft.com/office/2007/relationships/hdphoto" Target="../media/hdphoto1.wdp"/><Relationship Id="rId12" Type="http://schemas.openxmlformats.org/officeDocument/2006/relationships/hyperlink" Target="https://www.goodfreephotos.com/vector-images/teal-hyundai-getz-vector-clipart.png.php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6.png"/><Relationship Id="rId5" Type="http://schemas.openxmlformats.org/officeDocument/2006/relationships/hyperlink" Target="http://pngimg.com/download/16644" TargetMode="External"/><Relationship Id="rId10" Type="http://schemas.openxmlformats.org/officeDocument/2006/relationships/hyperlink" Target="https://commons.wikimedia.org/wiki/File:Ship.svg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hyperlink" Target="https://pixabay.com/en/helicopter-chopper-cartoon-fly-40675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hyperlink" Target="https://pixabay.com/vectors/graphic-bus-school-school-bus-3345449/" TargetMode="External"/><Relationship Id="rId9" Type="http://schemas.openxmlformats.org/officeDocument/2006/relationships/hyperlink" Target="https://commons.wikimedia.org/wiki/File:Ship.sv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1-to-10-numbers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usMinus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ntariomathresources.ca/math-strands/math-centres/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pixabay.com/en/car-automobile-vehicle-red-306442/" TargetMode="External"/><Relationship Id="rId7" Type="http://schemas.openxmlformats.org/officeDocument/2006/relationships/hyperlink" Target="https://www.goodfreephotos.com/vector-images/teal-hyundai-getz-vector-clipart.png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pixabay.com/en/car-vehicle-lamborghini-29078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pixabay.com/en/car-vehicle-make-blue-little-95335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rawberry-holidays-fragaria-vesca-2269525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ystal_Clear_app_kedit_green-pencil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cartoon-cat-character-feline-l-1296251/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2535A-D971-409D-AC42-37D617FCB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105" y="462538"/>
            <a:ext cx="7129976" cy="457811"/>
          </a:xfrm>
        </p:spPr>
        <p:txBody>
          <a:bodyPr>
            <a:noAutofit/>
          </a:bodyPr>
          <a:lstStyle/>
          <a:p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– 2. разред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60CA1E-1EE9-4E1A-9C4E-FFEDFBD29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9221"/>
            <a:ext cx="12298680" cy="3332591"/>
          </a:xfrm>
        </p:spPr>
        <p:txBody>
          <a:bodyPr>
            <a:normAutofit/>
          </a:bodyPr>
          <a:lstStyle/>
          <a:p>
            <a:r>
              <a:rPr lang="sr-Cyrl-B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САБИРАЊЕ И ОДУЗИМАЊЕ </a:t>
            </a:r>
          </a:p>
          <a:p>
            <a:r>
              <a:rPr lang="sr-Cyrl-B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 БРОЈЕВА У ПРВОЈ ДЕСЕТИЦИ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164182-347B-4F6B-AC3A-BD7C7CFD5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08">
            <a:off x="1602887" y="3955667"/>
            <a:ext cx="1339697" cy="16477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B615CB-5D0A-4797-A49B-76B128B2F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82" y="4081188"/>
            <a:ext cx="1272133" cy="16503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2023C1D-4C7F-4384-B177-DE7A0368B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554">
            <a:off x="6478229" y="4680886"/>
            <a:ext cx="1339763" cy="1884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32B530E-2740-446C-A9D4-9F339765F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123">
            <a:off x="381194" y="2797770"/>
            <a:ext cx="1116380" cy="16546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2C661DD-28E9-4212-9D06-D460807CBB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528">
            <a:off x="7586421" y="3967815"/>
            <a:ext cx="1336677" cy="1877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8481C41-2797-4F82-A54D-8C381CAE9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33" y="4475162"/>
            <a:ext cx="1216786" cy="16503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D32DB25-7F32-429F-93AF-629514ADE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752">
            <a:off x="2711108" y="4793673"/>
            <a:ext cx="1411079" cy="1775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1FA6571-CEDD-42C8-A22F-4743785CDB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60" y="3482545"/>
            <a:ext cx="1431964" cy="19148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9D57329-7BEC-4E4C-847A-55F5AAC57C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328">
            <a:off x="8852776" y="4728516"/>
            <a:ext cx="1226610" cy="16864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BFACF97-B308-4A09-BAA2-C4D0F17138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123">
            <a:off x="9893112" y="2850328"/>
            <a:ext cx="1116380" cy="16546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70D81A0-4DCE-472A-9356-21EE803DBA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692">
            <a:off x="10883697" y="2505678"/>
            <a:ext cx="1017329" cy="14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DB4F50-916A-4BBE-A771-54D6A9433B5D}"/>
              </a:ext>
            </a:extLst>
          </p:cNvPr>
          <p:cNvSpPr txBox="1"/>
          <p:nvPr/>
        </p:nvSpPr>
        <p:spPr>
          <a:xfrm>
            <a:off x="396240" y="508604"/>
            <a:ext cx="1149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dirty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Писана</a:t>
            </a:r>
            <a:r>
              <a:rPr lang="sr-Cyrl-BA" sz="4400" dirty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ћирилице</a:t>
            </a:r>
            <a:r>
              <a:rPr lang="sr-Latn-BA" sz="4400" dirty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sr-Cyrl-BA" sz="4400" dirty="0">
              <a:ln w="1270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8000" b="1" dirty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VidanSerbia" panose="02000603070000020002" pitchFamily="2" charset="0"/>
              </a:rPr>
              <a:t>Ц ц, Ј ј, К к, Л л, Љ љ</a:t>
            </a:r>
            <a:endParaRPr lang="en-GB" sz="8000" b="1" dirty="0">
              <a:ln w="12700"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VidanSerbia" panose="0200060307000002000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307D66-DEC7-4331-AE4C-049ED63C461E}"/>
              </a:ext>
            </a:extLst>
          </p:cNvPr>
          <p:cNvSpPr txBox="1"/>
          <p:nvPr/>
        </p:nvSpPr>
        <p:spPr>
          <a:xfrm>
            <a:off x="550636" y="3165230"/>
            <a:ext cx="1109072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ЗА САМОСТАЛАН РАД:</a:t>
            </a:r>
          </a:p>
          <a:p>
            <a:pPr algn="ctr"/>
            <a:endParaRPr lang="sr-Cyrl-B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Написати по један ред великог и малог слова</a:t>
            </a:r>
          </a:p>
          <a:p>
            <a:pPr algn="ctr"/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која смо данас учили</a:t>
            </a:r>
            <a:r>
              <a:rPr lang="sr-Latn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Cyrl-B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2E9010-01D9-45D3-A1E3-87FE2DFB7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39" y="2509152"/>
            <a:ext cx="2031325" cy="21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6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5FAB1FE-B48A-4142-857D-68BBE21B99EA}"/>
              </a:ext>
            </a:extLst>
          </p:cNvPr>
          <p:cNvSpPr txBox="1">
            <a:spLocks/>
          </p:cNvSpPr>
          <p:nvPr/>
        </p:nvSpPr>
        <p:spPr>
          <a:xfrm>
            <a:off x="2706915" y="543482"/>
            <a:ext cx="6778170" cy="522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BA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Природа и друштво – 2. разред</a:t>
            </a:r>
            <a:endParaRPr lang="en-GB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3BE7DC-CDA2-4589-B38F-177BE40404B5}"/>
              </a:ext>
            </a:extLst>
          </p:cNvPr>
          <p:cNvSpPr txBox="1"/>
          <p:nvPr/>
        </p:nvSpPr>
        <p:spPr>
          <a:xfrm>
            <a:off x="1" y="131797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400" dirty="0">
                <a:solidFill>
                  <a:schemeClr val="bg1"/>
                </a:solidFill>
              </a:rPr>
              <a:t>САОБРАЋАЈ У МОМ МЈЕСТУ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A36879-990D-4393-B281-BAC964EE6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27018" y="2493278"/>
            <a:ext cx="7169143" cy="403895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964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088D1-E7EA-433C-B3B4-D9EFBB3F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235"/>
            <a:ext cx="10515600" cy="816560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 смо шта је: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FBE572F-A1CC-4FF1-A4C7-827561232AD3}"/>
              </a:ext>
            </a:extLst>
          </p:cNvPr>
          <p:cNvSpPr txBox="1">
            <a:spLocks/>
          </p:cNvSpPr>
          <p:nvPr/>
        </p:nvSpPr>
        <p:spPr>
          <a:xfrm>
            <a:off x="263769" y="2041842"/>
            <a:ext cx="4887351" cy="2774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коловоз,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тротоар,</a:t>
            </a:r>
            <a:endParaRPr lang="sr-Latn-B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семафор</a:t>
            </a:r>
            <a:r>
              <a:rPr lang="sr-Latn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пјешачки прелаз</a:t>
            </a:r>
          </a:p>
        </p:txBody>
      </p:sp>
      <p:pic>
        <p:nvPicPr>
          <p:cNvPr id="1026" name="Picture 2" descr="Kako najlakše proći kroz raskrsnicu">
            <a:extLst>
              <a:ext uri="{FF2B5EF4-FFF2-40B4-BE49-F238E27FC236}">
                <a16:creationId xmlns:a16="http://schemas.microsoft.com/office/drawing/2014/main" xmlns="" id="{27F7E07C-E335-4B30-BF75-18AA8F19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52" y="1527831"/>
            <a:ext cx="6787439" cy="3826418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088D1-E7EA-433C-B3B4-D9EFBB3F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20" y="455931"/>
            <a:ext cx="10515600" cy="816560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Упознали смо неке саобраћајне знакове: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F715D6-E310-4BBD-8E6E-0FB21BAB0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90" y="2003438"/>
            <a:ext cx="1961905" cy="2866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97F8D4-56D5-4F96-A722-022AEE782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5" y="2072295"/>
            <a:ext cx="2560152" cy="2560152"/>
          </a:xfrm>
          <a:prstGeom prst="rect">
            <a:avLst/>
          </a:prstGeom>
        </p:spPr>
      </p:pic>
      <p:pic>
        <p:nvPicPr>
          <p:cNvPr id="2050" name="Picture 2" descr="Prometni propisi i pravila | Znakovi u prometu | Autoškola ispiti">
            <a:extLst>
              <a:ext uri="{FF2B5EF4-FFF2-40B4-BE49-F238E27FC236}">
                <a16:creationId xmlns:a16="http://schemas.microsoft.com/office/drawing/2014/main" xmlns="" id="{A40881AF-D5ED-41A5-82F0-BB4AE22DB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17152" r="32500"/>
          <a:stretch/>
        </p:blipFill>
        <p:spPr bwMode="auto">
          <a:xfrm>
            <a:off x="8403018" y="2072295"/>
            <a:ext cx="2960837" cy="27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638E2-0444-4BAB-9C33-A0CCD8C38EA7}"/>
              </a:ext>
            </a:extLst>
          </p:cNvPr>
          <p:cNvSpPr/>
          <p:nvPr/>
        </p:nvSpPr>
        <p:spPr>
          <a:xfrm>
            <a:off x="0" y="1272491"/>
            <a:ext cx="12192000" cy="18771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088D1-E7EA-433C-B3B4-D9EFBB3F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30" y="271726"/>
            <a:ext cx="10515600" cy="816560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СЛУШАМО ПРИЧУ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04B52B-6323-4078-8C0F-8EE419660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08" y="173466"/>
            <a:ext cx="2325978" cy="2198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BF7E1A-C2D5-4292-B64B-599FD936D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1" r="627" b="10031"/>
          <a:stretch/>
        </p:blipFill>
        <p:spPr>
          <a:xfrm>
            <a:off x="0" y="916805"/>
            <a:ext cx="12192000" cy="6211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003010-AFFB-4D13-B987-B11521B95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553">
            <a:off x="934262" y="1226681"/>
            <a:ext cx="3180661" cy="16543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CBDCD57-60BC-4D1F-ADB4-7372B56074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296" b="9959"/>
          <a:stretch/>
        </p:blipFill>
        <p:spPr>
          <a:xfrm rot="5400000">
            <a:off x="5057883" y="-55624"/>
            <a:ext cx="2076228" cy="121920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0E3D337-A377-408C-89CC-0BABBDCDB3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40" y="4168042"/>
            <a:ext cx="5125559" cy="2834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4C94E5F-5D73-42DE-A7B6-54FFE72AE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59" y="3182767"/>
            <a:ext cx="1721004" cy="14873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C5E000C-4C73-4195-95B7-8BD89D199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-6" y="4685541"/>
            <a:ext cx="3754348" cy="18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088D1-E7EA-433C-B3B4-D9EFBB3F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20" y="455931"/>
            <a:ext cx="10515600" cy="816560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случају саобраћајне незгоде позивамо: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B20D7D4-5AC0-4F1D-9DFD-A05FFBD385E2}"/>
              </a:ext>
            </a:extLst>
          </p:cNvPr>
          <p:cNvGrpSpPr/>
          <p:nvPr/>
        </p:nvGrpSpPr>
        <p:grpSpPr>
          <a:xfrm>
            <a:off x="726963" y="1489421"/>
            <a:ext cx="10738074" cy="4151384"/>
            <a:chOff x="838200" y="1164956"/>
            <a:chExt cx="10738074" cy="4151384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xmlns="" id="{5F7EA988-48F2-4816-AB3C-A4452BE63980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269571"/>
              <a:ext cx="10515600" cy="36686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sr-Cyrl-B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122 – ПОЛИЦИЈА</a:t>
              </a:r>
            </a:p>
            <a:p>
              <a:pPr marL="571500" indent="-5715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sr-Cyrl-B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 – ВАТРОГАСЦИ</a:t>
              </a:r>
            </a:p>
            <a:p>
              <a:pPr marL="571500" indent="-5715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sr-Cyrl-B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124 – ХИТНА ПОМОЋ</a:t>
              </a:r>
              <a:endPara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98D684D-E78E-4DC0-82AE-D30FF32D0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7662839" y="2056163"/>
              <a:ext cx="3913435" cy="171057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717CA41-13DD-4BDA-9DC7-BD88F952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6095999" y="3863255"/>
              <a:ext cx="2767781" cy="14530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8B0FA67-EDC0-4AF7-9819-2BF53615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5225725" y="1164956"/>
              <a:ext cx="2437114" cy="1638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66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088D1-E7EA-433C-B3B4-D9EFBB3F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20" y="341628"/>
            <a:ext cx="10515600" cy="816560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 у свеску: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F7EA988-48F2-4816-AB3C-A4452BE63980}"/>
              </a:ext>
            </a:extLst>
          </p:cNvPr>
          <p:cNvSpPr txBox="1">
            <a:spLocks/>
          </p:cNvSpPr>
          <p:nvPr/>
        </p:nvSpPr>
        <p:spPr>
          <a:xfrm>
            <a:off x="718457" y="1288818"/>
            <a:ext cx="11201400" cy="4965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sr-Cyrl-B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Врсте саобраћаја (саобраћајна средства):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друмски (аутобус, аутомобил...),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жељезнички (воз, трамвај),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ваздушни (авион, хеликоптер) и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водени (брод, чамац).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DE24CF3-380B-47CB-8AB7-0ADCEDF23ED0}"/>
              </a:ext>
            </a:extLst>
          </p:cNvPr>
          <p:cNvGrpSpPr/>
          <p:nvPr/>
        </p:nvGrpSpPr>
        <p:grpSpPr>
          <a:xfrm>
            <a:off x="4366150" y="287664"/>
            <a:ext cx="7553707" cy="6354494"/>
            <a:chOff x="4366150" y="287664"/>
            <a:chExt cx="7553707" cy="635449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2CD3290D-9F4F-4F28-9419-F008950975E9}"/>
                </a:ext>
              </a:extLst>
            </p:cNvPr>
            <p:cNvGrpSpPr/>
            <p:nvPr/>
          </p:nvGrpSpPr>
          <p:grpSpPr>
            <a:xfrm>
              <a:off x="4366150" y="287664"/>
              <a:ext cx="7553707" cy="6354494"/>
              <a:chOff x="4465114" y="263647"/>
              <a:chExt cx="7553707" cy="635449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D86CD647-629D-477E-9F7D-7E3381B69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3"/>
                  </a:ext>
                </a:extLst>
              </a:blip>
              <a:stretch>
                <a:fillRect/>
              </a:stretch>
            </p:blipFill>
            <p:spPr>
              <a:xfrm>
                <a:off x="4465114" y="263647"/>
                <a:ext cx="3513763" cy="175688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F90BD410-D45B-48FD-9986-7E116825A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5"/>
                  </a:ext>
                </a:extLst>
              </a:blip>
              <a:stretch>
                <a:fillRect/>
              </a:stretch>
            </p:blipFill>
            <p:spPr>
              <a:xfrm>
                <a:off x="7906842" y="2129447"/>
                <a:ext cx="3797593" cy="10228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04F16CD2-59EC-42E5-9209-4E73A9FDA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8"/>
                  </a:ext>
                </a:extLst>
              </a:blip>
              <a:stretch>
                <a:fillRect/>
              </a:stretch>
            </p:blipFill>
            <p:spPr>
              <a:xfrm>
                <a:off x="8757977" y="3206733"/>
                <a:ext cx="3260844" cy="22452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69FEE289-A48F-4DBD-9C01-A6D772509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10"/>
                  </a:ext>
                </a:extLst>
              </a:blip>
              <a:stretch>
                <a:fillRect/>
              </a:stretch>
            </p:blipFill>
            <p:spPr>
              <a:xfrm>
                <a:off x="6096000" y="4624053"/>
                <a:ext cx="3065985" cy="1994088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3A96122-F956-4AB6-A609-07A57E613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2"/>
                </a:ext>
              </a:extLst>
            </a:blip>
            <a:stretch>
              <a:fillRect/>
            </a:stretch>
          </p:blipFill>
          <p:spPr>
            <a:xfrm>
              <a:off x="8948964" y="727269"/>
              <a:ext cx="2364248" cy="1079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6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088D1-E7EA-433C-B3B4-D9EFBB3F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30" y="613370"/>
            <a:ext cx="10515600" cy="816560"/>
          </a:xfrm>
        </p:spPr>
        <p:txBody>
          <a:bodyPr>
            <a:normAutofit/>
          </a:bodyPr>
          <a:lstStyle/>
          <a:p>
            <a:pPr algn="ctr"/>
            <a:r>
              <a:rPr lang="sr-Cyrl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за самосталан рад: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F7EA988-48F2-4816-AB3C-A4452BE63980}"/>
              </a:ext>
            </a:extLst>
          </p:cNvPr>
          <p:cNvSpPr txBox="1">
            <a:spLocks/>
          </p:cNvSpPr>
          <p:nvPr/>
        </p:nvSpPr>
        <p:spPr>
          <a:xfrm>
            <a:off x="914651" y="1484759"/>
            <a:ext cx="10907234" cy="2401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sr-Cyrl-B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Нацртајте саобраћајно средство којим сте путовали.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EE86F3C-700C-4CF1-BDF7-C46C03B08333}"/>
              </a:ext>
            </a:extLst>
          </p:cNvPr>
          <p:cNvGrpSpPr/>
          <p:nvPr/>
        </p:nvGrpSpPr>
        <p:grpSpPr>
          <a:xfrm>
            <a:off x="500561" y="2802833"/>
            <a:ext cx="11453846" cy="3879929"/>
            <a:chOff x="500561" y="2802833"/>
            <a:chExt cx="11453846" cy="38799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EFBB8A1-90E8-411C-A67E-FBCF0D776F7F}"/>
                </a:ext>
              </a:extLst>
            </p:cNvPr>
            <p:cNvGrpSpPr/>
            <p:nvPr/>
          </p:nvGrpSpPr>
          <p:grpSpPr>
            <a:xfrm>
              <a:off x="500561" y="2896109"/>
              <a:ext cx="11453846" cy="3786653"/>
              <a:chOff x="368039" y="2763587"/>
              <a:chExt cx="11453846" cy="378665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6AE9A046-ACDE-435E-8418-9AA4D87B5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0315" y="4454915"/>
                <a:ext cx="2095325" cy="209532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F6196E4-7729-4394-94E2-6D77B191E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4"/>
                  </a:ext>
                </a:extLst>
              </a:blip>
              <a:stretch>
                <a:fillRect/>
              </a:stretch>
            </p:blipFill>
            <p:spPr>
              <a:xfrm>
                <a:off x="3445874" y="4573518"/>
                <a:ext cx="3513763" cy="175688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751981D8-A4AC-4053-A4A6-B6ECF64FE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7"/>
                  </a:ext>
                </a:extLst>
              </a:blip>
              <a:stretch>
                <a:fillRect/>
              </a:stretch>
            </p:blipFill>
            <p:spPr>
              <a:xfrm>
                <a:off x="8561041" y="2763587"/>
                <a:ext cx="3260844" cy="224522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9ED71478-74B5-4CAA-BCD0-01525C329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9"/>
                  </a:ext>
                </a:extLst>
              </a:blip>
              <a:stretch>
                <a:fillRect/>
              </a:stretch>
            </p:blipFill>
            <p:spPr>
              <a:xfrm>
                <a:off x="368039" y="4454915"/>
                <a:ext cx="3065985" cy="1994088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5E224CB-A181-438C-8084-C028C7DEF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721" y="2802833"/>
              <a:ext cx="4854418" cy="1628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8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4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088D1-E7EA-433C-B3B4-D9EFBB3F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453722"/>
            <a:ext cx="6339840" cy="2106597"/>
          </a:xfrm>
        </p:spPr>
        <p:txBody>
          <a:bodyPr>
            <a:noAutofit/>
          </a:bodyPr>
          <a:lstStyle/>
          <a:p>
            <a:r>
              <a:rPr lang="sr-Cyrl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Поновимо:</a:t>
            </a:r>
            <a:r>
              <a:rPr lang="sr-Latn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r-Latn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r-Cyrl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r-Cyrl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r-Cyrl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Сабирање: знакови </a:t>
            </a:r>
            <a:r>
              <a:rPr lang="sr-Cyrl-B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sr-Cyrl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sr-Cyrl-B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br>
              <a:rPr lang="sr-Cyrl-B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r-Cyrl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Одузимање: знакови </a:t>
            </a:r>
            <a:r>
              <a:rPr lang="sr-Cyrl-B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sr-Cyrl-B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r-Cyrl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sr-Cyrl-B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114E9AC-EF03-4743-B1AD-B60CE347DB03}"/>
              </a:ext>
            </a:extLst>
          </p:cNvPr>
          <p:cNvGrpSpPr/>
          <p:nvPr/>
        </p:nvGrpSpPr>
        <p:grpSpPr>
          <a:xfrm>
            <a:off x="2926080" y="3933659"/>
            <a:ext cx="6339840" cy="2470619"/>
            <a:chOff x="5105400" y="3290102"/>
            <a:chExt cx="7086600" cy="28504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0F43C6F-FB03-4AE9-87E4-5ACAE20EB61F}"/>
                </a:ext>
              </a:extLst>
            </p:cNvPr>
            <p:cNvSpPr/>
            <p:nvPr/>
          </p:nvSpPr>
          <p:spPr>
            <a:xfrm>
              <a:off x="5105400" y="3290102"/>
              <a:ext cx="7086600" cy="28504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33EFEB4-929D-43B6-B4A8-F8150300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5105400" y="3290102"/>
              <a:ext cx="7086600" cy="285043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A57864-8008-4B6E-9048-ED4DAEC78860}"/>
              </a:ext>
            </a:extLst>
          </p:cNvPr>
          <p:cNvSpPr txBox="1"/>
          <p:nvPr/>
        </p:nvSpPr>
        <p:spPr>
          <a:xfrm>
            <a:off x="3179913" y="3088261"/>
            <a:ext cx="5832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dirty="0">
                <a:solidFill>
                  <a:schemeClr val="bg1"/>
                </a:solidFill>
              </a:rPr>
              <a:t>Бројеви прве десетице: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59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5B5A23-A414-4642-8DA8-48FD136FCA51}"/>
              </a:ext>
            </a:extLst>
          </p:cNvPr>
          <p:cNvSpPr txBox="1"/>
          <p:nvPr/>
        </p:nvSpPr>
        <p:spPr>
          <a:xfrm>
            <a:off x="949645" y="538295"/>
            <a:ext cx="2136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A9830-72F9-48A8-BCF0-FDA848043C44}"/>
              </a:ext>
            </a:extLst>
          </p:cNvPr>
          <p:cNvSpPr txBox="1"/>
          <p:nvPr/>
        </p:nvSpPr>
        <p:spPr>
          <a:xfrm>
            <a:off x="984739" y="1410990"/>
            <a:ext cx="998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 знак </a:t>
            </a:r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&gt;,&lt;</a:t>
            </a:r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endParaRPr lang="sr-Cyrl-B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5+1       9-2        2+2      1+9       4+6       10-4      9-3       7-1                                 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E714688-0E4C-49A9-AB12-6861834CEF5D}"/>
              </a:ext>
            </a:extLst>
          </p:cNvPr>
          <p:cNvSpPr/>
          <p:nvPr/>
        </p:nvSpPr>
        <p:spPr>
          <a:xfrm>
            <a:off x="1771606" y="2400023"/>
            <a:ext cx="492369" cy="4762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dirty="0">
                <a:solidFill>
                  <a:schemeClr val="tx1"/>
                </a:solidFill>
              </a:rPr>
              <a:t>&lt;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AD89FA7-39BF-4FD4-9931-17307C8C9FA8}"/>
              </a:ext>
            </a:extLst>
          </p:cNvPr>
          <p:cNvSpPr/>
          <p:nvPr/>
        </p:nvSpPr>
        <p:spPr>
          <a:xfrm>
            <a:off x="4254861" y="2420581"/>
            <a:ext cx="492369" cy="4762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dirty="0">
                <a:solidFill>
                  <a:schemeClr val="tx1"/>
                </a:solidFill>
              </a:rPr>
              <a:t>&lt;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42F0E9-E5E6-45AD-A13A-CFBE8E44F4AC}"/>
              </a:ext>
            </a:extLst>
          </p:cNvPr>
          <p:cNvSpPr/>
          <p:nvPr/>
        </p:nvSpPr>
        <p:spPr>
          <a:xfrm>
            <a:off x="6738116" y="2420582"/>
            <a:ext cx="492369" cy="4762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dirty="0">
                <a:solidFill>
                  <a:schemeClr val="tx1"/>
                </a:solidFill>
              </a:rPr>
              <a:t>&gt;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CD24DC3-B65D-4052-B474-C8E535E7689F}"/>
              </a:ext>
            </a:extLst>
          </p:cNvPr>
          <p:cNvSpPr/>
          <p:nvPr/>
        </p:nvSpPr>
        <p:spPr>
          <a:xfrm>
            <a:off x="9221371" y="2421651"/>
            <a:ext cx="492369" cy="4762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dirty="0">
                <a:solidFill>
                  <a:schemeClr val="tx1"/>
                </a:solidFill>
              </a:rPr>
              <a:t>=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208BEF-D96E-4ECF-B5CF-0D5270AFB93C}"/>
              </a:ext>
            </a:extLst>
          </p:cNvPr>
          <p:cNvSpPr txBox="1"/>
          <p:nvPr/>
        </p:nvSpPr>
        <p:spPr>
          <a:xfrm>
            <a:off x="984739" y="3268570"/>
            <a:ext cx="98635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B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B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2:</a:t>
            </a:r>
          </a:p>
          <a:p>
            <a:endParaRPr lang="sr-Cyrl-B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3+5= ___      9-8= ___      10-3=___      6+1=___      2+8=___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17EBD-1274-45BC-BC93-CBA8C22A5355}"/>
              </a:ext>
            </a:extLst>
          </p:cNvPr>
          <p:cNvSpPr txBox="1"/>
          <p:nvPr/>
        </p:nvSpPr>
        <p:spPr>
          <a:xfrm>
            <a:off x="2067447" y="517989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7CDD7A-4491-48D5-8A66-A8ACD84D42C0}"/>
              </a:ext>
            </a:extLst>
          </p:cNvPr>
          <p:cNvSpPr txBox="1"/>
          <p:nvPr/>
        </p:nvSpPr>
        <p:spPr>
          <a:xfrm>
            <a:off x="4058333" y="51798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923F5C-054F-4BB2-B08B-24B640297146}"/>
              </a:ext>
            </a:extLst>
          </p:cNvPr>
          <p:cNvSpPr txBox="1"/>
          <p:nvPr/>
        </p:nvSpPr>
        <p:spPr>
          <a:xfrm>
            <a:off x="6221369" y="5210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29B337-A1B7-4082-B13B-E8C726527AB3}"/>
              </a:ext>
            </a:extLst>
          </p:cNvPr>
          <p:cNvSpPr txBox="1"/>
          <p:nvPr/>
        </p:nvSpPr>
        <p:spPr>
          <a:xfrm>
            <a:off x="8175053" y="519631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95FA96-B6CC-4E0D-9DB4-953EB3F10254}"/>
              </a:ext>
            </a:extLst>
          </p:cNvPr>
          <p:cNvSpPr txBox="1"/>
          <p:nvPr/>
        </p:nvSpPr>
        <p:spPr>
          <a:xfrm>
            <a:off x="10087794" y="519631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7FA5247-B468-4DE9-A417-16C245FC7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597000" y="275130"/>
            <a:ext cx="1990824" cy="13686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C33D075-2A5B-4AF5-A494-DAED3A781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488108" y="2837769"/>
            <a:ext cx="3342197" cy="22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238B4D-0373-4D9D-90F5-520995B1FCE5}"/>
              </a:ext>
            </a:extLst>
          </p:cNvPr>
          <p:cNvSpPr txBox="1"/>
          <p:nvPr/>
        </p:nvSpPr>
        <p:spPr>
          <a:xfrm>
            <a:off x="615461" y="319484"/>
            <a:ext cx="7037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ЗАДАТАК </a:t>
            </a:r>
            <a:r>
              <a:rPr kumimoji="0" lang="sr-Latn-B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3B3C74-8502-418A-8B89-75E3CB527C1C}"/>
              </a:ext>
            </a:extLst>
          </p:cNvPr>
          <p:cNvSpPr txBox="1"/>
          <p:nvPr/>
        </p:nvSpPr>
        <p:spPr>
          <a:xfrm>
            <a:off x="615461" y="1758462"/>
            <a:ext cx="10715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Мишо има </a:t>
            </a:r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аутића, а Урош </a:t>
            </a:r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Колико аутића имају заједно?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8A59307-08C4-43AB-B91B-CD2798B7E4B7}"/>
              </a:ext>
            </a:extLst>
          </p:cNvPr>
          <p:cNvGrpSpPr/>
          <p:nvPr/>
        </p:nvGrpSpPr>
        <p:grpSpPr>
          <a:xfrm>
            <a:off x="6519516" y="2437387"/>
            <a:ext cx="4851823" cy="2513374"/>
            <a:chOff x="6519516" y="2437387"/>
            <a:chExt cx="4851823" cy="251337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152DE1E-B0C7-45A1-BCCC-C9DDA4A38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6905501" y="3536996"/>
              <a:ext cx="1779562" cy="8897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CDDD03B-8271-47BE-BEB4-EEFE08F3A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6519516" y="2437387"/>
              <a:ext cx="2353994" cy="11769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97495EC-6DE1-4AB8-860F-D404167E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8673733" y="3871088"/>
              <a:ext cx="2364248" cy="107967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C355AE7F-422B-437E-8330-399C4E97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tretch>
              <a:fillRect/>
            </a:stretch>
          </p:blipFill>
          <p:spPr>
            <a:xfrm>
              <a:off x="9211993" y="2697265"/>
              <a:ext cx="2159346" cy="107967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46A360-2271-4CA5-AF10-6ACDCB074981}"/>
              </a:ext>
            </a:extLst>
          </p:cNvPr>
          <p:cNvGrpSpPr/>
          <p:nvPr/>
        </p:nvGrpSpPr>
        <p:grpSpPr>
          <a:xfrm>
            <a:off x="748438" y="2333241"/>
            <a:ext cx="4123769" cy="1836316"/>
            <a:chOff x="748438" y="2333241"/>
            <a:chExt cx="4123769" cy="18363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D7BD860-8BDC-4C65-B20D-9B04EB79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tretch>
              <a:fillRect/>
            </a:stretch>
          </p:blipFill>
          <p:spPr>
            <a:xfrm>
              <a:off x="2712861" y="2999583"/>
              <a:ext cx="2159346" cy="10796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B6BD39F-7470-4EA3-8CCA-BF3044CD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748438" y="3279776"/>
              <a:ext cx="1779562" cy="8897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C5778A05-D229-4F71-A029-6D0187BDF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997661" y="2333241"/>
              <a:ext cx="2353994" cy="1176997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31E5AEE-6470-4506-B0E3-8D68635BF8D8}"/>
              </a:ext>
            </a:extLst>
          </p:cNvPr>
          <p:cNvSpPr txBox="1"/>
          <p:nvPr/>
        </p:nvSpPr>
        <p:spPr>
          <a:xfrm>
            <a:off x="1139483" y="5050302"/>
            <a:ext cx="5963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Рачунамо: </a:t>
            </a:r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3+4=7</a:t>
            </a:r>
          </a:p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Одговор: Заједно имају 7 аутића.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7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CE1D4A-F088-4EDF-92AD-5E9D5DF78524}"/>
              </a:ext>
            </a:extLst>
          </p:cNvPr>
          <p:cNvSpPr txBox="1"/>
          <p:nvPr/>
        </p:nvSpPr>
        <p:spPr>
          <a:xfrm>
            <a:off x="615460" y="319484"/>
            <a:ext cx="108075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ЗАДАТАК </a:t>
            </a:r>
            <a:r>
              <a:rPr lang="sr-Cyrl-BA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4</a:t>
            </a: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BA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Колико је јагода остало у здјели ако је било </a:t>
            </a: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а Мира је појела </a:t>
            </a: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0A64ED-32E0-4795-B266-D56A94AB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835704" y="2613180"/>
            <a:ext cx="3457823" cy="3224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9AD493-C65B-4F30-ABA4-3EC324B4905B}"/>
              </a:ext>
            </a:extLst>
          </p:cNvPr>
          <p:cNvSpPr txBox="1"/>
          <p:nvPr/>
        </p:nvSpPr>
        <p:spPr>
          <a:xfrm>
            <a:off x="759655" y="3587262"/>
            <a:ext cx="6707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Рачунамо: </a:t>
            </a:r>
            <a:r>
              <a:rPr lang="sr-Cyrl-B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10-3=7</a:t>
            </a:r>
          </a:p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Одговор: У здјели је остало 7 јагода.  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85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15BECC-5FC7-438D-B2E4-A963588AF3A4}"/>
              </a:ext>
            </a:extLst>
          </p:cNvPr>
          <p:cNvSpPr txBox="1"/>
          <p:nvPr/>
        </p:nvSpPr>
        <p:spPr>
          <a:xfrm>
            <a:off x="733009" y="741886"/>
            <a:ext cx="828759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ЗАДАЦИ ЗА САМОСТАЛАН РАД:</a:t>
            </a:r>
          </a:p>
          <a:p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Урадити задатке из Радне свеске</a:t>
            </a:r>
          </a:p>
          <a:p>
            <a:r>
              <a:rPr lang="sr-Cyrl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</a:t>
            </a:r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 44. </a:t>
            </a:r>
          </a:p>
          <a:p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број 5 и </a:t>
            </a:r>
          </a:p>
          <a:p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страни 45. задатке 11, 12. и 14.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8E3829-E428-4E8A-9ED0-5828496E1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27504" y="3263256"/>
            <a:ext cx="3320826" cy="33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3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51191-F46A-4E1C-81DF-A0A9689BEF02}"/>
              </a:ext>
            </a:extLst>
          </p:cNvPr>
          <p:cNvSpPr txBox="1">
            <a:spLocks/>
          </p:cNvSpPr>
          <p:nvPr/>
        </p:nvSpPr>
        <p:spPr>
          <a:xfrm>
            <a:off x="2382128" y="462355"/>
            <a:ext cx="7427742" cy="62203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BA" sz="4000" b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Српски језик – 2. </a:t>
            </a:r>
            <a:r>
              <a:rPr lang="sr-Cyrl-BA" sz="40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разред</a:t>
            </a:r>
            <a:endParaRPr lang="en-GB" sz="4000" b="1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5D09FF-393D-43D9-9E25-175B29724B45}"/>
              </a:ext>
            </a:extLst>
          </p:cNvPr>
          <p:cNvSpPr txBox="1"/>
          <p:nvPr/>
        </p:nvSpPr>
        <p:spPr>
          <a:xfrm>
            <a:off x="1315328" y="1084386"/>
            <a:ext cx="9561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6000" dirty="0">
                <a:solidFill>
                  <a:schemeClr val="bg1"/>
                </a:solidFill>
              </a:rPr>
              <a:t>ПИСАНА </a:t>
            </a:r>
            <a:r>
              <a:rPr lang="sr-Cyrl-BA" sz="5400" dirty="0">
                <a:solidFill>
                  <a:schemeClr val="bg1"/>
                </a:solidFill>
              </a:rPr>
              <a:t>СЛОВА</a:t>
            </a:r>
            <a:r>
              <a:rPr lang="sr-Cyrl-BA" sz="6000" dirty="0">
                <a:solidFill>
                  <a:schemeClr val="bg1"/>
                </a:solidFill>
              </a:rPr>
              <a:t> ЋИРИЛИЦЕ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E010B1-1C1E-4177-9C9B-EB147DBE5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99" y="2152650"/>
            <a:ext cx="92773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DAAC5A-797F-403C-88CF-29F6BAAC7958}"/>
              </a:ext>
            </a:extLst>
          </p:cNvPr>
          <p:cNvSpPr/>
          <p:nvPr/>
        </p:nvSpPr>
        <p:spPr>
          <a:xfrm>
            <a:off x="137159" y="106680"/>
            <a:ext cx="4997549" cy="108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xmlns="" id="{93357848-3C37-4797-A2A0-9D241D0AC04C}"/>
              </a:ext>
            </a:extLst>
          </p:cNvPr>
          <p:cNvSpPr/>
          <p:nvPr/>
        </p:nvSpPr>
        <p:spPr>
          <a:xfrm>
            <a:off x="5746654" y="944938"/>
            <a:ext cx="6205026" cy="4968123"/>
          </a:xfrm>
          <a:prstGeom prst="verticalScroll">
            <a:avLst/>
          </a:prstGeom>
          <a:solidFill>
            <a:srgbClr val="00A8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 има ма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и другари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 Са 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 и ма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 проводи дане. Често се 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 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 више во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B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</a:t>
            </a:r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ати. 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E9A5F1-73BA-4D7A-BC4E-D7FEA11C8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1584" r="49803" b="3730"/>
          <a:stretch/>
        </p:blipFill>
        <p:spPr>
          <a:xfrm>
            <a:off x="137159" y="106680"/>
            <a:ext cx="4997549" cy="664464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CC1245-5F7C-4CEE-B937-7DFF62AED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143500" y="5095082"/>
            <a:ext cx="1603154" cy="17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320</Words>
  <Application>Microsoft Office PowerPoint</Application>
  <PresentationFormat>Custom</PresentationFormat>
  <Paragraphs>70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Математика – 2. разред</vt:lpstr>
      <vt:lpstr>Поновимо:  Сабирање: знакови + и = Одузимање: знакови - и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Научили смо шта је:</vt:lpstr>
      <vt:lpstr>Упознали смо неке саобраћајне знакове:</vt:lpstr>
      <vt:lpstr>СЛУШАМО ПРИЧУ</vt:lpstr>
      <vt:lpstr>У случају саобраћајне незгоде позивамо:</vt:lpstr>
      <vt:lpstr>Запис у свеску:</vt:lpstr>
      <vt:lpstr>Задатак за самосталан рад: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– 2. РАЗРЕД</dc:title>
  <dc:creator>JU OŠ Desanka Maksimović - Stanari</dc:creator>
  <cp:lastModifiedBy>Maja Keser</cp:lastModifiedBy>
  <cp:revision>59</cp:revision>
  <dcterms:created xsi:type="dcterms:W3CDTF">2020-11-12T12:26:26Z</dcterms:created>
  <dcterms:modified xsi:type="dcterms:W3CDTF">2020-11-18T17:49:18Z</dcterms:modified>
</cp:coreProperties>
</file>