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4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1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2820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53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6320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4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79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4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1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1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8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7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4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5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2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1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1"/>
            <a:ext cx="10287000" cy="1470025"/>
          </a:xfrm>
        </p:spPr>
        <p:txBody>
          <a:bodyPr>
            <a:normAutofit/>
          </a:bodyPr>
          <a:lstStyle/>
          <a:p>
            <a:pPr algn="ctr"/>
            <a:r>
              <a:rPr lang="sr-Cyrl-CS" sz="3600" b="1" dirty="0">
                <a:latin typeface="Times New Roman" pitchFamily="18" charset="0"/>
                <a:cs typeface="Times New Roman" pitchFamily="18" charset="0"/>
              </a:rPr>
              <a:t>ИЗГОВОР ИЗЈАВНЕ, УПИТНЕ И УЗВИЧНЕ РЕЧЕНИЦЕ</a:t>
            </a:r>
            <a:endParaRPr lang="sr-Latn-BA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1" y="3733068"/>
            <a:ext cx="2098174" cy="26201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92197">
            <a:off x="8188351" y="3688891"/>
            <a:ext cx="2430693" cy="212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31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8229600" cy="789709"/>
          </a:xfrm>
        </p:spPr>
        <p:txBody>
          <a:bodyPr>
            <a:normAutofit/>
          </a:bodyPr>
          <a:lstStyle/>
          <a:p>
            <a:r>
              <a:rPr lang="sr-Cyrl-CS" dirty="0">
                <a:latin typeface="Times New Roman" pitchFamily="18" charset="0"/>
                <a:cs typeface="Times New Roman" pitchFamily="18" charset="0"/>
              </a:rPr>
              <a:t>ЗАДАТАК ЗА САМОСТАЛАН РАД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sr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10668000" cy="54864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Наведеним реченицама напиши одговарајуће реченичке знаке, а затим изговори реченице наглас и прим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јени правила која смо данас научили!</a:t>
            </a:r>
            <a:endParaRPr lang="sr-Cyrl-R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Поздрави </a:t>
            </a:r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баку и 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дједа</a:t>
            </a:r>
            <a:endParaRPr lang="sr-Cyrl-C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Маја је добила 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лутку</a:t>
            </a:r>
            <a:endParaRPr lang="sr-Cyrl-C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Бака прави 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пекмез</a:t>
            </a:r>
            <a:endParaRPr lang="sr-Cyrl-C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Шта смо данас 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цртали</a:t>
            </a:r>
            <a:endParaRPr lang="sr-Cyrl-C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Донеси </a:t>
            </a:r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свеску</a:t>
            </a:r>
            <a:endParaRPr lang="sr-Cyrl-C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108153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10972800" cy="2971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Да ли сте  некада размишљали </a:t>
            </a:r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о томе како изговарамо 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реченице. </a:t>
            </a:r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Нисмо 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размишљали ни  </a:t>
            </a:r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о томе како од начина изговарања реченица зависи њихово значење.</a:t>
            </a:r>
          </a:p>
          <a:p>
            <a:pPr marL="0" indent="0" algn="just">
              <a:buNone/>
            </a:pPr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О чему треба да размишљамо док говоримо, док изговарамо реченице? </a:t>
            </a:r>
          </a:p>
          <a:p>
            <a:pPr marL="0" indent="0" algn="just">
              <a:buNone/>
            </a:pPr>
            <a:endParaRPr lang="sr-Latn-BA" sz="3200" dirty="0"/>
          </a:p>
        </p:txBody>
      </p:sp>
      <p:pic>
        <p:nvPicPr>
          <p:cNvPr id="1026" name="Picture 1" descr="Uskličnik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57" r="1775" b="14671"/>
          <a:stretch>
            <a:fillRect/>
          </a:stretch>
        </p:blipFill>
        <p:spPr bwMode="auto">
          <a:xfrm>
            <a:off x="1905000" y="3809999"/>
            <a:ext cx="8305800" cy="2895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2230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85800"/>
            <a:ext cx="9372600" cy="1676400"/>
          </a:xfrm>
        </p:spPr>
        <p:txBody>
          <a:bodyPr>
            <a:noAutofit/>
          </a:bodyPr>
          <a:lstStyle/>
          <a:p>
            <a:r>
              <a:rPr lang="sr-Cyrl-CS" sz="4000" dirty="0">
                <a:latin typeface="Times New Roman" pitchFamily="18" charset="0"/>
                <a:cs typeface="Times New Roman" pitchFamily="18" charset="0"/>
              </a:rPr>
              <a:t>Правила за правилан изговор реченица:</a:t>
            </a:r>
            <a:br>
              <a:rPr lang="sr-Cyrl-CS" sz="4000" dirty="0">
                <a:latin typeface="Times New Roman" pitchFamily="18" charset="0"/>
                <a:cs typeface="Times New Roman" pitchFamily="18" charset="0"/>
              </a:rPr>
            </a:br>
            <a:endParaRPr lang="sr-Latn-B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10439400" cy="3777622"/>
          </a:xfrm>
        </p:spPr>
        <p:txBody>
          <a:bodyPr>
            <a:normAutofit/>
          </a:bodyPr>
          <a:lstStyle/>
          <a:p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Да правилно изговараш сваки глас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C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Да правилно изговараш сваку ријеч и реченицу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C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Да правилно наглашаваш одређене ријечи у реченици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Да подижеш или спушташ глас у зависности од тога шта та речница значи...</a:t>
            </a:r>
            <a:endParaRPr lang="sr-Latn-BA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314" y="4495801"/>
            <a:ext cx="7318686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400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8911687" cy="671290"/>
          </a:xfrm>
        </p:spPr>
        <p:txBody>
          <a:bodyPr>
            <a:normAutofit fontScale="90000"/>
          </a:bodyPr>
          <a:lstStyle/>
          <a:p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Изговор изјавних реченица</a:t>
            </a:r>
            <a:endParaRPr lang="sr-Latn-B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94619"/>
            <a:ext cx="10820400" cy="4548981"/>
          </a:xfrm>
        </p:spPr>
        <p:txBody>
          <a:bodyPr>
            <a:normAutofit/>
          </a:bodyPr>
          <a:lstStyle/>
          <a:p>
            <a:r>
              <a:rPr lang="sr-Cyrl-CS" sz="3200" b="1" dirty="0" smtClean="0">
                <a:latin typeface="Times New Roman" pitchFamily="18" charset="0"/>
                <a:cs typeface="Times New Roman" pitchFamily="18" charset="0"/>
              </a:rPr>
              <a:t>Јутрос је почео да пада снијег</a:t>
            </a:r>
            <a:r>
              <a:rPr lang="sr-Cyrl-CS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Изјавном реченицом се нешто изјављује па ћемо у складу с тим изговорити реченицу мирно, наглашавајући двије ријечи </a:t>
            </a:r>
            <a:r>
              <a:rPr lang="sr-Cyrl-CS" sz="3200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CS" sz="3200" b="1" u="sng" dirty="0" smtClean="0">
                <a:latin typeface="Times New Roman" pitchFamily="18" charset="0"/>
                <a:cs typeface="Times New Roman" pitchFamily="18" charset="0"/>
              </a:rPr>
              <a:t>јутрос и снијег.</a:t>
            </a:r>
          </a:p>
          <a:p>
            <a:pPr marL="0" indent="0">
              <a:buNone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Краћу паузу ћемо направити иза ријечи </a:t>
            </a:r>
            <a:r>
              <a:rPr lang="sr-Cyrl-CS" sz="3200" b="1" u="sng" dirty="0" smtClean="0">
                <a:latin typeface="Times New Roman" pitchFamily="18" charset="0"/>
                <a:cs typeface="Times New Roman" pitchFamily="18" charset="0"/>
              </a:rPr>
              <a:t>почео</a:t>
            </a:r>
            <a:r>
              <a:rPr lang="sr-Cyrl-CS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C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а дужу иза ријечи </a:t>
            </a:r>
            <a:r>
              <a:rPr lang="sr-Cyrl-CS" sz="3200" b="1" u="sng" dirty="0" smtClean="0">
                <a:latin typeface="Times New Roman" pitchFamily="18" charset="0"/>
                <a:cs typeface="Times New Roman" pitchFamily="18" charset="0"/>
              </a:rPr>
              <a:t>снијег.</a:t>
            </a:r>
            <a:endParaRPr lang="sr-Latn-BA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4572000"/>
            <a:ext cx="1595037" cy="2076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888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Изговор упитне реченице</a:t>
            </a:r>
            <a:endParaRPr lang="sr-Latn-B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94257"/>
            <a:ext cx="10439400" cy="4525963"/>
          </a:xfrm>
        </p:spPr>
        <p:txBody>
          <a:bodyPr/>
          <a:lstStyle/>
          <a:p>
            <a:r>
              <a:rPr lang="sr-Cyrl-CS" sz="3200" b="1" dirty="0" smtClean="0">
                <a:latin typeface="Times New Roman" pitchFamily="18" charset="0"/>
                <a:cs typeface="Times New Roman" pitchFamily="18" charset="0"/>
              </a:rPr>
              <a:t>Да ли је почео да пада снијег?</a:t>
            </a:r>
          </a:p>
          <a:p>
            <a:pPr marL="0" indent="0">
              <a:buNone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Упитном реченицом нешто питамо, тако да је изговарамо на начин да подигнемо глас и јаче нагласимо њен почетак односно израз </a:t>
            </a:r>
            <a:r>
              <a:rPr lang="sr-Cyrl-CS" sz="3200" b="1" u="sng" dirty="0" smtClean="0">
                <a:latin typeface="Times New Roman" pitchFamily="18" charset="0"/>
                <a:cs typeface="Times New Roman" pitchFamily="18" charset="0"/>
              </a:rPr>
              <a:t>Да ли.</a:t>
            </a:r>
            <a:endParaRPr lang="sr-Cyrl-C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Интонација односно висина гласа опада према крају.</a:t>
            </a:r>
          </a:p>
          <a:p>
            <a:pPr marL="0" indent="0">
              <a:buNone/>
            </a:pPr>
            <a:endParaRPr lang="sr-Latn-BA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191000"/>
            <a:ext cx="1496697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8021"/>
            <a:ext cx="1828800" cy="199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1708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0584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Реченица може да гласи и:</a:t>
            </a:r>
          </a:p>
          <a:p>
            <a:pPr algn="just"/>
            <a:r>
              <a:rPr lang="sr-Cyrl-CS" sz="3200" b="1" dirty="0" smtClean="0">
                <a:latin typeface="Times New Roman" pitchFamily="18" charset="0"/>
                <a:cs typeface="Times New Roman" pitchFamily="18" charset="0"/>
              </a:rPr>
              <a:t>Почео је да пада снијег?</a:t>
            </a:r>
          </a:p>
          <a:p>
            <a:pPr marL="0" indent="0" algn="just">
              <a:buNone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У овом случају нема упитне ријечце ЛИ а, ипак је упитна реченица.</a:t>
            </a:r>
          </a:p>
          <a:p>
            <a:pPr marL="0" indent="0" algn="just">
              <a:buNone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Изговор ове реченице је обрнут, она увијек има узлазну интонацију, тј. глас се према њеном крају подиже, узлази.</a:t>
            </a:r>
          </a:p>
          <a:p>
            <a:pPr algn="just"/>
            <a:endParaRPr lang="sr-Latn-B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8"/>
          <a:stretch/>
        </p:blipFill>
        <p:spPr>
          <a:xfrm>
            <a:off x="4953000" y="4495800"/>
            <a:ext cx="2076450" cy="19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9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57200"/>
            <a:ext cx="8911687" cy="671290"/>
          </a:xfrm>
        </p:spPr>
        <p:txBody>
          <a:bodyPr>
            <a:normAutofit fontScale="90000"/>
          </a:bodyPr>
          <a:lstStyle/>
          <a:p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Изговор узвичне реченице</a:t>
            </a:r>
            <a:endParaRPr lang="sr-Latn-B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8989"/>
            <a:ext cx="9448800" cy="4525963"/>
          </a:xfrm>
        </p:spPr>
        <p:txBody>
          <a:bodyPr>
            <a:noAutofit/>
          </a:bodyPr>
          <a:lstStyle/>
          <a:p>
            <a:r>
              <a:rPr lang="sr-Cyrl-CS" sz="3200" b="1" dirty="0" smtClean="0">
                <a:latin typeface="Times New Roman" pitchFamily="18" charset="0"/>
                <a:cs typeface="Times New Roman" pitchFamily="18" charset="0"/>
              </a:rPr>
              <a:t>Почео је да пада снијег!</a:t>
            </a:r>
          </a:p>
          <a:p>
            <a:pPr marL="0" indent="0" algn="just">
              <a:buNone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Узвичним реченицама изражавамо снажна осјећања па тако и та осјећања изражавамо начином изговарања реченица.</a:t>
            </a:r>
          </a:p>
          <a:p>
            <a:pPr marL="0" indent="0" algn="just">
              <a:buNone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Изговарамо их снажно, готово узвикујемо, подешавамо јачину гласа снази осјећања која желимо да искажемо.</a:t>
            </a:r>
          </a:p>
          <a:p>
            <a:pPr marL="0" indent="0" algn="just">
              <a:buNone/>
            </a:pP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Глас се према крају пење, постаје све виши и виши.</a:t>
            </a:r>
          </a:p>
          <a:p>
            <a:pPr marL="0" indent="0">
              <a:buNone/>
            </a:pPr>
            <a:endParaRPr lang="sr-Latn-BA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2400"/>
            <a:ext cx="893590" cy="1226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105400"/>
            <a:ext cx="106023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3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C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CS" sz="3200" b="1" dirty="0"/>
              <a:t>. </a:t>
            </a:r>
            <a:r>
              <a:rPr lang="sr-Cyrl-CS" sz="3200" b="1" dirty="0">
                <a:latin typeface="Times New Roman" pitchFamily="18" charset="0"/>
                <a:cs typeface="Times New Roman" pitchFamily="18" charset="0"/>
              </a:rPr>
              <a:t>Изговори наглас реченице:</a:t>
            </a:r>
            <a:endParaRPr lang="sr-Latn-B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752601"/>
            <a:ext cx="7158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Душан је још мали. (изјавна реченица)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2438401"/>
            <a:ext cx="857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Је ли звијезда пала на тло? (упитна реченица)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1" y="3124201"/>
            <a:ext cx="6624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Па то је цвијет! (узвична реченица)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4343400"/>
            <a:ext cx="84371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Ове реченице се разликују по начину изговора</a:t>
            </a:r>
          </a:p>
          <a:p>
            <a:pPr algn="just"/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јер једне исказују неку тврдњу, друге питање а </a:t>
            </a:r>
          </a:p>
          <a:p>
            <a:pPr algn="just"/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треће 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сказуј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CS" sz="3200" dirty="0">
                <a:latin typeface="Times New Roman" pitchFamily="18" charset="0"/>
                <a:cs typeface="Times New Roman" pitchFamily="18" charset="0"/>
              </a:rPr>
              <a:t>узбуђење.</a:t>
            </a:r>
            <a:endParaRPr lang="sr-Latn-BA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304800"/>
            <a:ext cx="1440150" cy="1854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294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162800" cy="838200"/>
          </a:xfrm>
        </p:spPr>
        <p:txBody>
          <a:bodyPr>
            <a:normAutofit/>
          </a:bodyPr>
          <a:lstStyle/>
          <a:p>
            <a:r>
              <a:rPr lang="sr-Cyrl-CS" sz="3200" b="1" dirty="0">
                <a:latin typeface="Times New Roman" pitchFamily="18" charset="0"/>
                <a:cs typeface="Times New Roman" pitchFamily="18" charset="0"/>
              </a:rPr>
              <a:t>2.Читајмо заједно! Шта уочавамо?</a:t>
            </a:r>
            <a:endParaRPr lang="sr-Latn-BA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50820"/>
            <a:ext cx="7239000" cy="5126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0" y="1295400"/>
            <a:ext cx="1526894" cy="197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519</TotalTime>
  <Words>386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Times New Roman</vt:lpstr>
      <vt:lpstr>Wingdings</vt:lpstr>
      <vt:lpstr>Wingdings 3</vt:lpstr>
      <vt:lpstr>Wisp</vt:lpstr>
      <vt:lpstr>ИЗГОВОР ИЗЈАВНЕ, УПИТНЕ И УЗВИЧНЕ РЕЧЕНИЦЕ</vt:lpstr>
      <vt:lpstr>PowerPoint Presentation</vt:lpstr>
      <vt:lpstr>Правила за правилан изговор реченица: </vt:lpstr>
      <vt:lpstr>Изговор изјавних реченица</vt:lpstr>
      <vt:lpstr>Изговор упитне реченице</vt:lpstr>
      <vt:lpstr>PowerPoint Presentation</vt:lpstr>
      <vt:lpstr>Изговор узвичне реченице</vt:lpstr>
      <vt:lpstr>1. Изговори наглас реченице:</vt:lpstr>
      <vt:lpstr>2.Читајмо заједно! Шта уочавамо?</vt:lpstr>
      <vt:lpstr>ЗАДАТАК ЗА САМОСТАЛАН РАД: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ИЗГОВОР ИЗЈАВНЕ, УПИТНЕ И УЗВИЧНЕ РЕЧЕНИЦЕ</dc:title>
  <dc:creator>Office</dc:creator>
  <cp:lastModifiedBy>pc</cp:lastModifiedBy>
  <cp:revision>20</cp:revision>
  <dcterms:created xsi:type="dcterms:W3CDTF">2006-08-16T00:00:00Z</dcterms:created>
  <dcterms:modified xsi:type="dcterms:W3CDTF">2020-11-21T13:09:54Z</dcterms:modified>
</cp:coreProperties>
</file>