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75" r:id="rId4"/>
    <p:sldId id="277" r:id="rId5"/>
    <p:sldId id="265" r:id="rId6"/>
    <p:sldId id="276" r:id="rId7"/>
    <p:sldId id="271" r:id="rId8"/>
    <p:sldId id="27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sr-Latn-BA" sz="4400">
                <a:solidFill>
                  <a:srgbClr val="002060"/>
                </a:solidFill>
              </a:rPr>
              <a:t>Глаголы </a:t>
            </a:r>
            <a:r>
              <a:rPr lang="sr-Latn-BA" sz="4400" smtClean="0">
                <a:solidFill>
                  <a:srgbClr val="002060"/>
                </a:solidFill>
              </a:rPr>
              <a:t>движени</a:t>
            </a:r>
            <a:r>
              <a:rPr lang="ru-RU" sz="4400" smtClean="0">
                <a:solidFill>
                  <a:srgbClr val="002060"/>
                </a:solidFill>
              </a:rPr>
              <a:t>я</a:t>
            </a:r>
            <a:endParaRPr lang="en-US" sz="440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  <a:solidFill>
            <a:schemeClr val="tx1"/>
          </a:solidFill>
          <a:ln>
            <a:solidFill>
              <a:schemeClr val="bg2">
                <a:shade val="75000"/>
              </a:schemeClr>
            </a:solidFill>
          </a:ln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/>
              <a:t> </a:t>
            </a:r>
            <a:r>
              <a:rPr lang="ru-RU" smtClean="0">
                <a:solidFill>
                  <a:srgbClr val="002060"/>
                </a:solidFill>
              </a:rPr>
              <a:t>Добрый </a:t>
            </a:r>
            <a:r>
              <a:rPr lang="ru-RU">
                <a:solidFill>
                  <a:srgbClr val="002060"/>
                </a:solidFill>
              </a:rPr>
              <a:t>день дорогие ученики</a:t>
            </a:r>
            <a:r>
              <a:rPr lang="ru-RU" smtClean="0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sr-Latn-BA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mtClean="0">
                <a:solidFill>
                  <a:srgbClr val="002060"/>
                </a:solidFill>
              </a:rPr>
              <a:t>Давайте </a:t>
            </a:r>
            <a:r>
              <a:rPr lang="ru-RU">
                <a:solidFill>
                  <a:srgbClr val="002060"/>
                </a:solidFill>
              </a:rPr>
              <a:t>сначала познакомимся</a:t>
            </a:r>
            <a:r>
              <a:rPr lang="ru-RU" smtClean="0">
                <a:solidFill>
                  <a:srgbClr val="002060"/>
                </a:solidFill>
              </a:rPr>
              <a:t>.</a:t>
            </a:r>
            <a:r>
              <a:rPr lang="sr-Latn-BA" smtClean="0">
                <a:solidFill>
                  <a:srgbClr val="002060"/>
                </a:solidFill>
              </a:rPr>
              <a:t> </a:t>
            </a:r>
            <a:r>
              <a:rPr lang="ru-RU" smtClean="0">
                <a:solidFill>
                  <a:srgbClr val="002060"/>
                </a:solidFill>
              </a:rPr>
              <a:t>Меня </a:t>
            </a:r>
            <a:r>
              <a:rPr lang="ru-RU">
                <a:solidFill>
                  <a:srgbClr val="002060"/>
                </a:solidFill>
              </a:rPr>
              <a:t>зовут Душанка Пилипович и сегодня я ваша учительница русского языка</a:t>
            </a:r>
            <a:r>
              <a:rPr lang="ru-RU" smtClean="0">
                <a:solidFill>
                  <a:srgbClr val="002060"/>
                </a:solidFill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sr-Latn-BA" smtClean="0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mtClean="0">
                <a:solidFill>
                  <a:srgbClr val="002060"/>
                </a:solidFill>
              </a:rPr>
              <a:t>Хочу </a:t>
            </a:r>
            <a:r>
              <a:rPr lang="ru-RU">
                <a:solidFill>
                  <a:srgbClr val="002060"/>
                </a:solidFill>
              </a:rPr>
              <a:t>поздравить всех восьмиклассников Республики </a:t>
            </a:r>
            <a:r>
              <a:rPr lang="ru-RU" smtClean="0">
                <a:solidFill>
                  <a:srgbClr val="002060"/>
                </a:solidFill>
              </a:rPr>
              <a:t>Сербской, а </a:t>
            </a:r>
            <a:r>
              <a:rPr lang="ru-RU">
                <a:solidFill>
                  <a:srgbClr val="002060"/>
                </a:solidFill>
              </a:rPr>
              <a:t>особенно моих учеников из Кнежево и </a:t>
            </a:r>
            <a:r>
              <a:rPr lang="ru-RU" smtClean="0">
                <a:solidFill>
                  <a:srgbClr val="002060"/>
                </a:solidFill>
              </a:rPr>
              <a:t>  Имльяни.</a:t>
            </a:r>
            <a:endParaRPr lang="en-US">
              <a:solidFill>
                <a:srgbClr val="002060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mtClean="0">
                <a:solidFill>
                  <a:srgbClr val="002060"/>
                </a:solidFill>
              </a:rPr>
              <a:t>У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sr-Latn-BA" smtClean="0">
                <a:solidFill>
                  <a:srgbClr val="002060"/>
                </a:solidFill>
              </a:rPr>
              <a:t>нас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  <a:r>
              <a:rPr lang="sr-Latn-BA" smtClean="0">
                <a:solidFill>
                  <a:srgbClr val="002060"/>
                </a:solidFill>
              </a:rPr>
              <a:t>сегодня </a:t>
            </a:r>
            <a:r>
              <a:rPr lang="sr-Latn-BA">
                <a:solidFill>
                  <a:srgbClr val="002060"/>
                </a:solidFill>
              </a:rPr>
              <a:t>урок который </a:t>
            </a:r>
            <a:r>
              <a:rPr lang="sr-Latn-BA" smtClean="0">
                <a:solidFill>
                  <a:srgbClr val="002060"/>
                </a:solidFill>
              </a:rPr>
              <a:t>называется</a:t>
            </a:r>
            <a:r>
              <a:rPr lang="sr-Cyrl-RS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sr-Cyrl-RS" sz="2800" b="1" smtClean="0">
                <a:solidFill>
                  <a:srgbClr val="002060"/>
                </a:solidFill>
              </a:rPr>
              <a:t>                           </a:t>
            </a:r>
            <a:r>
              <a:rPr lang="sr-Latn-BA" sz="2800" b="1" smtClean="0">
                <a:solidFill>
                  <a:srgbClr val="002060"/>
                </a:solidFill>
              </a:rPr>
              <a:t>Глаголы движения</a:t>
            </a:r>
            <a:r>
              <a:rPr lang="sr-Cyrl-RS" sz="2800" b="1" smtClean="0">
                <a:solidFill>
                  <a:srgbClr val="002060"/>
                </a:solidFill>
              </a:rPr>
              <a:t>.</a:t>
            </a:r>
            <a:endParaRPr lang="ru-RU" sz="2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800" smtClean="0">
                <a:solidFill>
                  <a:srgbClr val="002060"/>
                </a:solidFill>
              </a:rPr>
              <a:t>Есть </a:t>
            </a:r>
            <a:r>
              <a:rPr lang="sr-Latn-BA" sz="2800">
                <a:solidFill>
                  <a:srgbClr val="002060"/>
                </a:solidFill>
              </a:rPr>
              <a:t>две группы глаголов движения</a:t>
            </a:r>
            <a:r>
              <a:rPr lang="sr-Latn-BA" sz="2800" smtClean="0">
                <a:solidFill>
                  <a:srgbClr val="002060"/>
                </a:solidFill>
              </a:rPr>
              <a:t>: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глаголы </a:t>
            </a:r>
            <a:r>
              <a:rPr lang="sr-Latn-BA" sz="2400">
                <a:solidFill>
                  <a:srgbClr val="002060"/>
                </a:solidFill>
              </a:rPr>
              <a:t>которые показывают точно определённое направление </a:t>
            </a:r>
            <a:endParaRPr lang="sr-Latn-BA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глаголы </a:t>
            </a:r>
            <a:r>
              <a:rPr lang="sr-Latn-BA" sz="2400">
                <a:solidFill>
                  <a:srgbClr val="002060"/>
                </a:solidFill>
              </a:rPr>
              <a:t>которые показывают неопределённое направление</a:t>
            </a:r>
            <a:r>
              <a:rPr lang="sr-Latn-BA" sz="2400" smtClean="0">
                <a:solidFill>
                  <a:srgbClr val="002060"/>
                </a:solidFill>
              </a:rPr>
              <a:t>: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идти/ходить;      ехать/ездить;        плыть/плавать;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лететь/летать;    бежать/бегать;     нести/носить;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вести/водить;     везти/возить</a:t>
            </a:r>
            <a:r>
              <a:rPr lang="sr-Latn-BA" sz="240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192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sr-Latn-BA" sz="4400" smtClean="0">
                <a:solidFill>
                  <a:srgbClr val="002060"/>
                </a:solidFill>
              </a:rPr>
              <a:t>Dве </a:t>
            </a:r>
            <a:r>
              <a:rPr lang="sr-Latn-BA" sz="4400">
                <a:solidFill>
                  <a:srgbClr val="002060"/>
                </a:solidFill>
              </a:rPr>
              <a:t>группы глаголов движения</a:t>
            </a:r>
            <a:endParaRPr lang="en-US" sz="4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800" smtClean="0">
                <a:solidFill>
                  <a:srgbClr val="002060"/>
                </a:solidFill>
              </a:rPr>
              <a:t>Dавайте </a:t>
            </a:r>
            <a:r>
              <a:rPr lang="sr-Latn-BA" sz="2800">
                <a:solidFill>
                  <a:srgbClr val="002060"/>
                </a:solidFill>
              </a:rPr>
              <a:t>посмотрим как </a:t>
            </a:r>
            <a:r>
              <a:rPr lang="sr-Latn-BA" sz="2800" smtClean="0">
                <a:solidFill>
                  <a:srgbClr val="002060"/>
                </a:solidFill>
              </a:rPr>
              <a:t>путешествовать</a:t>
            </a:r>
            <a:r>
              <a:rPr lang="sr-Cyrl-RS" sz="2800" smtClean="0">
                <a:solidFill>
                  <a:srgbClr val="002060"/>
                </a:solidFill>
              </a:rPr>
              <a:t>:</a:t>
            </a:r>
            <a:endParaRPr lang="en-US" sz="28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Latn-BA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пешком</a:t>
            </a:r>
            <a:r>
              <a:rPr lang="sr-Latn-BA" sz="2800">
                <a:solidFill>
                  <a:srgbClr val="002060"/>
                </a:solidFill>
              </a:rPr>
              <a:t>: </a:t>
            </a:r>
            <a:r>
              <a:rPr lang="sr-Cyrl-RS" sz="2800" smtClean="0">
                <a:solidFill>
                  <a:srgbClr val="002060"/>
                </a:solidFill>
              </a:rPr>
              <a:t>   </a:t>
            </a:r>
            <a:r>
              <a:rPr lang="sr-Latn-BA" sz="2800" smtClean="0">
                <a:solidFill>
                  <a:srgbClr val="002060"/>
                </a:solidFill>
              </a:rPr>
              <a:t>              -идти/ходить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машине:             -ехать/ездить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на </a:t>
            </a:r>
            <a:r>
              <a:rPr lang="sr-Latn-BA" sz="2800" smtClean="0">
                <a:solidFill>
                  <a:srgbClr val="002060"/>
                </a:solidFill>
              </a:rPr>
              <a:t>поезде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автобусе   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велосипеде</a:t>
            </a:r>
            <a:endParaRPr lang="en-US" sz="2800">
              <a:solidFill>
                <a:srgbClr val="002060"/>
              </a:solidFill>
            </a:endParaRPr>
          </a:p>
          <a:p>
            <a:endParaRPr lang="en-US" sz="2000"/>
          </a:p>
          <a:p>
            <a:pPr>
              <a:buFont typeface="Arial" pitchFamily="34" charset="0"/>
              <a:buChar char="•"/>
            </a:pPr>
            <a:endParaRPr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192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sr-Latn-BA" sz="4800" smtClean="0">
                <a:solidFill>
                  <a:srgbClr val="002060"/>
                </a:solidFill>
              </a:rPr>
              <a:t>Kак путешествовать?</a:t>
            </a:r>
            <a:endParaRPr lang="en-US" sz="4800" b="1">
              <a:solidFill>
                <a:srgbClr val="002060"/>
              </a:solidFill>
            </a:endParaRPr>
          </a:p>
        </p:txBody>
      </p:sp>
      <p:pic>
        <p:nvPicPr>
          <p:cNvPr id="6146" name="Picture 2" descr="C:\Users\ecc\Desktop\Screenshot - 25-Nov-20 , 09_04_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26" y="2216276"/>
            <a:ext cx="2229612" cy="907923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ecc\Desktop\bi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02" y="4762500"/>
            <a:ext cx="2171701" cy="9525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ecc\Desktop\Screenshot - 25-Nov-20 , 09_12_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10200"/>
            <a:ext cx="4092891" cy="109537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ecc\Desktop\Screenshot - 25-Nov-20 , 09_24_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846" y="3429000"/>
            <a:ext cx="2229612" cy="973836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лодке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пароходе 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по воде:      -</a:t>
            </a:r>
            <a:r>
              <a:rPr lang="sr-Latn-BA" sz="2800">
                <a:solidFill>
                  <a:srgbClr val="002060"/>
                </a:solidFill>
              </a:rPr>
              <a:t>плыть/плавать   </a:t>
            </a:r>
            <a:endParaRPr lang="sr-Latn-BA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</a:t>
            </a:r>
            <a:r>
              <a:rPr lang="sr-Latn-BA" sz="2800">
                <a:solidFill>
                  <a:srgbClr val="002060"/>
                </a:solidFill>
              </a:rPr>
              <a:t>воздушном </a:t>
            </a:r>
            <a:r>
              <a:rPr lang="sr-Latn-BA" sz="2800" smtClean="0">
                <a:solidFill>
                  <a:srgbClr val="002060"/>
                </a:solidFill>
              </a:rPr>
              <a:t>шаре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самолёте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на пакете:    -лететь/летать                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по </a:t>
            </a:r>
            <a:r>
              <a:rPr lang="sr-Latn-BA" sz="2800">
                <a:solidFill>
                  <a:srgbClr val="002060"/>
                </a:solidFill>
              </a:rPr>
              <a:t>воздуху</a:t>
            </a:r>
            <a:endParaRPr lang="en-US" sz="280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sr-Latn-BA" sz="4800" smtClean="0">
                <a:solidFill>
                  <a:srgbClr val="002060"/>
                </a:solidFill>
              </a:rPr>
              <a:t>Kак путешествовать?</a:t>
            </a:r>
            <a:endParaRPr lang="en-US" sz="4800" b="1">
              <a:solidFill>
                <a:srgbClr val="002060"/>
              </a:solidFill>
            </a:endParaRPr>
          </a:p>
        </p:txBody>
      </p:sp>
      <p:pic>
        <p:nvPicPr>
          <p:cNvPr id="5122" name="Picture 2" descr="C:\Users\ecc\Desktop\cam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80" y="2039112"/>
            <a:ext cx="1447800" cy="627888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cc\Desktop\Screenshot - 25-Nov-20 , 08_53_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88" y="3657600"/>
            <a:ext cx="1435608" cy="6096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cc\Desktop\bro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50546"/>
            <a:ext cx="1557528" cy="669227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ecc\Desktop\Screenshot - 25-Nov-20 , 08_59_2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508" y="4648200"/>
            <a:ext cx="1536192" cy="638556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7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864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800">
                <a:solidFill>
                  <a:srgbClr val="002060"/>
                </a:solidFill>
              </a:rPr>
              <a:t>А сейчас посмотрите как образуют настоящее время некоторые из </a:t>
            </a:r>
            <a:r>
              <a:rPr lang="sr-Latn-BA" sz="2800" smtClean="0">
                <a:solidFill>
                  <a:srgbClr val="002060"/>
                </a:solidFill>
              </a:rPr>
              <a:t>них:</a:t>
            </a:r>
            <a:endParaRPr lang="en-US" sz="28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b="1" smtClean="0">
                <a:solidFill>
                  <a:srgbClr val="002060"/>
                </a:solidFill>
              </a:rPr>
              <a:t>Глагол- </a:t>
            </a:r>
            <a:r>
              <a:rPr lang="sr-Latn-BA" sz="2400" b="1">
                <a:solidFill>
                  <a:srgbClr val="002060"/>
                </a:solidFill>
              </a:rPr>
              <a:t>лететь</a:t>
            </a:r>
            <a:endParaRPr lang="en-US" sz="24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1</a:t>
            </a:r>
            <a:r>
              <a:rPr lang="sr-Latn-BA" sz="2400" smtClean="0">
                <a:solidFill>
                  <a:srgbClr val="002060"/>
                </a:solidFill>
              </a:rPr>
              <a:t>. я леЧ-у               1. мы </a:t>
            </a:r>
            <a:r>
              <a:rPr lang="sr-Latn-BA" sz="2400">
                <a:solidFill>
                  <a:srgbClr val="002060"/>
                </a:solidFill>
              </a:rPr>
              <a:t>леТ-им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 </a:t>
            </a:r>
            <a:r>
              <a:rPr lang="sr-Latn-BA" sz="2400" smtClean="0">
                <a:solidFill>
                  <a:srgbClr val="002060"/>
                </a:solidFill>
              </a:rPr>
              <a:t>2. ты леТ-ишь     2. вы </a:t>
            </a:r>
            <a:r>
              <a:rPr lang="sr-Latn-BA" sz="2400">
                <a:solidFill>
                  <a:srgbClr val="002060"/>
                </a:solidFill>
              </a:rPr>
              <a:t>леТ-ите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 </a:t>
            </a:r>
            <a:r>
              <a:rPr lang="sr-Latn-BA" sz="2400" smtClean="0">
                <a:solidFill>
                  <a:srgbClr val="002060"/>
                </a:solidFill>
              </a:rPr>
              <a:t>3. он леТ-ит</a:t>
            </a:r>
            <a:r>
              <a:rPr lang="sr-Latn-BA" sz="240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       3. они </a:t>
            </a:r>
            <a:r>
              <a:rPr lang="sr-Latn-BA" sz="2400">
                <a:solidFill>
                  <a:srgbClr val="002060"/>
                </a:solidFill>
              </a:rPr>
              <a:t>леТ-ят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b="1" smtClean="0">
                <a:solidFill>
                  <a:srgbClr val="002060"/>
                </a:solidFill>
              </a:rPr>
              <a:t>Глагол- </a:t>
            </a:r>
            <a:r>
              <a:rPr lang="sr-Latn-BA" sz="2400" b="1">
                <a:solidFill>
                  <a:srgbClr val="002060"/>
                </a:solidFill>
              </a:rPr>
              <a:t>летать</a:t>
            </a:r>
            <a:endParaRPr lang="en-US" sz="24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1</a:t>
            </a:r>
            <a:r>
              <a:rPr lang="sr-Latn-BA" sz="2400" smtClean="0">
                <a:solidFill>
                  <a:srgbClr val="002060"/>
                </a:solidFill>
              </a:rPr>
              <a:t>. я лета-ю       </a:t>
            </a:r>
            <a:r>
              <a:rPr lang="sr-Cyrl-RS" sz="2400" smtClean="0">
                <a:solidFill>
                  <a:srgbClr val="002060"/>
                </a:solidFill>
              </a:rPr>
              <a:t>    </a:t>
            </a:r>
            <a:r>
              <a:rPr lang="sr-Latn-BA" sz="2400" smtClean="0">
                <a:solidFill>
                  <a:srgbClr val="002060"/>
                </a:solidFill>
              </a:rPr>
              <a:t>1. мы </a:t>
            </a:r>
            <a:r>
              <a:rPr lang="sr-Latn-BA" sz="2400">
                <a:solidFill>
                  <a:srgbClr val="002060"/>
                </a:solidFill>
              </a:rPr>
              <a:t>лета-ем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2</a:t>
            </a:r>
            <a:r>
              <a:rPr lang="sr-Latn-BA" sz="2400" smtClean="0">
                <a:solidFill>
                  <a:srgbClr val="002060"/>
                </a:solidFill>
              </a:rPr>
              <a:t>. ты лета-ешь   </a:t>
            </a:r>
            <a:r>
              <a:rPr lang="sr-Latn-BA" sz="2400">
                <a:solidFill>
                  <a:srgbClr val="002060"/>
                </a:solidFill>
              </a:rPr>
              <a:t>2</a:t>
            </a:r>
            <a:r>
              <a:rPr lang="sr-Latn-BA" sz="2400" smtClean="0">
                <a:solidFill>
                  <a:srgbClr val="002060"/>
                </a:solidFill>
              </a:rPr>
              <a:t>. вы лета-ете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2400" smtClean="0">
                <a:solidFill>
                  <a:srgbClr val="002060"/>
                </a:solidFill>
              </a:rPr>
              <a:t>3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  <a:r>
              <a:rPr lang="sr-Cyrl-RS" sz="2400" smtClean="0">
                <a:solidFill>
                  <a:srgbClr val="002060"/>
                </a:solidFill>
              </a:rPr>
              <a:t> он</a:t>
            </a:r>
            <a:r>
              <a:rPr lang="sr-Latn-BA" sz="2400" smtClean="0">
                <a:solidFill>
                  <a:srgbClr val="002060"/>
                </a:solidFill>
              </a:rPr>
              <a:t> лета-е</a:t>
            </a:r>
            <a:r>
              <a:rPr lang="sr-Latn-BA" sz="2400">
                <a:solidFill>
                  <a:srgbClr val="002060"/>
                </a:solidFill>
              </a:rPr>
              <a:t>т</a:t>
            </a:r>
            <a:r>
              <a:rPr lang="sr-Latn-BA" sz="2400" smtClean="0">
                <a:solidFill>
                  <a:srgbClr val="002060"/>
                </a:solidFill>
              </a:rPr>
              <a:t>.  </a:t>
            </a:r>
            <a:r>
              <a:rPr lang="sr-Cyrl-RS" sz="2400" smtClean="0">
                <a:solidFill>
                  <a:srgbClr val="002060"/>
                </a:solidFill>
              </a:rPr>
              <a:t>   3</a:t>
            </a:r>
            <a:r>
              <a:rPr lang="sr-Latn-BA" sz="2400" smtClean="0">
                <a:solidFill>
                  <a:srgbClr val="002060"/>
                </a:solidFill>
              </a:rPr>
              <a:t>. </a:t>
            </a:r>
            <a:r>
              <a:rPr lang="sr-Cyrl-RS" sz="2400" smtClean="0">
                <a:solidFill>
                  <a:srgbClr val="002060"/>
                </a:solidFill>
              </a:rPr>
              <a:t>они </a:t>
            </a:r>
            <a:r>
              <a:rPr lang="sr-Latn-BA" sz="2400" smtClean="0">
                <a:solidFill>
                  <a:srgbClr val="002060"/>
                </a:solidFill>
              </a:rPr>
              <a:t> лета-</a:t>
            </a:r>
            <a:r>
              <a:rPr lang="sr-Latn-BA" sz="2400">
                <a:solidFill>
                  <a:srgbClr val="002060"/>
                </a:solidFill>
              </a:rPr>
              <a:t>ют</a:t>
            </a:r>
            <a:endParaRPr lang="en-US" sz="240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r-Latn-BA" sz="2800"/>
              <a:t> </a:t>
            </a:r>
            <a:endParaRPr lang="en-US" sz="2800"/>
          </a:p>
          <a:p>
            <a:r>
              <a:rPr lang="sr-Latn-BA" sz="2800"/>
              <a:t> </a:t>
            </a:r>
            <a:endParaRPr lang="en-US" sz="2800"/>
          </a:p>
          <a:p>
            <a:r>
              <a:rPr lang="sr-Latn-BA" sz="2800"/>
              <a:t> </a:t>
            </a:r>
            <a:endParaRPr lang="en-US" sz="2800"/>
          </a:p>
          <a:p>
            <a:r>
              <a:rPr lang="sr-Latn-BA" sz="2800"/>
              <a:t>3.он лета-ет.     3.они лета-ют</a:t>
            </a:r>
            <a:endParaRPr lang="en-US" sz="2800"/>
          </a:p>
          <a:p>
            <a:pPr>
              <a:buClr>
                <a:srgbClr val="C00000"/>
              </a:buClr>
            </a:pPr>
            <a:endParaRPr lang="sr-Cyrl-RS" sz="2800" smtClean="0"/>
          </a:p>
          <a:p>
            <a:pPr>
              <a:buClr>
                <a:srgbClr val="C00000"/>
              </a:buClr>
            </a:pPr>
            <a:endParaRPr lang="sr-Cyrl-R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sr-Cyrl-RS" sz="4000" smtClean="0"/>
              <a:t/>
            </a:r>
            <a:br>
              <a:rPr lang="sr-Cyrl-RS" sz="4000" smtClean="0"/>
            </a:br>
            <a:r>
              <a:rPr lang="sr-Latn-BA" sz="4000" smtClean="0">
                <a:solidFill>
                  <a:srgbClr val="002060"/>
                </a:solidFill>
              </a:rPr>
              <a:t>Образование</a:t>
            </a:r>
            <a:r>
              <a:rPr lang="sr-Cyrl-RS" sz="4000" smtClean="0">
                <a:solidFill>
                  <a:srgbClr val="002060"/>
                </a:solidFill>
              </a:rPr>
              <a:t>  насто</a:t>
            </a:r>
            <a:r>
              <a:rPr lang="sr-Latn-BA" sz="4000" smtClean="0">
                <a:solidFill>
                  <a:srgbClr val="002060"/>
                </a:solidFill>
              </a:rPr>
              <a:t>яще</a:t>
            </a:r>
            <a:r>
              <a:rPr lang="sr-Cyrl-RS" sz="4000" smtClean="0">
                <a:solidFill>
                  <a:srgbClr val="002060"/>
                </a:solidFill>
              </a:rPr>
              <a:t>го  </a:t>
            </a:r>
            <a:r>
              <a:rPr lang="sr-Latn-BA" sz="4000" smtClean="0">
                <a:solidFill>
                  <a:srgbClr val="002060"/>
                </a:solidFill>
              </a:rPr>
              <a:t>врем</a:t>
            </a:r>
            <a:r>
              <a:rPr lang="sr-Cyrl-RS" sz="4000" smtClean="0">
                <a:solidFill>
                  <a:srgbClr val="002060"/>
                </a:solidFill>
              </a:rPr>
              <a:t>ени</a:t>
            </a:r>
            <a:endParaRPr lang="en-US" sz="4000" b="1">
              <a:solidFill>
                <a:srgbClr val="002060"/>
              </a:solidFill>
            </a:endParaRPr>
          </a:p>
        </p:txBody>
      </p:sp>
      <p:pic>
        <p:nvPicPr>
          <p:cNvPr id="2050" name="Picture 2" descr="C:\Users\ecc\Desktop\padobr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586" y="3352799"/>
            <a:ext cx="2600325" cy="1762125"/>
          </a:xfrm>
          <a:prstGeom prst="rect">
            <a:avLst/>
          </a:prstGeom>
          <a:noFill/>
          <a:ln w="95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1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864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sr-Cyrl-RS" sz="2400" b="1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b="1" smtClean="0">
                <a:solidFill>
                  <a:srgbClr val="002060"/>
                </a:solidFill>
              </a:rPr>
              <a:t>Глагол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:</a:t>
            </a:r>
            <a:r>
              <a:rPr lang="sr-Cyrl-RS" sz="2400" b="1" smtClean="0">
                <a:solidFill>
                  <a:srgbClr val="002060"/>
                </a:solidFill>
              </a:rPr>
              <a:t>  </a:t>
            </a:r>
            <a:r>
              <a:rPr lang="sr-Latn-BA" sz="2400" b="1" smtClean="0">
                <a:solidFill>
                  <a:srgbClr val="002060"/>
                </a:solidFill>
              </a:rPr>
              <a:t>плыть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1</a:t>
            </a:r>
            <a:r>
              <a:rPr lang="sr-Latn-BA" sz="2400" smtClean="0">
                <a:solidFill>
                  <a:srgbClr val="002060"/>
                </a:solidFill>
              </a:rPr>
              <a:t>.  я плы-в-у       </a:t>
            </a:r>
            <a:r>
              <a:rPr lang="sr-Cyrl-RS" sz="2400" smtClean="0">
                <a:solidFill>
                  <a:srgbClr val="002060"/>
                </a:solidFill>
              </a:rPr>
              <a:t>           </a:t>
            </a:r>
            <a:r>
              <a:rPr lang="sr-Latn-BA" sz="2400" smtClean="0">
                <a:solidFill>
                  <a:srgbClr val="002060"/>
                </a:solidFill>
              </a:rPr>
              <a:t>1. мы </a:t>
            </a:r>
            <a:r>
              <a:rPr lang="sr-Latn-BA" sz="2400">
                <a:solidFill>
                  <a:srgbClr val="002060"/>
                </a:solidFill>
              </a:rPr>
              <a:t>плы-В- ем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2</a:t>
            </a:r>
            <a:r>
              <a:rPr lang="sr-Latn-BA" sz="2400" smtClean="0">
                <a:solidFill>
                  <a:srgbClr val="002060"/>
                </a:solidFill>
              </a:rPr>
              <a:t>. ты плы-В-ешь </a:t>
            </a:r>
            <a:r>
              <a:rPr lang="sr-Cyrl-RS" sz="2400" smtClean="0">
                <a:solidFill>
                  <a:srgbClr val="002060"/>
                </a:solidFill>
              </a:rPr>
              <a:t>        </a:t>
            </a:r>
            <a:r>
              <a:rPr lang="sr-Latn-BA" sz="2400" smtClean="0">
                <a:solidFill>
                  <a:srgbClr val="002060"/>
                </a:solidFill>
              </a:rPr>
              <a:t>2. вы </a:t>
            </a:r>
            <a:r>
              <a:rPr lang="sr-Latn-BA" sz="2400">
                <a:solidFill>
                  <a:srgbClr val="002060"/>
                </a:solidFill>
              </a:rPr>
              <a:t>плы-В-ете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3</a:t>
            </a:r>
            <a:r>
              <a:rPr lang="sr-Latn-BA" sz="2400" smtClean="0">
                <a:solidFill>
                  <a:srgbClr val="002060"/>
                </a:solidFill>
              </a:rPr>
              <a:t>.  он плы-В-ет   </a:t>
            </a:r>
            <a:r>
              <a:rPr lang="sr-Cyrl-RS" sz="2400" smtClean="0">
                <a:solidFill>
                  <a:srgbClr val="002060"/>
                </a:solidFill>
              </a:rPr>
              <a:t>        </a:t>
            </a:r>
            <a:r>
              <a:rPr lang="sr-Latn-BA" sz="2400" smtClean="0">
                <a:solidFill>
                  <a:srgbClr val="002060"/>
                </a:solidFill>
              </a:rPr>
              <a:t>3. они </a:t>
            </a:r>
            <a:r>
              <a:rPr lang="sr-Latn-BA" sz="2400">
                <a:solidFill>
                  <a:srgbClr val="002060"/>
                </a:solidFill>
              </a:rPr>
              <a:t>плы-В- </a:t>
            </a:r>
            <a:r>
              <a:rPr lang="sr-Latn-BA" sz="2400" smtClean="0">
                <a:solidFill>
                  <a:srgbClr val="002060"/>
                </a:solidFill>
              </a:rPr>
              <a:t>ут</a:t>
            </a:r>
            <a:endParaRPr lang="sr-Cyrl-RS" sz="24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0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0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b="1" smtClean="0">
                <a:solidFill>
                  <a:srgbClr val="002060"/>
                </a:solidFill>
              </a:rPr>
              <a:t>Глагол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: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плавать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1</a:t>
            </a:r>
            <a:r>
              <a:rPr lang="sr-Latn-BA" sz="2400" smtClean="0">
                <a:solidFill>
                  <a:srgbClr val="002060"/>
                </a:solidFill>
              </a:rPr>
              <a:t>. я плава-ю     </a:t>
            </a:r>
            <a:r>
              <a:rPr lang="sr-Cyrl-RS" sz="2400" smtClean="0">
                <a:solidFill>
                  <a:srgbClr val="002060"/>
                </a:solidFill>
              </a:rPr>
              <a:t>           </a:t>
            </a:r>
            <a:r>
              <a:rPr lang="sr-Latn-BA" sz="2400" smtClean="0">
                <a:solidFill>
                  <a:srgbClr val="002060"/>
                </a:solidFill>
              </a:rPr>
              <a:t>1. мы плаваем</a:t>
            </a:r>
            <a:r>
              <a:rPr lang="sr-Latn-BA" sz="2400">
                <a:solidFill>
                  <a:srgbClr val="002060"/>
                </a:solidFill>
              </a:rPr>
              <a:t> 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2</a:t>
            </a:r>
            <a:r>
              <a:rPr lang="sr-Latn-BA" sz="2400" smtClean="0">
                <a:solidFill>
                  <a:srgbClr val="002060"/>
                </a:solidFill>
              </a:rPr>
              <a:t>. ты плава-ешь  </a:t>
            </a:r>
            <a:r>
              <a:rPr lang="sr-Cyrl-RS" sz="2400" smtClean="0">
                <a:solidFill>
                  <a:srgbClr val="002060"/>
                </a:solidFill>
              </a:rPr>
              <a:t>      </a:t>
            </a:r>
            <a:r>
              <a:rPr lang="sr-Latn-BA" sz="2400" smtClean="0">
                <a:solidFill>
                  <a:srgbClr val="002060"/>
                </a:solidFill>
              </a:rPr>
              <a:t>2. вы плава-ете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3</a:t>
            </a:r>
            <a:r>
              <a:rPr lang="sr-Latn-BA" sz="2400" smtClean="0">
                <a:solidFill>
                  <a:srgbClr val="002060"/>
                </a:solidFill>
              </a:rPr>
              <a:t>.  он плава-ет    </a:t>
            </a:r>
            <a:r>
              <a:rPr lang="sr-Cyrl-RS" sz="2400" smtClean="0">
                <a:solidFill>
                  <a:srgbClr val="002060"/>
                </a:solidFill>
              </a:rPr>
              <a:t>       </a:t>
            </a:r>
            <a:r>
              <a:rPr lang="sr-Latn-BA" sz="2400" smtClean="0">
                <a:solidFill>
                  <a:srgbClr val="002060"/>
                </a:solidFill>
              </a:rPr>
              <a:t>3. они </a:t>
            </a:r>
            <a:r>
              <a:rPr lang="sr-Latn-BA" sz="2400">
                <a:solidFill>
                  <a:srgbClr val="002060"/>
                </a:solidFill>
              </a:rPr>
              <a:t>плав-ют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endParaRPr lang="sr-Cyrl-R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192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sr-Cyrl-RS" sz="4000" smtClean="0"/>
              <a:t/>
            </a:r>
            <a:br>
              <a:rPr lang="sr-Cyrl-RS" sz="4000" smtClean="0"/>
            </a:br>
            <a:r>
              <a:rPr lang="sr-Latn-BA" sz="4000" smtClean="0">
                <a:solidFill>
                  <a:srgbClr val="002060"/>
                </a:solidFill>
              </a:rPr>
              <a:t>Образование</a:t>
            </a:r>
            <a:r>
              <a:rPr lang="sr-Cyrl-RS" sz="4000">
                <a:solidFill>
                  <a:srgbClr val="002060"/>
                </a:solidFill>
              </a:rPr>
              <a:t> </a:t>
            </a:r>
            <a:r>
              <a:rPr lang="sr-Cyrl-RS" sz="4000" smtClean="0">
                <a:solidFill>
                  <a:srgbClr val="002060"/>
                </a:solidFill>
              </a:rPr>
              <a:t> насто</a:t>
            </a:r>
            <a:r>
              <a:rPr lang="sr-Latn-BA" sz="4000">
                <a:solidFill>
                  <a:srgbClr val="002060"/>
                </a:solidFill>
              </a:rPr>
              <a:t>яще</a:t>
            </a:r>
            <a:r>
              <a:rPr lang="sr-Cyrl-RS" sz="4000">
                <a:solidFill>
                  <a:srgbClr val="002060"/>
                </a:solidFill>
              </a:rPr>
              <a:t>го </a:t>
            </a:r>
            <a:r>
              <a:rPr lang="sr-Cyrl-RS" sz="4000" smtClean="0">
                <a:solidFill>
                  <a:srgbClr val="002060"/>
                </a:solidFill>
              </a:rPr>
              <a:t> </a:t>
            </a:r>
            <a:r>
              <a:rPr lang="sr-Latn-BA" sz="4000" smtClean="0">
                <a:solidFill>
                  <a:srgbClr val="002060"/>
                </a:solidFill>
              </a:rPr>
              <a:t>врем</a:t>
            </a:r>
            <a:r>
              <a:rPr lang="sr-Cyrl-RS" sz="4000" smtClean="0">
                <a:solidFill>
                  <a:srgbClr val="002060"/>
                </a:solidFill>
              </a:rPr>
              <a:t>ени </a:t>
            </a:r>
            <a:endParaRPr lang="en-US" sz="4000" b="1">
              <a:solidFill>
                <a:srgbClr val="002060"/>
              </a:solidFill>
            </a:endParaRPr>
          </a:p>
        </p:txBody>
      </p:sp>
      <p:pic>
        <p:nvPicPr>
          <p:cNvPr id="3074" name="Picture 2" descr="C:\Users\ecc\Desktop\Screenshot - 25-Nov-20 , 08_09_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20" y="3200400"/>
            <a:ext cx="2667000" cy="1495425"/>
          </a:xfrm>
          <a:prstGeom prst="rect">
            <a:avLst/>
          </a:prstGeom>
          <a:noFill/>
          <a:ln w="95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0292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400" b="1">
                <a:solidFill>
                  <a:srgbClr val="002060"/>
                </a:solidFill>
              </a:rPr>
              <a:t>Глагол бежать</a:t>
            </a:r>
            <a:endParaRPr lang="en-US" sz="24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1 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я </a:t>
            </a:r>
            <a:r>
              <a:rPr lang="sr-Latn-BA" sz="2000">
                <a:solidFill>
                  <a:srgbClr val="002060"/>
                </a:solidFill>
              </a:rPr>
              <a:t>бе-Г-у.    </a:t>
            </a:r>
            <a:r>
              <a:rPr lang="sr-Cyrl-RS" sz="2000" smtClean="0">
                <a:solidFill>
                  <a:srgbClr val="002060"/>
                </a:solidFill>
              </a:rPr>
              <a:t>          </a:t>
            </a:r>
            <a:r>
              <a:rPr lang="sr-Latn-BA" sz="2000" smtClean="0">
                <a:solidFill>
                  <a:srgbClr val="002060"/>
                </a:solidFill>
              </a:rPr>
              <a:t>1.мы </a:t>
            </a:r>
            <a:r>
              <a:rPr lang="sr-Latn-BA" sz="2000">
                <a:solidFill>
                  <a:srgbClr val="002060"/>
                </a:solidFill>
              </a:rPr>
              <a:t>беж-им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2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ты </a:t>
            </a:r>
            <a:r>
              <a:rPr lang="sr-Latn-BA" sz="2000">
                <a:solidFill>
                  <a:srgbClr val="002060"/>
                </a:solidFill>
              </a:rPr>
              <a:t>бе-Ж-ишь 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2.вы </a:t>
            </a:r>
            <a:r>
              <a:rPr lang="sr-Latn-BA" sz="2000">
                <a:solidFill>
                  <a:srgbClr val="002060"/>
                </a:solidFill>
              </a:rPr>
              <a:t>беж-ите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3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он </a:t>
            </a:r>
            <a:r>
              <a:rPr lang="sr-Latn-BA" sz="2000">
                <a:solidFill>
                  <a:srgbClr val="002060"/>
                </a:solidFill>
              </a:rPr>
              <a:t>бе-Ж-ишь </a:t>
            </a:r>
            <a:r>
              <a:rPr lang="sr-Cyrl-RS" sz="2000" smtClean="0">
                <a:solidFill>
                  <a:srgbClr val="002060"/>
                </a:solidFill>
              </a:rPr>
              <a:t>     </a:t>
            </a:r>
            <a:r>
              <a:rPr lang="sr-Latn-BA" sz="2000" smtClean="0">
                <a:solidFill>
                  <a:srgbClr val="002060"/>
                </a:solidFill>
              </a:rPr>
              <a:t>3.они </a:t>
            </a:r>
            <a:r>
              <a:rPr lang="sr-Latn-BA" sz="2000">
                <a:solidFill>
                  <a:srgbClr val="002060"/>
                </a:solidFill>
              </a:rPr>
              <a:t>бе-Г-ут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b="1" smtClean="0">
                <a:solidFill>
                  <a:srgbClr val="002060"/>
                </a:solidFill>
              </a:rPr>
              <a:t>Глагол: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бегать</a:t>
            </a:r>
            <a:endParaRPr lang="en-US" sz="24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1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я </a:t>
            </a:r>
            <a:r>
              <a:rPr lang="sr-Latn-BA" sz="2000">
                <a:solidFill>
                  <a:srgbClr val="002060"/>
                </a:solidFill>
              </a:rPr>
              <a:t>бега-ю. </a:t>
            </a:r>
            <a:r>
              <a:rPr lang="sr-Cyrl-RS" sz="2000" smtClean="0">
                <a:solidFill>
                  <a:srgbClr val="002060"/>
                </a:solidFill>
              </a:rPr>
              <a:t>               </a:t>
            </a:r>
            <a:r>
              <a:rPr lang="sr-Latn-BA" sz="2000" smtClean="0">
                <a:solidFill>
                  <a:srgbClr val="002060"/>
                </a:solidFill>
              </a:rPr>
              <a:t>1.мы </a:t>
            </a:r>
            <a:r>
              <a:rPr lang="sr-Latn-BA" sz="2000">
                <a:solidFill>
                  <a:srgbClr val="002060"/>
                </a:solidFill>
              </a:rPr>
              <a:t>бега-ем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2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ты </a:t>
            </a:r>
            <a:r>
              <a:rPr lang="sr-Latn-BA" sz="2000">
                <a:solidFill>
                  <a:srgbClr val="002060"/>
                </a:solidFill>
              </a:rPr>
              <a:t>бега-ешь </a:t>
            </a:r>
            <a:r>
              <a:rPr lang="sr-Cyrl-RS" sz="2000" smtClean="0">
                <a:solidFill>
                  <a:srgbClr val="002060"/>
                </a:solidFill>
              </a:rPr>
              <a:t>         </a:t>
            </a:r>
            <a:r>
              <a:rPr lang="sr-Latn-BA" sz="2000" smtClean="0">
                <a:solidFill>
                  <a:srgbClr val="002060"/>
                </a:solidFill>
              </a:rPr>
              <a:t>2.вы </a:t>
            </a:r>
            <a:r>
              <a:rPr lang="sr-Latn-BA" sz="2000">
                <a:solidFill>
                  <a:srgbClr val="002060"/>
                </a:solidFill>
              </a:rPr>
              <a:t>бега-ете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3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он </a:t>
            </a:r>
            <a:r>
              <a:rPr lang="sr-Latn-BA" sz="2000">
                <a:solidFill>
                  <a:srgbClr val="002060"/>
                </a:solidFill>
              </a:rPr>
              <a:t>бега-ет.  </a:t>
            </a:r>
            <a:r>
              <a:rPr lang="sr-Cyrl-RS" sz="2000" smtClean="0">
                <a:solidFill>
                  <a:srgbClr val="002060"/>
                </a:solidFill>
              </a:rPr>
              <a:t>          </a:t>
            </a:r>
            <a:r>
              <a:rPr lang="sr-Latn-BA" sz="2000" smtClean="0">
                <a:solidFill>
                  <a:srgbClr val="002060"/>
                </a:solidFill>
              </a:rPr>
              <a:t>3</a:t>
            </a:r>
            <a:r>
              <a:rPr lang="sr-Latn-BA" sz="2000">
                <a:solidFill>
                  <a:srgbClr val="002060"/>
                </a:solidFill>
              </a:rPr>
              <a:t>. они бега -ют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И те которые часто замучают наших учеников идти / ходить ехат/ездить вы их наверное склоняли на  регулярных уроках и не раз и сегодня хи не будем склонять.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000" smtClean="0"/>
          </a:p>
          <a:p>
            <a:pPr>
              <a:buClr>
                <a:srgbClr val="C00000"/>
              </a:buClr>
            </a:pPr>
            <a:endParaRPr 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954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sr-Latn-BA" sz="4000" smtClean="0">
                <a:solidFill>
                  <a:srgbClr val="002060"/>
                </a:solidFill>
              </a:rPr>
              <a:t>Образование</a:t>
            </a:r>
            <a:r>
              <a:rPr lang="sr-Cyrl-RS" sz="4000">
                <a:solidFill>
                  <a:srgbClr val="002060"/>
                </a:solidFill>
              </a:rPr>
              <a:t> насто</a:t>
            </a:r>
            <a:r>
              <a:rPr lang="sr-Latn-BA" sz="4000">
                <a:solidFill>
                  <a:srgbClr val="002060"/>
                </a:solidFill>
              </a:rPr>
              <a:t>яще</a:t>
            </a:r>
            <a:r>
              <a:rPr lang="sr-Cyrl-RS" sz="4000">
                <a:solidFill>
                  <a:srgbClr val="002060"/>
                </a:solidFill>
              </a:rPr>
              <a:t>го </a:t>
            </a:r>
            <a:r>
              <a:rPr lang="sr-Latn-BA" sz="4000" smtClean="0">
                <a:solidFill>
                  <a:srgbClr val="002060"/>
                </a:solidFill>
              </a:rPr>
              <a:t>времe</a:t>
            </a:r>
            <a:r>
              <a:rPr lang="sr-Cyrl-RS" sz="4000" smtClean="0">
                <a:solidFill>
                  <a:srgbClr val="002060"/>
                </a:solidFill>
              </a:rPr>
              <a:t>ни</a:t>
            </a:r>
            <a:endParaRPr lang="en-US" sz="4000" b="1">
              <a:solidFill>
                <a:srgbClr val="002060"/>
              </a:solidFill>
            </a:endParaRPr>
          </a:p>
        </p:txBody>
      </p:sp>
      <p:pic>
        <p:nvPicPr>
          <p:cNvPr id="4098" name="Picture 2" descr="C:\Users\ecc\Desktop\Screenshot - 25-Nov-20 , 08_18_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2643188" cy="173355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102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800" smtClean="0">
                <a:solidFill>
                  <a:srgbClr val="002060"/>
                </a:solidFill>
              </a:rPr>
              <a:t>А </a:t>
            </a:r>
            <a:r>
              <a:rPr lang="sr-Latn-BA" sz="2800">
                <a:solidFill>
                  <a:srgbClr val="002060"/>
                </a:solidFill>
              </a:rPr>
              <a:t>сейчас посмотрим эти глаголы в предложениях</a:t>
            </a:r>
            <a:r>
              <a:rPr lang="sr-Latn-BA" sz="2800" smtClean="0">
                <a:solidFill>
                  <a:srgbClr val="002060"/>
                </a:solidFill>
              </a:rPr>
              <a:t>:</a:t>
            </a:r>
            <a:endParaRPr lang="sr-Cyrl-RS" sz="28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Мила идёт в школу.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 smtClean="0">
                <a:solidFill>
                  <a:srgbClr val="002060"/>
                </a:solidFill>
              </a:rPr>
              <a:t>Мальчи</a:t>
            </a:r>
            <a:r>
              <a:rPr lang="sr-Cyrl-RS" sz="2800" smtClean="0">
                <a:solidFill>
                  <a:srgbClr val="002060"/>
                </a:solidFill>
              </a:rPr>
              <a:t>к</a:t>
            </a:r>
            <a:r>
              <a:rPr lang="sr-Latn-BA" sz="2800" smtClean="0">
                <a:solidFill>
                  <a:srgbClr val="002060"/>
                </a:solidFill>
              </a:rPr>
              <a:t> </a:t>
            </a:r>
            <a:r>
              <a:rPr lang="sr-Latn-BA" sz="2800">
                <a:solidFill>
                  <a:srgbClr val="002060"/>
                </a:solidFill>
              </a:rPr>
              <a:t>ходит по </a:t>
            </a:r>
            <a:r>
              <a:rPr lang="sr-Latn-BA" sz="2800" smtClean="0">
                <a:solidFill>
                  <a:srgbClr val="002060"/>
                </a:solidFill>
              </a:rPr>
              <a:t>дворе</a:t>
            </a:r>
            <a:r>
              <a:rPr lang="sr-Cyrl-RS" sz="2800" smtClean="0">
                <a:solidFill>
                  <a:srgbClr val="002060"/>
                </a:solidFill>
              </a:rPr>
              <a:t>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Футболист бежит к воротам.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Папа летит в Москву.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Майя часто летает в Москву.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Олег быстро плывёт к финишу.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В пруду плавают </a:t>
            </a:r>
            <a:r>
              <a:rPr lang="sr-Latn-BA" sz="2800" smtClean="0">
                <a:solidFill>
                  <a:srgbClr val="002060"/>
                </a:solidFill>
              </a:rPr>
              <a:t>рыбки</a:t>
            </a:r>
            <a:r>
              <a:rPr lang="sr-Cyrl-RS" sz="2800" smtClean="0">
                <a:solidFill>
                  <a:srgbClr val="002060"/>
                </a:solidFill>
              </a:rPr>
              <a:t>.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544" y="192024"/>
            <a:ext cx="8677656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sr-Cyrl-RS" sz="4400" smtClean="0">
                <a:solidFill>
                  <a:srgbClr val="002060"/>
                </a:solidFill>
              </a:rPr>
              <a:t>Пример</a:t>
            </a:r>
            <a:r>
              <a:rPr lang="sr-Latn-BA" sz="4400">
                <a:solidFill>
                  <a:srgbClr val="002060"/>
                </a:solidFill>
              </a:rPr>
              <a:t>ы</a:t>
            </a:r>
            <a:r>
              <a:rPr lang="sr-Cyrl-RS" sz="4400" smtClean="0">
                <a:solidFill>
                  <a:srgbClr val="002060"/>
                </a:solidFill>
              </a:rPr>
              <a:t> в предложени</a:t>
            </a:r>
            <a:r>
              <a:rPr lang="sr-Latn-BA" sz="4400">
                <a:solidFill>
                  <a:srgbClr val="002060"/>
                </a:solidFill>
              </a:rPr>
              <a:t>ях</a:t>
            </a:r>
            <a:endParaRPr lang="en-US" sz="4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80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А на домашнее задание найдите в ваших учебниках  на </a:t>
            </a:r>
            <a:r>
              <a:rPr lang="sr-Latn-BA" sz="2400" smtClean="0">
                <a:solidFill>
                  <a:srgbClr val="002060"/>
                </a:solidFill>
              </a:rPr>
              <a:t>54. </a:t>
            </a:r>
            <a:r>
              <a:rPr lang="sr-Latn-BA" sz="2400">
                <a:solidFill>
                  <a:srgbClr val="002060"/>
                </a:solidFill>
              </a:rPr>
              <a:t>странице текст "</a:t>
            </a:r>
            <a:r>
              <a:rPr lang="sr-Latn-BA" sz="2400" smtClean="0">
                <a:solidFill>
                  <a:srgbClr val="002060"/>
                </a:solidFill>
              </a:rPr>
              <a:t>Встреча </a:t>
            </a:r>
            <a:r>
              <a:rPr lang="sr-Latn-BA" sz="2400">
                <a:solidFill>
                  <a:srgbClr val="002060"/>
                </a:solidFill>
              </a:rPr>
              <a:t>гостей из </a:t>
            </a:r>
            <a:r>
              <a:rPr lang="sr-Latn-BA" sz="2400" smtClean="0">
                <a:solidFill>
                  <a:srgbClr val="002060"/>
                </a:solidFill>
              </a:rPr>
              <a:t>России " </a:t>
            </a:r>
            <a:r>
              <a:rPr lang="sr-Latn-BA" sz="2400">
                <a:solidFill>
                  <a:srgbClr val="002060"/>
                </a:solidFill>
              </a:rPr>
              <a:t>и </a:t>
            </a:r>
            <a:r>
              <a:rPr lang="sr-Latn-BA" sz="2400" smtClean="0">
                <a:solidFill>
                  <a:srgbClr val="002060"/>
                </a:solidFill>
              </a:rPr>
              <a:t>вы учите </a:t>
            </a:r>
            <a:r>
              <a:rPr lang="sr-Latn-BA" sz="2400">
                <a:solidFill>
                  <a:srgbClr val="002060"/>
                </a:solidFill>
              </a:rPr>
              <a:t>его читать и переводить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И </a:t>
            </a:r>
            <a:r>
              <a:rPr lang="sr-Latn-BA" sz="2400">
                <a:solidFill>
                  <a:srgbClr val="002060"/>
                </a:solidFill>
              </a:rPr>
              <a:t>за конец</a:t>
            </a:r>
            <a:r>
              <a:rPr lang="sr-Latn-BA" sz="2400" smtClean="0">
                <a:solidFill>
                  <a:srgbClr val="002060"/>
                </a:solidFill>
              </a:rPr>
              <a:t>. Я </a:t>
            </a:r>
            <a:r>
              <a:rPr lang="sr-Latn-BA" sz="2400">
                <a:solidFill>
                  <a:srgbClr val="002060"/>
                </a:solidFill>
              </a:rPr>
              <a:t>вам буду читать стих от известного русского поэта Сергея </a:t>
            </a:r>
            <a:r>
              <a:rPr lang="sr-Latn-BA" sz="2400" smtClean="0">
                <a:solidFill>
                  <a:srgbClr val="002060"/>
                </a:solidFill>
              </a:rPr>
              <a:t>Есенина "Письмо матери". 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На </a:t>
            </a:r>
            <a:r>
              <a:rPr lang="sr-Latn-BA" sz="2400">
                <a:solidFill>
                  <a:srgbClr val="002060"/>
                </a:solidFill>
              </a:rPr>
              <a:t>сегодня всё</a:t>
            </a:r>
            <a:r>
              <a:rPr lang="sr-Latn-BA" sz="2400" smtClean="0">
                <a:solidFill>
                  <a:srgbClr val="002060"/>
                </a:solidFill>
              </a:rPr>
              <a:t>. До </a:t>
            </a:r>
            <a:r>
              <a:rPr lang="sr-Latn-BA" sz="2400">
                <a:solidFill>
                  <a:srgbClr val="002060"/>
                </a:solidFill>
              </a:rPr>
              <a:t>свидания.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80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1066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sr-Latn-BA" sz="4400" smtClean="0">
                <a:solidFill>
                  <a:srgbClr val="002060"/>
                </a:solidFill>
              </a:rPr>
              <a:t>D</a:t>
            </a:r>
            <a:r>
              <a:rPr lang="sr-Cyrl-RS" sz="4400" smtClean="0">
                <a:solidFill>
                  <a:srgbClr val="002060"/>
                </a:solidFill>
              </a:rPr>
              <a:t>омашнее задание</a:t>
            </a:r>
            <a:endParaRPr lang="en-US" sz="4400">
              <a:solidFill>
                <a:srgbClr val="002060"/>
              </a:solidFill>
            </a:endParaRPr>
          </a:p>
        </p:txBody>
      </p:sp>
      <p:pic>
        <p:nvPicPr>
          <p:cNvPr id="1026" name="Picture 2" descr="C:\Users\ecc\Desktop\j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992" y="4343400"/>
            <a:ext cx="5486400" cy="2226658"/>
          </a:xfrm>
          <a:prstGeom prst="rect">
            <a:avLst/>
          </a:prstGeom>
          <a:noFill/>
          <a:ln w="95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2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1237</TotalTime>
  <Words>386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Constantia</vt:lpstr>
      <vt:lpstr>Wingdings</vt:lpstr>
      <vt:lpstr>Wingdings 2</vt:lpstr>
      <vt:lpstr>Paper</vt:lpstr>
      <vt:lpstr>Глаголы движения</vt:lpstr>
      <vt:lpstr>Dве группы глаголов движения</vt:lpstr>
      <vt:lpstr>Kак путешествовать?</vt:lpstr>
      <vt:lpstr>Kак путешествовать?</vt:lpstr>
      <vt:lpstr> Образование  настоящего  времени</vt:lpstr>
      <vt:lpstr> Образование  настоящего  времени </vt:lpstr>
      <vt:lpstr>Образование настоящего времeни</vt:lpstr>
      <vt:lpstr>Примеры в предложениях</vt:lpstr>
      <vt:lpstr>Dомашнее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11. Kristina Mataruga</cp:lastModifiedBy>
  <cp:revision>159</cp:revision>
  <dcterms:created xsi:type="dcterms:W3CDTF">2006-08-16T00:00:00Z</dcterms:created>
  <dcterms:modified xsi:type="dcterms:W3CDTF">2020-11-25T14:47:20Z</dcterms:modified>
</cp:coreProperties>
</file>