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62" r:id="rId10"/>
    <p:sldId id="263" r:id="rId11"/>
    <p:sldId id="264" r:id="rId12"/>
    <p:sldId id="266" r:id="rId13"/>
    <p:sldId id="265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8" d="100"/>
          <a:sy n="78" d="100"/>
        </p:scale>
        <p:origin x="1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956D-AB59-452B-9254-767D09B23D48}" type="datetimeFigureOut">
              <a:rPr lang="sr-Latn-BA" smtClean="0"/>
              <a:t>21.1.2021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B8917-F411-4EDB-85E4-6F4EF8EF0E67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65416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956D-AB59-452B-9254-767D09B23D48}" type="datetimeFigureOut">
              <a:rPr lang="sr-Latn-BA" smtClean="0"/>
              <a:t>21.1.2021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B8917-F411-4EDB-85E4-6F4EF8EF0E67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298808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956D-AB59-452B-9254-767D09B23D48}" type="datetimeFigureOut">
              <a:rPr lang="sr-Latn-BA" smtClean="0"/>
              <a:t>21.1.2021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B8917-F411-4EDB-85E4-6F4EF8EF0E67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4228071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956D-AB59-452B-9254-767D09B23D48}" type="datetimeFigureOut">
              <a:rPr lang="sr-Latn-BA" smtClean="0"/>
              <a:t>21.1.2021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B8917-F411-4EDB-85E4-6F4EF8EF0E67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4120237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956D-AB59-452B-9254-767D09B23D48}" type="datetimeFigureOut">
              <a:rPr lang="sr-Latn-BA" smtClean="0"/>
              <a:t>21.1.2021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B8917-F411-4EDB-85E4-6F4EF8EF0E67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596536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956D-AB59-452B-9254-767D09B23D48}" type="datetimeFigureOut">
              <a:rPr lang="sr-Latn-BA" smtClean="0"/>
              <a:t>21.1.2021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B8917-F411-4EDB-85E4-6F4EF8EF0E67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781175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956D-AB59-452B-9254-767D09B23D48}" type="datetimeFigureOut">
              <a:rPr lang="sr-Latn-BA" smtClean="0"/>
              <a:t>21.1.2021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B8917-F411-4EDB-85E4-6F4EF8EF0E67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467811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956D-AB59-452B-9254-767D09B23D48}" type="datetimeFigureOut">
              <a:rPr lang="sr-Latn-BA" smtClean="0"/>
              <a:t>21.1.2021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B8917-F411-4EDB-85E4-6F4EF8EF0E67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481717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956D-AB59-452B-9254-767D09B23D48}" type="datetimeFigureOut">
              <a:rPr lang="sr-Latn-BA" smtClean="0"/>
              <a:t>21.1.2021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B8917-F411-4EDB-85E4-6F4EF8EF0E67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4231670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956D-AB59-452B-9254-767D09B23D48}" type="datetimeFigureOut">
              <a:rPr lang="sr-Latn-BA" smtClean="0"/>
              <a:t>21.1.2021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B8917-F411-4EDB-85E4-6F4EF8EF0E67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4170310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956D-AB59-452B-9254-767D09B23D48}" type="datetimeFigureOut">
              <a:rPr lang="sr-Latn-BA" smtClean="0"/>
              <a:t>21.1.2021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B8917-F411-4EDB-85E4-6F4EF8EF0E67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879574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D956D-AB59-452B-9254-767D09B23D48}" type="datetimeFigureOut">
              <a:rPr lang="sr-Latn-BA" smtClean="0"/>
              <a:t>21.1.2021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B8917-F411-4EDB-85E4-6F4EF8EF0E67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513292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BA" sz="8000" dirty="0" smtClean="0">
                <a:latin typeface="Century Gothic" panose="020B0502020202020204" pitchFamily="34" charset="0"/>
              </a:rPr>
              <a:t>♥</a:t>
            </a:r>
            <a:r>
              <a:rPr lang="sr-Latn-BA" dirty="0" smtClean="0">
                <a:latin typeface="Century Gothic" panose="020B0502020202020204" pitchFamily="34" charset="0"/>
              </a:rPr>
              <a:t>-lich willkommen!</a:t>
            </a:r>
            <a:endParaRPr lang="sr-Latn-B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r-Latn-BA" sz="4000" dirty="0" smtClean="0"/>
              <a:t>Deutsch f</a:t>
            </a:r>
            <a:r>
              <a:rPr lang="de-DE" sz="4000" dirty="0" smtClean="0"/>
              <a:t>ür die 8. Klasse</a:t>
            </a:r>
            <a:endParaRPr lang="sr-Latn-BA" sz="4000" dirty="0"/>
          </a:p>
        </p:txBody>
      </p:sp>
    </p:spTree>
    <p:extLst>
      <p:ext uri="{BB962C8B-B14F-4D97-AF65-F5344CB8AC3E}">
        <p14:creationId xmlns:p14="http://schemas.microsoft.com/office/powerpoint/2010/main" val="294267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96" y="195710"/>
            <a:ext cx="8717279" cy="6540876"/>
          </a:xfrm>
        </p:spPr>
      </p:pic>
    </p:spTree>
    <p:extLst>
      <p:ext uri="{BB962C8B-B14F-4D97-AF65-F5344CB8AC3E}">
        <p14:creationId xmlns:p14="http://schemas.microsoft.com/office/powerpoint/2010/main" val="393140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rgbClr val="00B0F0"/>
                </a:solidFill>
              </a:rPr>
              <a:t>Hausaufgabe</a:t>
            </a:r>
            <a:endParaRPr lang="sr-Latn-BA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0848"/>
            <a:ext cx="10515600" cy="4726115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de-DE" dirty="0" smtClean="0"/>
              <a:t>Arbeitsbuch S. 41, </a:t>
            </a:r>
            <a:endParaRPr lang="sr-Latn-BA" dirty="0" smtClean="0"/>
          </a:p>
          <a:p>
            <a:pPr marL="0" indent="0">
              <a:buNone/>
            </a:pPr>
            <a:r>
              <a:rPr lang="sr-Latn-BA" dirty="0" smtClean="0"/>
              <a:t>      </a:t>
            </a:r>
            <a:r>
              <a:rPr lang="de-DE" dirty="0" smtClean="0"/>
              <a:t>Aufgabe</a:t>
            </a:r>
            <a:r>
              <a:rPr lang="sr-Latn-BA" dirty="0" smtClean="0"/>
              <a:t>n</a:t>
            </a:r>
            <a:r>
              <a:rPr lang="de-DE" dirty="0" smtClean="0"/>
              <a:t> 1 / 2 / 3</a:t>
            </a:r>
            <a:endParaRPr lang="sr-Latn-BA" dirty="0" smtClean="0"/>
          </a:p>
          <a:p>
            <a:pPr marL="0" indent="0">
              <a:buNone/>
            </a:pPr>
            <a:endParaRPr lang="sr-Latn-BA" dirty="0"/>
          </a:p>
          <a:p>
            <a:pPr marL="0" indent="0">
              <a:buNone/>
            </a:pPr>
            <a:endParaRPr lang="sr-Latn-BA" dirty="0" smtClean="0"/>
          </a:p>
          <a:p>
            <a:pPr marL="0" indent="0">
              <a:buNone/>
            </a:pPr>
            <a:endParaRPr lang="sr-Latn-BA" dirty="0"/>
          </a:p>
          <a:p>
            <a:pPr marL="0" indent="0">
              <a:buNone/>
            </a:pPr>
            <a:endParaRPr lang="de-DE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142" y="133476"/>
            <a:ext cx="5748242" cy="668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5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90144"/>
            <a:ext cx="10515600" cy="57868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>
                <a:solidFill>
                  <a:srgbClr val="00B0F0"/>
                </a:solidFill>
              </a:rPr>
              <a:t>2.</a:t>
            </a:r>
            <a:r>
              <a:rPr lang="de-DE" dirty="0"/>
              <a:t> </a:t>
            </a:r>
            <a:r>
              <a:rPr lang="de-DE" dirty="0" smtClean="0"/>
              <a:t>Schreib </a:t>
            </a:r>
            <a:r>
              <a:rPr lang="de-DE" dirty="0"/>
              <a:t>ins Heft: Wie sieht dein Traumhaus aus? </a:t>
            </a:r>
            <a:endParaRPr lang="sr-Latn-BA" dirty="0" smtClean="0"/>
          </a:p>
          <a:p>
            <a:pPr marL="0" indent="0">
              <a:buNone/>
            </a:pPr>
            <a:r>
              <a:rPr lang="de-DE" dirty="0" smtClean="0"/>
              <a:t>Die </a:t>
            </a:r>
            <a:r>
              <a:rPr lang="de-DE" dirty="0"/>
              <a:t>Aufgabe 2 im </a:t>
            </a:r>
            <a:r>
              <a:rPr lang="sr-Latn-BA" dirty="0" smtClean="0"/>
              <a:t>Lehr</a:t>
            </a:r>
            <a:r>
              <a:rPr lang="de-DE" dirty="0" smtClean="0"/>
              <a:t>buch </a:t>
            </a:r>
            <a:r>
              <a:rPr lang="de-DE" dirty="0"/>
              <a:t>auf S. 53 kann dir dabei helfen.</a:t>
            </a:r>
          </a:p>
          <a:p>
            <a:pPr marL="0" indent="0">
              <a:buNone/>
            </a:pPr>
            <a:r>
              <a:rPr lang="de-DE" dirty="0" smtClean="0"/>
              <a:t>Beginn </a:t>
            </a:r>
            <a:r>
              <a:rPr lang="de-DE" dirty="0"/>
              <a:t>die Sätze mit:</a:t>
            </a:r>
          </a:p>
          <a:p>
            <a:pPr marL="0" indent="0">
              <a:buNone/>
            </a:pPr>
            <a:r>
              <a:rPr lang="de-DE" dirty="0"/>
              <a:t>	- Mein Traumhaus ist....groß/neu/modern...und...</a:t>
            </a:r>
          </a:p>
          <a:p>
            <a:pPr marL="0" indent="0">
              <a:buNone/>
            </a:pPr>
            <a:r>
              <a:rPr lang="de-DE" dirty="0"/>
              <a:t>	- Dort ist ein Spielzimmer, ein Garten....</a:t>
            </a:r>
          </a:p>
          <a:p>
            <a:pPr marL="0" indent="0">
              <a:buNone/>
            </a:pPr>
            <a:r>
              <a:rPr lang="de-DE" dirty="0"/>
              <a:t>	- Ich lebe zusammen mit....</a:t>
            </a:r>
          </a:p>
          <a:p>
            <a:pPr marL="0" indent="0">
              <a:buNone/>
            </a:pPr>
            <a:r>
              <a:rPr lang="de-DE" dirty="0"/>
              <a:t>	- Hier ist....dort ist...</a:t>
            </a:r>
          </a:p>
          <a:p>
            <a:pPr marL="0" indent="0">
              <a:buNone/>
            </a:pPr>
            <a:r>
              <a:rPr lang="de-DE" dirty="0"/>
              <a:t>	- Im 1. Stock / im 2. Stock....</a:t>
            </a:r>
          </a:p>
          <a:p>
            <a:pPr marL="0" indent="0">
              <a:buNone/>
            </a:pPr>
            <a:r>
              <a:rPr lang="de-DE" dirty="0"/>
              <a:t>	- Ich möchte gern......Mein Zimmer soll....sein.</a:t>
            </a:r>
          </a:p>
          <a:p>
            <a:pPr marL="0" indent="0">
              <a:buNone/>
            </a:pPr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28754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9744"/>
            <a:ext cx="10515600" cy="5177219"/>
          </a:xfrm>
        </p:spPr>
        <p:txBody>
          <a:bodyPr/>
          <a:lstStyle/>
          <a:p>
            <a:pPr marL="0" indent="0">
              <a:buNone/>
            </a:pPr>
            <a:endParaRPr lang="sr-Latn-BA" dirty="0" smtClean="0"/>
          </a:p>
          <a:p>
            <a:pPr marL="0" indent="0">
              <a:buNone/>
            </a:pPr>
            <a:endParaRPr lang="sr-Latn-BA" sz="4000" dirty="0"/>
          </a:p>
          <a:p>
            <a:pPr marL="0" indent="0" algn="ctr">
              <a:buNone/>
            </a:pPr>
            <a:r>
              <a:rPr lang="sr-Latn-BA" sz="7200" dirty="0" smtClean="0">
                <a:solidFill>
                  <a:srgbClr val="00B0F0"/>
                </a:solidFill>
              </a:rPr>
              <a:t>Vielen Dank!</a:t>
            </a:r>
          </a:p>
          <a:p>
            <a:pPr marL="0" indent="0" algn="ctr">
              <a:buNone/>
            </a:pPr>
            <a:r>
              <a:rPr lang="sr-Latn-BA" sz="7200" dirty="0" smtClean="0">
                <a:solidFill>
                  <a:srgbClr val="00B0F0"/>
                </a:solidFill>
              </a:rPr>
              <a:t>Bleibt gesund! </a:t>
            </a:r>
            <a:r>
              <a:rPr lang="sr-Latn-BA" sz="7200" dirty="0" smtClean="0">
                <a:solidFill>
                  <a:srgbClr val="00B0F0"/>
                </a:solidFill>
                <a:sym typeface="Wingdings" panose="05000000000000000000" pitchFamily="2" charset="2"/>
              </a:rPr>
              <a:t></a:t>
            </a:r>
            <a:endParaRPr lang="sr-Latn-BA" sz="7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52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rgbClr val="00B0F0"/>
                </a:solidFill>
              </a:rPr>
              <a:t>Unser Thema heute ist „Wohnen“</a:t>
            </a:r>
            <a:endParaRPr lang="sr-Latn-BA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 smtClean="0"/>
              <a:t>Wiederholen wir, was wir bis jetzt gelernt haben. </a:t>
            </a:r>
          </a:p>
          <a:p>
            <a:pPr marL="0" indent="0">
              <a:buNone/>
            </a:pPr>
            <a:r>
              <a:rPr lang="de-DE" dirty="0" smtClean="0"/>
              <a:t>Wo kann man wohnen?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i</a:t>
            </a:r>
            <a:r>
              <a:rPr lang="de-DE" dirty="0" smtClean="0"/>
              <a:t>n einem 		        im Hochhaus /	      im Bauernhaus</a:t>
            </a:r>
          </a:p>
          <a:p>
            <a:pPr marL="0" indent="0">
              <a:buNone/>
            </a:pPr>
            <a:r>
              <a:rPr lang="de-DE" dirty="0" smtClean="0"/>
              <a:t>Einfamilienhaus	    im Wolkenkratzer</a:t>
            </a:r>
          </a:p>
          <a:p>
            <a:pPr marL="0" indent="0">
              <a:buNone/>
            </a:pPr>
            <a:endParaRPr lang="sr-Latn-B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69318"/>
            <a:ext cx="2404398" cy="22738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845" y="2694861"/>
            <a:ext cx="2222722" cy="22227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175" y="2630003"/>
            <a:ext cx="3473097" cy="231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7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b="1" dirty="0" smtClean="0">
                <a:solidFill>
                  <a:srgbClr val="00B0F0"/>
                </a:solidFill>
              </a:rPr>
              <a:t>Welche Zimmer kann eine Wohnung /ein Haus haben?</a:t>
            </a:r>
            <a:r>
              <a:rPr lang="de-DE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br>
              <a:rPr lang="de-DE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endParaRPr lang="sr-Latn-BA" sz="24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90" y="1027906"/>
            <a:ext cx="4585753" cy="5644896"/>
          </a:xfrm>
        </p:spPr>
      </p:pic>
      <p:sp>
        <p:nvSpPr>
          <p:cNvPr id="6" name="Rectangle 5"/>
          <p:cNvSpPr/>
          <p:nvPr/>
        </p:nvSpPr>
        <p:spPr>
          <a:xfrm>
            <a:off x="1037561" y="5012174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  <a:endParaRPr lang="sr-Latn-BA" dirty="0"/>
          </a:p>
        </p:txBody>
      </p:sp>
      <p:sp>
        <p:nvSpPr>
          <p:cNvPr id="7" name="Rectangle 6"/>
          <p:cNvSpPr/>
          <p:nvPr/>
        </p:nvSpPr>
        <p:spPr>
          <a:xfrm>
            <a:off x="2171417" y="5144917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2</a:t>
            </a:r>
            <a:endParaRPr lang="sr-Latn-BA" dirty="0"/>
          </a:p>
        </p:txBody>
      </p:sp>
      <p:sp>
        <p:nvSpPr>
          <p:cNvPr id="8" name="Rectangle 7"/>
          <p:cNvSpPr/>
          <p:nvPr/>
        </p:nvSpPr>
        <p:spPr>
          <a:xfrm>
            <a:off x="3001483" y="5159365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3</a:t>
            </a:r>
            <a:endParaRPr lang="sr-Latn-BA" dirty="0"/>
          </a:p>
        </p:txBody>
      </p:sp>
      <p:sp>
        <p:nvSpPr>
          <p:cNvPr id="9" name="Rectangle 8"/>
          <p:cNvSpPr/>
          <p:nvPr/>
        </p:nvSpPr>
        <p:spPr>
          <a:xfrm>
            <a:off x="4074503" y="5196840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4</a:t>
            </a:r>
            <a:endParaRPr lang="sr-Latn-BA" dirty="0"/>
          </a:p>
        </p:txBody>
      </p:sp>
      <p:sp>
        <p:nvSpPr>
          <p:cNvPr id="10" name="Rectangle 9"/>
          <p:cNvSpPr/>
          <p:nvPr/>
        </p:nvSpPr>
        <p:spPr>
          <a:xfrm>
            <a:off x="2844227" y="4104382"/>
            <a:ext cx="6290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5</a:t>
            </a:r>
            <a:endParaRPr lang="sr-Latn-BA" dirty="0"/>
          </a:p>
        </p:txBody>
      </p:sp>
      <p:sp>
        <p:nvSpPr>
          <p:cNvPr id="11" name="Rectangle 10"/>
          <p:cNvSpPr/>
          <p:nvPr/>
        </p:nvSpPr>
        <p:spPr>
          <a:xfrm>
            <a:off x="3654260" y="4166136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6</a:t>
            </a:r>
            <a:endParaRPr lang="sr-Latn-BA" dirty="0"/>
          </a:p>
        </p:txBody>
      </p:sp>
      <p:sp>
        <p:nvSpPr>
          <p:cNvPr id="12" name="Rectangle 11"/>
          <p:cNvSpPr/>
          <p:nvPr/>
        </p:nvSpPr>
        <p:spPr>
          <a:xfrm>
            <a:off x="2328672" y="3134023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7</a:t>
            </a:r>
            <a:endParaRPr lang="sr-Latn-BA" dirty="0"/>
          </a:p>
        </p:txBody>
      </p:sp>
      <p:sp>
        <p:nvSpPr>
          <p:cNvPr id="13" name="Rectangle 12"/>
          <p:cNvSpPr/>
          <p:nvPr/>
        </p:nvSpPr>
        <p:spPr>
          <a:xfrm>
            <a:off x="3632365" y="3134023"/>
            <a:ext cx="3145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8</a:t>
            </a:r>
            <a:endParaRPr lang="sr-Latn-BA" dirty="0"/>
          </a:p>
        </p:txBody>
      </p:sp>
      <p:sp>
        <p:nvSpPr>
          <p:cNvPr id="14" name="Rectangle 13"/>
          <p:cNvSpPr/>
          <p:nvPr/>
        </p:nvSpPr>
        <p:spPr>
          <a:xfrm>
            <a:off x="3002653" y="2043023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9</a:t>
            </a:r>
            <a:endParaRPr lang="sr-Latn-BA" dirty="0"/>
          </a:p>
        </p:txBody>
      </p:sp>
      <p:sp>
        <p:nvSpPr>
          <p:cNvPr id="15" name="Rectangle 14"/>
          <p:cNvSpPr/>
          <p:nvPr/>
        </p:nvSpPr>
        <p:spPr>
          <a:xfrm>
            <a:off x="1037561" y="4453581"/>
            <a:ext cx="44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10</a:t>
            </a:r>
            <a:endParaRPr lang="sr-Latn-BA" dirty="0"/>
          </a:p>
        </p:txBody>
      </p:sp>
      <p:sp>
        <p:nvSpPr>
          <p:cNvPr id="16" name="Rectangle 15"/>
          <p:cNvSpPr/>
          <p:nvPr/>
        </p:nvSpPr>
        <p:spPr>
          <a:xfrm>
            <a:off x="4402375" y="6303470"/>
            <a:ext cx="44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11</a:t>
            </a:r>
            <a:endParaRPr lang="sr-Latn-BA" dirty="0"/>
          </a:p>
        </p:txBody>
      </p:sp>
      <p:sp>
        <p:nvSpPr>
          <p:cNvPr id="18" name="TextBox 17"/>
          <p:cNvSpPr txBox="1"/>
          <p:nvPr/>
        </p:nvSpPr>
        <p:spPr>
          <a:xfrm>
            <a:off x="5388864" y="2043023"/>
            <a:ext cx="41574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e-DE" sz="2400" dirty="0">
                <a:solidFill>
                  <a:srgbClr val="FF0000"/>
                </a:solidFill>
              </a:rPr>
              <a:t>d</a:t>
            </a:r>
            <a:r>
              <a:rPr lang="de-DE" sz="2400" dirty="0" smtClean="0">
                <a:solidFill>
                  <a:srgbClr val="FF0000"/>
                </a:solidFill>
              </a:rPr>
              <a:t>ie Garage</a:t>
            </a:r>
          </a:p>
          <a:p>
            <a:pPr marL="342900" indent="-342900">
              <a:buAutoNum type="arabicPeriod"/>
            </a:pPr>
            <a:r>
              <a:rPr lang="de-DE" sz="2400" dirty="0">
                <a:solidFill>
                  <a:srgbClr val="FF0000"/>
                </a:solidFill>
              </a:rPr>
              <a:t>d</a:t>
            </a:r>
            <a:r>
              <a:rPr lang="de-DE" sz="2400" dirty="0" smtClean="0">
                <a:solidFill>
                  <a:srgbClr val="FF0000"/>
                </a:solidFill>
              </a:rPr>
              <a:t>ie Küche</a:t>
            </a:r>
          </a:p>
          <a:p>
            <a:pPr marL="342900" indent="-342900">
              <a:buAutoNum type="arabicPeriod"/>
            </a:pPr>
            <a:r>
              <a:rPr lang="de-DE" sz="2400" dirty="0">
                <a:solidFill>
                  <a:srgbClr val="FF0000"/>
                </a:solidFill>
              </a:rPr>
              <a:t>d</a:t>
            </a:r>
            <a:r>
              <a:rPr lang="de-DE" sz="2400" dirty="0" smtClean="0">
                <a:solidFill>
                  <a:srgbClr val="FF0000"/>
                </a:solidFill>
              </a:rPr>
              <a:t>as Treppenhaus /der Flur</a:t>
            </a:r>
          </a:p>
          <a:p>
            <a:pPr marL="342900" indent="-342900">
              <a:buAutoNum type="arabicPeriod"/>
            </a:pPr>
            <a:r>
              <a:rPr lang="de-DE" sz="2400" dirty="0">
                <a:solidFill>
                  <a:srgbClr val="FF0000"/>
                </a:solidFill>
              </a:rPr>
              <a:t>d</a:t>
            </a:r>
            <a:r>
              <a:rPr lang="de-DE" sz="2400" dirty="0" smtClean="0">
                <a:solidFill>
                  <a:srgbClr val="FF0000"/>
                </a:solidFill>
              </a:rPr>
              <a:t>as Bad / Badezimmer</a:t>
            </a:r>
          </a:p>
          <a:p>
            <a:pPr marL="342900" indent="-342900">
              <a:buAutoNum type="arabicPeriod"/>
            </a:pPr>
            <a:r>
              <a:rPr lang="de-DE" sz="2400" dirty="0">
                <a:solidFill>
                  <a:srgbClr val="FF0000"/>
                </a:solidFill>
              </a:rPr>
              <a:t>d</a:t>
            </a:r>
            <a:r>
              <a:rPr lang="de-DE" sz="2400" dirty="0" smtClean="0">
                <a:solidFill>
                  <a:srgbClr val="FF0000"/>
                </a:solidFill>
              </a:rPr>
              <a:t>as Wohnzimmer</a:t>
            </a:r>
          </a:p>
          <a:p>
            <a:pPr marL="342900" indent="-342900">
              <a:buAutoNum type="arabicPeriod"/>
            </a:pPr>
            <a:r>
              <a:rPr lang="de-DE" sz="2400" dirty="0">
                <a:solidFill>
                  <a:srgbClr val="FF0000"/>
                </a:solidFill>
              </a:rPr>
              <a:t>d</a:t>
            </a:r>
            <a:r>
              <a:rPr lang="de-DE" sz="2400" dirty="0" smtClean="0">
                <a:solidFill>
                  <a:srgbClr val="FF0000"/>
                </a:solidFill>
              </a:rPr>
              <a:t>ie Toilette</a:t>
            </a:r>
          </a:p>
          <a:p>
            <a:pPr marL="342900" indent="-342900">
              <a:buAutoNum type="arabicPeriod"/>
            </a:pPr>
            <a:r>
              <a:rPr lang="de-DE" sz="2400" dirty="0">
                <a:solidFill>
                  <a:srgbClr val="FF0000"/>
                </a:solidFill>
              </a:rPr>
              <a:t>d</a:t>
            </a:r>
            <a:r>
              <a:rPr lang="de-DE" sz="2400" dirty="0" smtClean="0">
                <a:solidFill>
                  <a:srgbClr val="FF0000"/>
                </a:solidFill>
              </a:rPr>
              <a:t>as Arbeitszimmer</a:t>
            </a:r>
          </a:p>
          <a:p>
            <a:pPr marL="342900" indent="-342900">
              <a:buAutoNum type="arabicPeriod"/>
            </a:pPr>
            <a:r>
              <a:rPr lang="de-DE" sz="2400" dirty="0">
                <a:solidFill>
                  <a:srgbClr val="FF0000"/>
                </a:solidFill>
              </a:rPr>
              <a:t>d</a:t>
            </a:r>
            <a:r>
              <a:rPr lang="de-DE" sz="2400" dirty="0" smtClean="0">
                <a:solidFill>
                  <a:srgbClr val="FF0000"/>
                </a:solidFill>
              </a:rPr>
              <a:t>as Schlafzimmer</a:t>
            </a:r>
          </a:p>
          <a:p>
            <a:pPr marL="342900" indent="-342900">
              <a:buAutoNum type="arabicPeriod"/>
            </a:pPr>
            <a:r>
              <a:rPr lang="de-DE" sz="2400" dirty="0">
                <a:solidFill>
                  <a:srgbClr val="FF0000"/>
                </a:solidFill>
              </a:rPr>
              <a:t>d</a:t>
            </a:r>
            <a:r>
              <a:rPr lang="de-DE" sz="2400" dirty="0" smtClean="0">
                <a:solidFill>
                  <a:srgbClr val="FF0000"/>
                </a:solidFill>
              </a:rPr>
              <a:t>ie Abstellkammer</a:t>
            </a:r>
          </a:p>
          <a:p>
            <a:pPr marL="342900" indent="-342900">
              <a:buAutoNum type="arabicPeriod"/>
            </a:pPr>
            <a:r>
              <a:rPr lang="de-DE" sz="2400" dirty="0">
                <a:solidFill>
                  <a:srgbClr val="FF0000"/>
                </a:solidFill>
              </a:rPr>
              <a:t>d</a:t>
            </a:r>
            <a:r>
              <a:rPr lang="de-DE" sz="2400" dirty="0" smtClean="0">
                <a:solidFill>
                  <a:srgbClr val="FF0000"/>
                </a:solidFill>
              </a:rPr>
              <a:t>er Balkon</a:t>
            </a:r>
          </a:p>
          <a:p>
            <a:pPr marL="342900" indent="-342900">
              <a:buAutoNum type="arabicPeriod"/>
            </a:pPr>
            <a:r>
              <a:rPr lang="de-DE" sz="2400" dirty="0">
                <a:solidFill>
                  <a:srgbClr val="FF0000"/>
                </a:solidFill>
              </a:rPr>
              <a:t>d</a:t>
            </a:r>
            <a:r>
              <a:rPr lang="de-DE" sz="2400" dirty="0" smtClean="0">
                <a:solidFill>
                  <a:srgbClr val="FF0000"/>
                </a:solidFill>
              </a:rPr>
              <a:t>er Garten</a:t>
            </a:r>
            <a:endParaRPr lang="sr-Latn-BA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7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rgbClr val="00B0F0"/>
                </a:solidFill>
              </a:rPr>
              <a:t>Welche Zimmer kann es noch geben?</a:t>
            </a:r>
            <a:endParaRPr lang="sr-Latn-BA" b="1" dirty="0">
              <a:solidFill>
                <a:srgbClr val="00B0F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95" y="1690688"/>
            <a:ext cx="4625241" cy="330268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416" y="1690688"/>
            <a:ext cx="5012852" cy="3257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3895" y="5547360"/>
            <a:ext cx="93730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rgbClr val="FF0000"/>
                </a:solidFill>
              </a:rPr>
              <a:t>        das Kinderzimmer			das Spielzimmer</a:t>
            </a:r>
            <a:endParaRPr lang="sr-Latn-BA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17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rgbClr val="00B0F0"/>
                </a:solidFill>
              </a:rPr>
              <a:t>Welche Zimmer kann es noch geben?</a:t>
            </a:r>
            <a:endParaRPr lang="sr-Latn-BA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sz="3600" dirty="0" smtClean="0">
                <a:solidFill>
                  <a:srgbClr val="FF0000"/>
                </a:solidFill>
              </a:rPr>
              <a:t>              der Keller                              das Gästezimmer</a:t>
            </a:r>
            <a:endParaRPr lang="sr-Latn-BA" sz="3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372" y="1690688"/>
            <a:ext cx="6718140" cy="31267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76" y="1690689"/>
            <a:ext cx="5010912" cy="312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98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rgbClr val="00B0F0"/>
                </a:solidFill>
              </a:rPr>
              <a:t>Was hat Jana im Zimmer?</a:t>
            </a:r>
            <a:endParaRPr lang="sr-Latn-BA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9616"/>
            <a:ext cx="10515600" cy="4677347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Das ist Jana</a:t>
            </a:r>
            <a:r>
              <a:rPr lang="de-DE" dirty="0" smtClean="0">
                <a:solidFill>
                  <a:srgbClr val="FF0000"/>
                </a:solidFill>
              </a:rPr>
              <a:t>s</a:t>
            </a:r>
            <a:r>
              <a:rPr lang="de-DE" dirty="0" smtClean="0"/>
              <a:t> Zimmer. = Das ist das Zimmer </a:t>
            </a:r>
            <a:r>
              <a:rPr lang="de-DE" dirty="0" smtClean="0">
                <a:solidFill>
                  <a:srgbClr val="00B050"/>
                </a:solidFill>
              </a:rPr>
              <a:t>von</a:t>
            </a:r>
            <a:r>
              <a:rPr lang="de-DE" dirty="0" smtClean="0"/>
              <a:t> Jana.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				 		</a:t>
            </a:r>
            <a:endParaRPr lang="sr-Latn-BA" dirty="0"/>
          </a:p>
        </p:txBody>
      </p:sp>
      <p:sp>
        <p:nvSpPr>
          <p:cNvPr id="6" name="TextBox 5"/>
          <p:cNvSpPr txBox="1"/>
          <p:nvPr/>
        </p:nvSpPr>
        <p:spPr>
          <a:xfrm>
            <a:off x="7303008" y="2194560"/>
            <a:ext cx="47183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Dort ist...</a:t>
            </a:r>
          </a:p>
          <a:p>
            <a:endParaRPr lang="de-DE" b="1" dirty="0" smtClean="0"/>
          </a:p>
          <a:p>
            <a:pPr marL="342900" indent="-342900">
              <a:buAutoNum type="arabicPeriod"/>
            </a:pPr>
            <a:r>
              <a:rPr lang="de-DE" b="1" dirty="0"/>
              <a:t>d</a:t>
            </a:r>
            <a:r>
              <a:rPr lang="de-DE" b="1" dirty="0" smtClean="0"/>
              <a:t>as Bett		11. das Bild</a:t>
            </a:r>
          </a:p>
          <a:p>
            <a:pPr marL="342900" indent="-342900">
              <a:buAutoNum type="arabicPeriod"/>
            </a:pPr>
            <a:r>
              <a:rPr lang="de-DE" b="1" dirty="0"/>
              <a:t>d</a:t>
            </a:r>
            <a:r>
              <a:rPr lang="de-DE" b="1" dirty="0" smtClean="0"/>
              <a:t>er Schreibtisch	12. das Fenster</a:t>
            </a:r>
          </a:p>
          <a:p>
            <a:pPr marL="342900" indent="-342900">
              <a:buAutoNum type="arabicPeriod"/>
            </a:pPr>
            <a:r>
              <a:rPr lang="de-DE" b="1" dirty="0"/>
              <a:t>d</a:t>
            </a:r>
            <a:r>
              <a:rPr lang="de-DE" b="1" dirty="0" smtClean="0"/>
              <a:t>er Bürostuhl		13. der Fernseher</a:t>
            </a:r>
          </a:p>
          <a:p>
            <a:pPr marL="342900" indent="-342900">
              <a:buAutoNum type="arabicPeriod"/>
            </a:pPr>
            <a:r>
              <a:rPr lang="de-DE" b="1" dirty="0"/>
              <a:t>d</a:t>
            </a:r>
            <a:r>
              <a:rPr lang="de-DE" b="1" dirty="0" smtClean="0"/>
              <a:t>as Bücherregal	14. der Papierkorb</a:t>
            </a:r>
          </a:p>
          <a:p>
            <a:pPr marL="342900" indent="-342900">
              <a:buAutoNum type="arabicPeriod"/>
            </a:pPr>
            <a:r>
              <a:rPr lang="de-DE" b="1" dirty="0"/>
              <a:t>d</a:t>
            </a:r>
            <a:r>
              <a:rPr lang="de-DE" b="1" dirty="0" smtClean="0"/>
              <a:t>er Kleiderschrank	15. das Foto</a:t>
            </a:r>
          </a:p>
          <a:p>
            <a:pPr marL="342900" indent="-342900">
              <a:buAutoNum type="arabicPeriod"/>
            </a:pPr>
            <a:r>
              <a:rPr lang="de-DE" b="1" dirty="0"/>
              <a:t>d</a:t>
            </a:r>
            <a:r>
              <a:rPr lang="de-DE" b="1" dirty="0" smtClean="0"/>
              <a:t>ie Lampe		16. die Blume</a:t>
            </a:r>
          </a:p>
          <a:p>
            <a:pPr marL="342900" indent="-342900">
              <a:buAutoNum type="arabicPeriod"/>
            </a:pPr>
            <a:r>
              <a:rPr lang="de-DE" b="1" dirty="0"/>
              <a:t>d</a:t>
            </a:r>
            <a:r>
              <a:rPr lang="de-DE" b="1" dirty="0" smtClean="0"/>
              <a:t>ie Katze </a:t>
            </a:r>
            <a:r>
              <a:rPr lang="de-DE" b="1" dirty="0" smtClean="0">
                <a:sym typeface="Wingdings" panose="05000000000000000000" pitchFamily="2" charset="2"/>
              </a:rPr>
              <a:t>		17. die Tasche</a:t>
            </a:r>
          </a:p>
          <a:p>
            <a:pPr marL="342900" indent="-342900">
              <a:buAutoNum type="arabicPeriod"/>
            </a:pPr>
            <a:r>
              <a:rPr lang="de-DE" b="1" dirty="0">
                <a:sym typeface="Wingdings" panose="05000000000000000000" pitchFamily="2" charset="2"/>
              </a:rPr>
              <a:t>d</a:t>
            </a:r>
            <a:r>
              <a:rPr lang="de-DE" b="1" dirty="0" smtClean="0">
                <a:sym typeface="Wingdings" panose="05000000000000000000" pitchFamily="2" charset="2"/>
              </a:rPr>
              <a:t>er Tisch		18. das Glas</a:t>
            </a:r>
          </a:p>
          <a:p>
            <a:pPr marL="342900" indent="-342900">
              <a:buAutoNum type="arabicPeriod"/>
            </a:pPr>
            <a:r>
              <a:rPr lang="de-DE" b="1" dirty="0">
                <a:sym typeface="Wingdings" panose="05000000000000000000" pitchFamily="2" charset="2"/>
              </a:rPr>
              <a:t>d</a:t>
            </a:r>
            <a:r>
              <a:rPr lang="de-DE" b="1" dirty="0" smtClean="0">
                <a:sym typeface="Wingdings" panose="05000000000000000000" pitchFamily="2" charset="2"/>
              </a:rPr>
              <a:t>ie Bücher		19. die Hose</a:t>
            </a:r>
          </a:p>
          <a:p>
            <a:pPr marL="342900" indent="-342900">
              <a:buAutoNum type="arabicPeriod"/>
            </a:pPr>
            <a:r>
              <a:rPr lang="de-DE" b="1" dirty="0">
                <a:sym typeface="Wingdings" panose="05000000000000000000" pitchFamily="2" charset="2"/>
              </a:rPr>
              <a:t>d</a:t>
            </a:r>
            <a:r>
              <a:rPr lang="de-DE" b="1" dirty="0" smtClean="0">
                <a:sym typeface="Wingdings" panose="05000000000000000000" pitchFamily="2" charset="2"/>
              </a:rPr>
              <a:t>er Teppich		20. die Jacke</a:t>
            </a:r>
          </a:p>
          <a:p>
            <a:pPr marL="342900" indent="-342900">
              <a:buAutoNum type="arabicPeriod"/>
            </a:pPr>
            <a:endParaRPr lang="sr-Latn-BA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374" y="1959737"/>
            <a:ext cx="649728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1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b="1" dirty="0" smtClean="0">
                <a:solidFill>
                  <a:srgbClr val="00B0F0"/>
                </a:solidFill>
              </a:rPr>
              <a:t>Was muss man zu Hause machen? – Ja, nat</a:t>
            </a:r>
            <a:r>
              <a:rPr lang="de-DE" b="1" dirty="0" smtClean="0">
                <a:solidFill>
                  <a:srgbClr val="00B0F0"/>
                </a:solidFill>
              </a:rPr>
              <a:t>ü</a:t>
            </a:r>
            <a:r>
              <a:rPr lang="sr-Latn-BA" b="1" dirty="0" smtClean="0">
                <a:solidFill>
                  <a:srgbClr val="00B0F0"/>
                </a:solidFill>
              </a:rPr>
              <a:t>rlich, Hausarbeit</a:t>
            </a:r>
            <a:r>
              <a:rPr lang="de-DE" b="1" dirty="0" smtClean="0">
                <a:solidFill>
                  <a:srgbClr val="00B0F0"/>
                </a:solidFill>
              </a:rPr>
              <a:t>...</a:t>
            </a:r>
            <a:endParaRPr lang="sr-Latn-BA" b="1" dirty="0">
              <a:solidFill>
                <a:srgbClr val="00B0F0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68" y="1690688"/>
            <a:ext cx="9717024" cy="5079910"/>
          </a:xfrm>
        </p:spPr>
      </p:pic>
    </p:spTree>
    <p:extLst>
      <p:ext uri="{BB962C8B-B14F-4D97-AF65-F5344CB8AC3E}">
        <p14:creationId xmlns:p14="http://schemas.microsoft.com/office/powerpoint/2010/main" val="400756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rgbClr val="00B0F0"/>
                </a:solidFill>
              </a:rPr>
              <a:t>...und noch mehr Hausarbeit...</a:t>
            </a:r>
            <a:endParaRPr lang="sr-Latn-BA" b="1" dirty="0">
              <a:solidFill>
                <a:srgbClr val="00B0F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096" y="1472056"/>
            <a:ext cx="9131808" cy="5245303"/>
          </a:xfrm>
        </p:spPr>
      </p:pic>
    </p:spTree>
    <p:extLst>
      <p:ext uri="{BB962C8B-B14F-4D97-AF65-F5344CB8AC3E}">
        <p14:creationId xmlns:p14="http://schemas.microsoft.com/office/powerpoint/2010/main" val="336792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rgbClr val="00B0F0"/>
                </a:solidFill>
              </a:rPr>
              <a:t>Wie sieht euer Traumhaus aus?</a:t>
            </a:r>
            <a:endParaRPr lang="sr-Latn-BA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6736"/>
            <a:ext cx="10515600" cy="4860227"/>
          </a:xfrm>
        </p:spPr>
        <p:txBody>
          <a:bodyPr/>
          <a:lstStyle/>
          <a:p>
            <a:pPr marL="0" indent="0">
              <a:buNone/>
            </a:pPr>
            <a:r>
              <a:rPr lang="sr-Latn-BA" dirty="0" smtClean="0"/>
              <a:t>Lehr</a:t>
            </a:r>
            <a:r>
              <a:rPr lang="de-DE" dirty="0" smtClean="0"/>
              <a:t>buch S. 53, Aufgabe 2</a:t>
            </a:r>
          </a:p>
          <a:p>
            <a:pPr marL="0" indent="0">
              <a:buNone/>
            </a:pPr>
            <a:endParaRPr lang="sr-Latn-B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7"/>
            <a:ext cx="9159240" cy="503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40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219</Words>
  <Application>Microsoft Office PowerPoint</Application>
  <PresentationFormat>Widescreen</PresentationFormat>
  <Paragraphs>84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Wingdings</vt:lpstr>
      <vt:lpstr>Office Theme</vt:lpstr>
      <vt:lpstr>♥-lich willkommen!</vt:lpstr>
      <vt:lpstr>Unser Thema heute ist „Wohnen“</vt:lpstr>
      <vt:lpstr>Welche Zimmer kann eine Wohnung /ein Haus haben?  </vt:lpstr>
      <vt:lpstr>Welche Zimmer kann es noch geben?</vt:lpstr>
      <vt:lpstr>Welche Zimmer kann es noch geben?</vt:lpstr>
      <vt:lpstr>Was hat Jana im Zimmer?</vt:lpstr>
      <vt:lpstr>Was muss man zu Hause machen? – Ja, natürlich, Hausarbeit...</vt:lpstr>
      <vt:lpstr>...und noch mehr Hausarbeit...</vt:lpstr>
      <vt:lpstr>Wie sieht euer Traumhaus aus?</vt:lpstr>
      <vt:lpstr>PowerPoint Presentation</vt:lpstr>
      <vt:lpstr>Hausaufgabe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♥-lich willkommen!</dc:title>
  <dc:creator>Fondacija ZP</dc:creator>
  <cp:lastModifiedBy>Fondacija ZP</cp:lastModifiedBy>
  <cp:revision>14</cp:revision>
  <dcterms:created xsi:type="dcterms:W3CDTF">2021-01-19T22:32:28Z</dcterms:created>
  <dcterms:modified xsi:type="dcterms:W3CDTF">2021-01-21T21:25:59Z</dcterms:modified>
</cp:coreProperties>
</file>