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0" r:id="rId3"/>
    <p:sldId id="271" r:id="rId4"/>
    <p:sldId id="272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5183" y="3190517"/>
            <a:ext cx="1061059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PRONOMI PERSONALI DIRETTI</a:t>
            </a: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bs-Latn-BA" sz="4800" dirty="0" smtClean="0"/>
              <a:t>Pronomi diretti </a:t>
            </a:r>
            <a:endParaRPr lang="bs-Latn-B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35" y="2001034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s-Latn-BA" dirty="0" smtClean="0"/>
              <a:t>Si usano per sostituire persone, animali o cose presenti nella realtà o già nominate.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I pronomi diretti hanno il ruolo di </a:t>
            </a:r>
            <a:r>
              <a:rPr lang="bs-Latn-BA" dirty="0" smtClean="0">
                <a:solidFill>
                  <a:srgbClr val="FF0000"/>
                </a:solidFill>
              </a:rPr>
              <a:t>complemento oggetto</a:t>
            </a:r>
            <a:r>
              <a:rPr lang="bs-Latn-BA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Rispondono alle domande: </a:t>
            </a:r>
            <a:r>
              <a:rPr lang="bs-Latn-BA" dirty="0" smtClean="0">
                <a:solidFill>
                  <a:srgbClr val="FF0000"/>
                </a:solidFill>
              </a:rPr>
              <a:t>“Chi?“, “Che cosa?“</a:t>
            </a:r>
          </a:p>
        </p:txBody>
      </p:sp>
    </p:spTree>
    <p:extLst>
      <p:ext uri="{BB962C8B-B14F-4D97-AF65-F5344CB8AC3E}">
        <p14:creationId xmlns:p14="http://schemas.microsoft.com/office/powerpoint/2010/main" val="23012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59" y="1600200"/>
            <a:ext cx="8620881" cy="45259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955" y="4101576"/>
            <a:ext cx="701101" cy="371888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2492680" y="2617939"/>
            <a:ext cx="2818357" cy="134585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TONICI</a:t>
            </a:r>
          </a:p>
          <a:p>
            <a:pPr algn="ctr"/>
            <a:r>
              <a:rPr lang="bs-Latn-BA" dirty="0" smtClean="0"/>
              <a:t>Paolo </a:t>
            </a:r>
            <a:r>
              <a:rPr lang="bs-Latn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bs-Latn-BA" dirty="0" smtClean="0"/>
              <a:t> </a:t>
            </a:r>
            <a:r>
              <a:rPr lang="bs-Latn-BA" dirty="0" smtClean="0">
                <a:solidFill>
                  <a:srgbClr val="FF0000"/>
                </a:solidFill>
              </a:rPr>
              <a:t>me</a:t>
            </a:r>
            <a:r>
              <a:rPr lang="bs-Latn-BA" dirty="0" smtClean="0"/>
              <a:t>. </a:t>
            </a:r>
            <a:endParaRPr lang="bs-Latn-BA" dirty="0"/>
          </a:p>
        </p:txBody>
      </p:sp>
      <p:sp>
        <p:nvSpPr>
          <p:cNvPr id="5" name="Rectangular Callout 4"/>
          <p:cNvSpPr/>
          <p:nvPr/>
        </p:nvSpPr>
        <p:spPr>
          <a:xfrm>
            <a:off x="2492680" y="4317852"/>
            <a:ext cx="2818356" cy="14542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ATONI</a:t>
            </a:r>
          </a:p>
          <a:p>
            <a:pPr algn="ctr"/>
            <a:r>
              <a:rPr lang="bs-Latn-BA" dirty="0" smtClean="0"/>
              <a:t>Paolo </a:t>
            </a:r>
            <a:r>
              <a:rPr lang="bs-Latn-BA" dirty="0" smtClean="0">
                <a:solidFill>
                  <a:srgbClr val="FF0000"/>
                </a:solidFill>
              </a:rPr>
              <a:t>mi</a:t>
            </a:r>
            <a:r>
              <a:rPr lang="bs-Latn-BA" dirty="0" smtClean="0"/>
              <a:t> </a:t>
            </a:r>
            <a:r>
              <a:rPr lang="bs-Latn-B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bs-Latn-BA" dirty="0" smtClean="0"/>
              <a:t>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226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bs-Latn-BA" dirty="0" smtClean="0"/>
              <a:t>Anna compra </a:t>
            </a:r>
            <a:r>
              <a:rPr lang="bs-Latn-BA" dirty="0" smtClean="0">
                <a:solidFill>
                  <a:srgbClr val="FF0000"/>
                </a:solidFill>
              </a:rPr>
              <a:t>il libro</a:t>
            </a:r>
            <a:r>
              <a:rPr lang="bs-Latn-BA" dirty="0" smtClean="0"/>
              <a:t>.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Luca sogna sempre </a:t>
            </a:r>
            <a:r>
              <a:rPr lang="bs-Latn-BA" dirty="0" smtClean="0">
                <a:solidFill>
                  <a:srgbClr val="FF0000"/>
                </a:solidFill>
              </a:rPr>
              <a:t>le sue cugine.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  </a:t>
            </a:r>
            <a:endParaRPr lang="bs-Latn-BA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3555036" y="1391937"/>
            <a:ext cx="375588" cy="1099537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TextBox 4"/>
          <p:cNvSpPr txBox="1"/>
          <p:nvPr/>
        </p:nvSpPr>
        <p:spPr>
          <a:xfrm>
            <a:off x="3404627" y="2093495"/>
            <a:ext cx="75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dirty="0" smtClean="0">
                <a:solidFill>
                  <a:srgbClr val="FF0000"/>
                </a:solidFill>
              </a:rPr>
              <a:t>lo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5286244" y="2502372"/>
            <a:ext cx="534270" cy="2446404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TextBox 6"/>
          <p:cNvSpPr txBox="1"/>
          <p:nvPr/>
        </p:nvSpPr>
        <p:spPr>
          <a:xfrm>
            <a:off x="5336088" y="3942605"/>
            <a:ext cx="45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>
                <a:solidFill>
                  <a:srgbClr val="FF0000"/>
                </a:solidFill>
              </a:rPr>
              <a:t>le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439665" y="1476564"/>
            <a:ext cx="4234374" cy="1562489"/>
          </a:xfrm>
          <a:prstGeom prst="wedgeRoundRectCallout">
            <a:avLst>
              <a:gd name="adj1" fmla="val -92159"/>
              <a:gd name="adj2" fmla="val -31323"/>
              <a:gd name="adj3" fmla="val 16667"/>
            </a:avLst>
          </a:prstGeom>
          <a:solidFill>
            <a:srgbClr val="006600">
              <a:alpha val="5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sz="2400" dirty="0"/>
              <a:t>Il pronome diretto </a:t>
            </a:r>
            <a:r>
              <a:rPr lang="bs-Latn-BA" sz="2400" b="1" dirty="0"/>
              <a:t>LO</a:t>
            </a:r>
            <a:r>
              <a:rPr lang="bs-Latn-BA" sz="2400" dirty="0"/>
              <a:t> sostituisce il complemento oggetto “</a:t>
            </a:r>
            <a:r>
              <a:rPr lang="bs-Latn-BA" sz="2400" b="1" dirty="0"/>
              <a:t>il libro</a:t>
            </a:r>
            <a:r>
              <a:rPr lang="bs-Latn-BA" sz="2400" dirty="0"/>
              <a:t>“.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268695" y="3618555"/>
            <a:ext cx="4234374" cy="1562489"/>
          </a:xfrm>
          <a:prstGeom prst="wedgeRoundRectCallout">
            <a:avLst>
              <a:gd name="adj1" fmla="val -57940"/>
              <a:gd name="adj2" fmla="val -56532"/>
              <a:gd name="adj3" fmla="val 16667"/>
            </a:avLst>
          </a:prstGeom>
          <a:solidFill>
            <a:srgbClr val="006600">
              <a:alpha val="5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sz="2400" dirty="0"/>
              <a:t>Il pronome diretto </a:t>
            </a:r>
            <a:r>
              <a:rPr lang="bs-Latn-BA" sz="2400" b="1" dirty="0"/>
              <a:t>LE</a:t>
            </a:r>
            <a:r>
              <a:rPr lang="bs-Latn-BA" sz="2400" dirty="0"/>
              <a:t> sostituisce il complemento oggetto “</a:t>
            </a:r>
            <a:r>
              <a:rPr lang="bs-Latn-BA" sz="2400" b="1" dirty="0"/>
              <a:t>le sue cugine</a:t>
            </a:r>
            <a:r>
              <a:rPr lang="bs-Latn-BA" sz="2400" dirty="0" smtClean="0"/>
              <a:t>“.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37582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578</TotalTime>
  <Words>95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Diseño predeterminado</vt:lpstr>
      <vt:lpstr>PowerPoint Presentation</vt:lpstr>
      <vt:lpstr>Pronomi diretti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Laptop</cp:lastModifiedBy>
  <cp:revision>52</cp:revision>
  <dcterms:created xsi:type="dcterms:W3CDTF">2020-04-02T22:06:08Z</dcterms:created>
  <dcterms:modified xsi:type="dcterms:W3CDTF">2021-01-27T05:46:56Z</dcterms:modified>
</cp:coreProperties>
</file>